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61" r:id="rId2"/>
    <p:sldId id="260" r:id="rId3"/>
    <p:sldId id="256" r:id="rId4"/>
    <p:sldId id="259" r:id="rId5"/>
    <p:sldId id="257" r:id="rId6"/>
    <p:sldId id="258" r:id="rId7"/>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BD4039-231F-4960-BFC8-0C202772C92F}" v="23" dt="2023-02-20T05:12:41.79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114" d="100"/>
          <a:sy n="114"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根井 孝師(NEI Takanori)" userId="f28aca0b-e4ed-4b21-8ef3-670bcf124869" providerId="ADAL" clId="{BABD4039-231F-4960-BFC8-0C202772C92F}"/>
    <pc:docChg chg="custSel modSld">
      <pc:chgData name="根井 孝師(NEI Takanori)" userId="f28aca0b-e4ed-4b21-8ef3-670bcf124869" providerId="ADAL" clId="{BABD4039-231F-4960-BFC8-0C202772C92F}" dt="2023-02-20T06:01:32.698" v="115" actId="20577"/>
      <pc:docMkLst>
        <pc:docMk/>
      </pc:docMkLst>
      <pc:sldChg chg="addSp delSp modSp mod">
        <pc:chgData name="根井 孝師(NEI Takanori)" userId="f28aca0b-e4ed-4b21-8ef3-670bcf124869" providerId="ADAL" clId="{BABD4039-231F-4960-BFC8-0C202772C92F}" dt="2023-02-20T06:01:32.698" v="115" actId="20577"/>
        <pc:sldMkLst>
          <pc:docMk/>
          <pc:sldMk cId="1169065560" sldId="260"/>
        </pc:sldMkLst>
        <pc:spChg chg="mod">
          <ac:chgData name="根井 孝師(NEI Takanori)" userId="f28aca0b-e4ed-4b21-8ef3-670bcf124869" providerId="ADAL" clId="{BABD4039-231F-4960-BFC8-0C202772C92F}" dt="2023-02-20T06:01:32.698" v="115" actId="20577"/>
          <ac:spMkLst>
            <pc:docMk/>
            <pc:sldMk cId="1169065560" sldId="260"/>
            <ac:spMk id="8" creationId="{121E2D49-B71A-4786-8F1E-6EBA3E2FE9EB}"/>
          </ac:spMkLst>
        </pc:spChg>
        <pc:picChg chg="add mod">
          <ac:chgData name="根井 孝師(NEI Takanori)" userId="f28aca0b-e4ed-4b21-8ef3-670bcf124869" providerId="ADAL" clId="{BABD4039-231F-4960-BFC8-0C202772C92F}" dt="2023-02-20T04:24:15.558" v="13"/>
          <ac:picMkLst>
            <pc:docMk/>
            <pc:sldMk cId="1169065560" sldId="260"/>
            <ac:picMk id="2" creationId="{E89A768B-2A8D-9E14-DA95-13F7E03E2E01}"/>
          </ac:picMkLst>
        </pc:picChg>
        <pc:picChg chg="add del mod">
          <ac:chgData name="根井 孝師(NEI Takanori)" userId="f28aca0b-e4ed-4b21-8ef3-670bcf124869" providerId="ADAL" clId="{BABD4039-231F-4960-BFC8-0C202772C92F}" dt="2023-02-20T04:30:45.945" v="60" actId="21"/>
          <ac:picMkLst>
            <pc:docMk/>
            <pc:sldMk cId="1169065560" sldId="260"/>
            <ac:picMk id="3" creationId="{2D9700FC-32A5-0049-1B7F-C5861FA3AF86}"/>
          </ac:picMkLst>
        </pc:picChg>
        <pc:picChg chg="add mod">
          <ac:chgData name="根井 孝師(NEI Takanori)" userId="f28aca0b-e4ed-4b21-8ef3-670bcf124869" providerId="ADAL" clId="{BABD4039-231F-4960-BFC8-0C202772C92F}" dt="2023-02-20T05:12:41.790" v="112" actId="14100"/>
          <ac:picMkLst>
            <pc:docMk/>
            <pc:sldMk cId="1169065560" sldId="260"/>
            <ac:picMk id="4" creationId="{9DEB8BF3-87D4-966A-2514-67A2A24367E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7BEB0BC-6A59-44A2-9875-7E422F9C9B48}" type="datetimeFigureOut">
              <a:rPr kumimoji="1" lang="ja-JP" altLang="en-US" smtClean="0"/>
              <a:t>2023/2/20</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6400" cy="496889"/>
          </a:xfrm>
          <a:prstGeom prst="rect">
            <a:avLst/>
          </a:prstGeom>
        </p:spPr>
        <p:txBody>
          <a:bodyPr vert="horz" lIns="91426" tIns="45714" rIns="91426"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90" y="5"/>
            <a:ext cx="2946400" cy="496889"/>
          </a:xfrm>
          <a:prstGeom prst="rect">
            <a:avLst/>
          </a:prstGeom>
        </p:spPr>
        <p:txBody>
          <a:bodyPr vert="horz" lIns="91426" tIns="45714" rIns="91426" bIns="45714" rtlCol="0"/>
          <a:lstStyle>
            <a:lvl1pPr algn="r">
              <a:defRPr sz="1200"/>
            </a:lvl1pPr>
          </a:lstStyle>
          <a:p>
            <a:fld id="{835AF91A-66F0-4BF9-864D-600A87FC3A57}" type="datetimeFigureOut">
              <a:rPr kumimoji="1" lang="ja-JP" altLang="en-US" smtClean="0"/>
              <a:t>2023/2/20</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6" tIns="45714" rIns="91426" bIns="45714" rtlCol="0" anchor="ctr"/>
          <a:lstStyle/>
          <a:p>
            <a:endParaRPr lang="ja-JP" altLang="en-US"/>
          </a:p>
        </p:txBody>
      </p:sp>
      <p:sp>
        <p:nvSpPr>
          <p:cNvPr id="5" name="ノート プレースホルダー 4"/>
          <p:cNvSpPr>
            <a:spLocks noGrp="1"/>
          </p:cNvSpPr>
          <p:nvPr>
            <p:ph type="body" sz="quarter" idx="3"/>
          </p:nvPr>
        </p:nvSpPr>
        <p:spPr>
          <a:xfrm>
            <a:off x="679451" y="4776793"/>
            <a:ext cx="5438775" cy="3908425"/>
          </a:xfrm>
          <a:prstGeom prst="rect">
            <a:avLst/>
          </a:prstGeom>
        </p:spPr>
        <p:txBody>
          <a:bodyPr vert="horz" lIns="91426" tIns="45714" rIns="91426"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4"/>
            <a:ext cx="2946400" cy="496889"/>
          </a:xfrm>
          <a:prstGeom prst="rect">
            <a:avLst/>
          </a:prstGeom>
        </p:spPr>
        <p:txBody>
          <a:bodyPr vert="horz" lIns="91426" tIns="45714" rIns="91426"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90" y="9429754"/>
            <a:ext cx="2946400" cy="496889"/>
          </a:xfrm>
          <a:prstGeom prst="rect">
            <a:avLst/>
          </a:prstGeom>
        </p:spPr>
        <p:txBody>
          <a:bodyPr vert="horz" lIns="91426" tIns="45714" rIns="91426" bIns="45714"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2023/2/20</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a:extLst>
              <a:ext uri="{FF2B5EF4-FFF2-40B4-BE49-F238E27FC236}">
                <a16:creationId xmlns:a16="http://schemas.microsoft.com/office/drawing/2014/main" id="{DAFE9FA8-CEFF-4751-9616-64F1D272EAB4}"/>
              </a:ext>
            </a:extLst>
          </p:cNvPr>
          <p:cNvSpPr txBox="1"/>
          <p:nvPr/>
        </p:nvSpPr>
        <p:spPr>
          <a:xfrm>
            <a:off x="77006" y="536896"/>
            <a:ext cx="11977973" cy="268535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令和５年度農山漁村振興交付金事業実施提案書</a:t>
            </a:r>
            <a:endParaRPr kumimoji="1" lang="en-US" altLang="ja-JP" sz="2800" dirty="0"/>
          </a:p>
          <a:p>
            <a:pPr algn="ctr"/>
            <a:endParaRPr kumimoji="1" lang="en-US" altLang="ja-JP" sz="2800" dirty="0"/>
          </a:p>
          <a:p>
            <a:pPr algn="ctr"/>
            <a:r>
              <a:rPr kumimoji="1" lang="ja-JP" altLang="en-US" sz="2000" dirty="0"/>
              <a:t>（農山漁村発イノベーション対策）</a:t>
            </a:r>
            <a:r>
              <a:rPr lang="ja-JP" altLang="en-US" sz="2000" dirty="0"/>
              <a:t>（</a:t>
            </a:r>
            <a:r>
              <a:rPr kumimoji="1" lang="ja-JP" altLang="en-US" sz="2000" dirty="0"/>
              <a:t>農山漁村発イノベーション推進事業</a:t>
            </a:r>
            <a:endParaRPr kumimoji="1" lang="en-US" altLang="ja-JP" sz="2000" dirty="0"/>
          </a:p>
          <a:p>
            <a:pPr algn="ctr"/>
            <a:r>
              <a:rPr kumimoji="1" lang="ja-JP" altLang="en-US" sz="2000" dirty="0"/>
              <a:t>（農泊推型）のうち農泊推進事業、人材活用事業、農家民宿転換促進費及び</a:t>
            </a:r>
            <a:endParaRPr kumimoji="1" lang="en-US" altLang="ja-JP" sz="2000" dirty="0"/>
          </a:p>
          <a:p>
            <a:pPr algn="ctr"/>
            <a:r>
              <a:rPr kumimoji="1" lang="ja-JP" altLang="en-US" sz="2000" dirty="0"/>
              <a:t>農山漁村発イノベーション整備事業（農泊推進型））</a:t>
            </a:r>
            <a:endParaRPr kumimoji="1" lang="en-US" altLang="ja-JP" sz="2000" dirty="0"/>
          </a:p>
          <a:p>
            <a:pPr algn="ctr"/>
            <a:endParaRPr kumimoji="1" lang="en-US" altLang="ja-JP" sz="2000" dirty="0"/>
          </a:p>
          <a:p>
            <a:pPr algn="ctr"/>
            <a:endParaRPr lang="en-US" altLang="ja-JP" sz="1625" dirty="0"/>
          </a:p>
        </p:txBody>
      </p:sp>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845093925"/>
              </p:ext>
            </p:extLst>
          </p:nvPr>
        </p:nvGraphicFramePr>
        <p:xfrm>
          <a:off x="1847443" y="4790657"/>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dirty="0"/>
                        <a:t>電話番号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grpSp>
        <p:nvGrpSpPr>
          <p:cNvPr id="18" name="グループ化 17">
            <a:extLst>
              <a:ext uri="{FF2B5EF4-FFF2-40B4-BE49-F238E27FC236}">
                <a16:creationId xmlns:a16="http://schemas.microsoft.com/office/drawing/2014/main" id="{C3F56632-A120-467B-AA20-4223340635CF}"/>
              </a:ext>
            </a:extLst>
          </p:cNvPr>
          <p:cNvGrpSpPr/>
          <p:nvPr/>
        </p:nvGrpSpPr>
        <p:grpSpPr>
          <a:xfrm>
            <a:off x="1847443" y="4804699"/>
            <a:ext cx="1903165" cy="1108535"/>
            <a:chOff x="1847443" y="4804699"/>
            <a:chExt cx="1800493" cy="1108535"/>
          </a:xfrm>
        </p:grpSpPr>
        <p:sp>
          <p:nvSpPr>
            <p:cNvPr id="8" name="テキスト ボックス 7">
              <a:extLst>
                <a:ext uri="{FF2B5EF4-FFF2-40B4-BE49-F238E27FC236}">
                  <a16:creationId xmlns:a16="http://schemas.microsoft.com/office/drawing/2014/main" id="{47F6C3E6-E6B6-4882-8797-EA55C5E78B23}"/>
                </a:ext>
              </a:extLst>
            </p:cNvPr>
            <p:cNvSpPr txBox="1"/>
            <p:nvPr/>
          </p:nvSpPr>
          <p:spPr>
            <a:xfrm>
              <a:off x="1847443" y="4804699"/>
              <a:ext cx="1800493" cy="369332"/>
            </a:xfrm>
            <a:prstGeom prst="rect">
              <a:avLst/>
            </a:prstGeom>
            <a:noFill/>
          </p:spPr>
          <p:txBody>
            <a:bodyPr wrap="none" rtlCol="0">
              <a:spAutoFit/>
            </a:bodyPr>
            <a:lstStyle/>
            <a:p>
              <a:r>
                <a:rPr kumimoji="1" lang="ja-JP" altLang="en-US" dirty="0"/>
                <a:t>事業実施主体名</a:t>
              </a:r>
            </a:p>
          </p:txBody>
        </p:sp>
        <p:sp>
          <p:nvSpPr>
            <p:cNvPr id="9" name="テキスト ボックス 8">
              <a:extLst>
                <a:ext uri="{FF2B5EF4-FFF2-40B4-BE49-F238E27FC236}">
                  <a16:creationId xmlns:a16="http://schemas.microsoft.com/office/drawing/2014/main" id="{3EA7E2D4-3C15-49B1-A825-FDA8AFE0FA2F}"/>
                </a:ext>
              </a:extLst>
            </p:cNvPr>
            <p:cNvSpPr txBox="1"/>
            <p:nvPr/>
          </p:nvSpPr>
          <p:spPr>
            <a:xfrm>
              <a:off x="1847443" y="5174031"/>
              <a:ext cx="1569660" cy="369332"/>
            </a:xfrm>
            <a:prstGeom prst="rect">
              <a:avLst/>
            </a:prstGeom>
            <a:noFill/>
          </p:spPr>
          <p:txBody>
            <a:bodyPr wrap="none" rtlCol="0">
              <a:spAutoFit/>
            </a:bodyPr>
            <a:lstStyle/>
            <a:p>
              <a:r>
                <a:rPr lang="ja-JP" altLang="en-US" dirty="0"/>
                <a:t>代表者の氏名</a:t>
              </a:r>
              <a:endParaRPr kumimoji="1" lang="ja-JP" altLang="en-US" dirty="0"/>
            </a:p>
          </p:txBody>
        </p:sp>
        <p:sp>
          <p:nvSpPr>
            <p:cNvPr id="11" name="テキスト ボックス 10">
              <a:extLst>
                <a:ext uri="{FF2B5EF4-FFF2-40B4-BE49-F238E27FC236}">
                  <a16:creationId xmlns:a16="http://schemas.microsoft.com/office/drawing/2014/main" id="{04DC0F3E-DC07-4E33-B289-AF90187C1D98}"/>
                </a:ext>
              </a:extLst>
            </p:cNvPr>
            <p:cNvSpPr txBox="1"/>
            <p:nvPr/>
          </p:nvSpPr>
          <p:spPr>
            <a:xfrm>
              <a:off x="1847443" y="5543902"/>
              <a:ext cx="1107996" cy="369332"/>
            </a:xfrm>
            <a:prstGeom prst="rect">
              <a:avLst/>
            </a:prstGeom>
            <a:noFill/>
          </p:spPr>
          <p:txBody>
            <a:bodyPr wrap="none" rtlCol="0">
              <a:spAutoFit/>
            </a:bodyPr>
            <a:lstStyle/>
            <a:p>
              <a:r>
                <a:rPr kumimoji="1" lang="ja-JP" altLang="en-US" dirty="0"/>
                <a:t>住　　所</a:t>
              </a:r>
            </a:p>
          </p:txBody>
        </p:sp>
      </p:grpSp>
      <p:sp>
        <p:nvSpPr>
          <p:cNvPr id="2" name="テキスト ボックス 1">
            <a:extLst>
              <a:ext uri="{FF2B5EF4-FFF2-40B4-BE49-F238E27FC236}">
                <a16:creationId xmlns:a16="http://schemas.microsoft.com/office/drawing/2014/main" id="{45E348A0-65AA-6D82-B110-D1FB296C6867}"/>
              </a:ext>
            </a:extLst>
          </p:cNvPr>
          <p:cNvSpPr txBox="1"/>
          <p:nvPr/>
        </p:nvSpPr>
        <p:spPr>
          <a:xfrm>
            <a:off x="302003" y="127177"/>
            <a:ext cx="646331" cy="369332"/>
          </a:xfrm>
          <a:prstGeom prst="rect">
            <a:avLst/>
          </a:prstGeom>
          <a:noFill/>
        </p:spPr>
        <p:txBody>
          <a:bodyPr wrap="none" rtlCol="0">
            <a:spAutoFit/>
          </a:bodyPr>
          <a:lstStyle/>
          <a:p>
            <a:r>
              <a:rPr kumimoji="1" lang="ja-JP" altLang="en-US" dirty="0"/>
              <a:t>別添</a:t>
            </a:r>
          </a:p>
        </p:txBody>
      </p:sp>
      <p:sp>
        <p:nvSpPr>
          <p:cNvPr id="3" name="テキスト ボックス 2">
            <a:extLst>
              <a:ext uri="{FF2B5EF4-FFF2-40B4-BE49-F238E27FC236}">
                <a16:creationId xmlns:a16="http://schemas.microsoft.com/office/drawing/2014/main" id="{8AF80F54-F35D-9055-B45B-F41D23FF7A23}"/>
              </a:ext>
            </a:extLst>
          </p:cNvPr>
          <p:cNvSpPr txBox="1"/>
          <p:nvPr/>
        </p:nvSpPr>
        <p:spPr>
          <a:xfrm>
            <a:off x="948334" y="157955"/>
            <a:ext cx="11073742" cy="338554"/>
          </a:xfrm>
          <a:prstGeom prst="rect">
            <a:avLst/>
          </a:prstGeom>
          <a:noFill/>
          <a:ln>
            <a:solidFill>
              <a:schemeClr val="tx1"/>
            </a:solidFill>
          </a:ln>
        </p:spPr>
        <p:txBody>
          <a:bodyPr wrap="square" rtlCol="0">
            <a:spAutoFit/>
          </a:bodyPr>
          <a:lstStyle/>
          <a:p>
            <a:r>
              <a:rPr lang="ja-JP" altLang="en-US" sz="1600" dirty="0">
                <a:solidFill>
                  <a:srgbClr val="FF0000"/>
                </a:solidFill>
              </a:rPr>
              <a:t>（農泊推進事業、人材活用事業、農家民宿転換促進費、市町村・中核法人実施型、農家民泊経営者等実施型）共通様式</a:t>
            </a:r>
            <a:endParaRPr kumimoji="1" lang="ja-JP" altLang="en-US" sz="1600" dirty="0">
              <a:solidFill>
                <a:srgbClr val="FF0000"/>
              </a:solidFill>
            </a:endParaRPr>
          </a:p>
        </p:txBody>
      </p:sp>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60">
            <a:extLst>
              <a:ext uri="{FF2B5EF4-FFF2-40B4-BE49-F238E27FC236}">
                <a16:creationId xmlns:a16="http://schemas.microsoft.com/office/drawing/2014/main" id="{121E2D49-B71A-4786-8F1E-6EBA3E2FE9EB}"/>
              </a:ext>
            </a:extLst>
          </p:cNvPr>
          <p:cNvSpPr/>
          <p:nvPr/>
        </p:nvSpPr>
        <p:spPr>
          <a:xfrm>
            <a:off x="5100484" y="954349"/>
            <a:ext cx="6992053" cy="585487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宿泊・食事・体験メニューの提供　（記載例）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といった機能をどこの誰が担ってい</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るのか、又は担うことが見込まれる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のか、図等を用いてわかりやすく記</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載すること。</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518616"/>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712535"/>
            <a:ext cx="4904420" cy="6055926"/>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５．市町村の参画（有り・無し）：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市町村が協議会に参加している場合や連携する団体として関わる場合に</a:t>
            </a:r>
            <a:endParaRPr lang="en-US" altLang="ja-JP"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「有り」を選択してください</a:t>
            </a:r>
            <a:endParaRPr lang="en-US" altLang="ja-JP" sz="1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６．上記有りの場合、参画市町村の部署名及び連絡先：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713349"/>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712535"/>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4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400" dirty="0">
              <a:solidFill>
                <a:sysClr val="windowText" lastClr="000000"/>
              </a:solidFill>
              <a:latin typeface="ＭＳ ゴシック" panose="020B0609070205080204" pitchFamily="49" charset="-128"/>
              <a:ea typeface="ＭＳ ゴシック" panose="020B0609070205080204" pitchFamily="49" charset="-128"/>
            </a:endParaRPr>
          </a:p>
        </p:txBody>
      </p:sp>
      <p:pic>
        <p:nvPicPr>
          <p:cNvPr id="4" name="図 3">
            <a:extLst>
              <a:ext uri="{FF2B5EF4-FFF2-40B4-BE49-F238E27FC236}">
                <a16:creationId xmlns:a16="http://schemas.microsoft.com/office/drawing/2014/main" id="{9DEB8BF3-87D4-966A-2514-67A2A2436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3059" y="1400096"/>
            <a:ext cx="4086396" cy="5118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89539"/>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prstClr val="black"/>
                </a:solidFill>
                <a:latin typeface="Segoe UI Light" panose="020B0502040204020203" pitchFamily="34" charset="0"/>
                <a:ea typeface="メイリオ" panose="020B0604030504040204" pitchFamily="50" charset="-128"/>
              </a:rPr>
              <a:t>【</a:t>
            </a:r>
            <a:r>
              <a:rPr lang="ja-JP" altLang="en-US" sz="1601" b="1" dirty="0">
                <a:solidFill>
                  <a:prstClr val="black"/>
                </a:solidFill>
                <a:latin typeface="Segoe UI Light" panose="020B0502040204020203" pitchFamily="34" charset="0"/>
                <a:ea typeface="メイリオ" panose="020B0604030504040204" pitchFamily="50" charset="-128"/>
              </a:rPr>
              <a:t>　　　　　　　　　　　　　　　　　　　　　　　　　　　　　　　　　　　　　　　　　　　　　　　　　　</a:t>
            </a:r>
            <a:r>
              <a:rPr lang="en-US" altLang="ja-JP" sz="1601" b="1" dirty="0">
                <a:solidFill>
                  <a:prstClr val="black"/>
                </a:solidFill>
                <a:latin typeface="Segoe UI Light" panose="020B0502040204020203" pitchFamily="34" charset="0"/>
                <a:ea typeface="メイリオ" panose="020B0604030504040204" pitchFamily="50" charset="-128"/>
              </a:rPr>
              <a:t>】</a:t>
            </a:r>
            <a:endParaRPr lang="ja-JP" altLang="en-US" sz="1601" b="1" dirty="0">
              <a:solidFill>
                <a:prstClr val="black"/>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518616"/>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8450137" cy="31072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　　</a:t>
            </a:r>
            <a:endParaRPr lang="en-US" altLang="ja-JP" sz="140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15" name="角丸四角形 160">
            <a:extLst>
              <a:ext uri="{FF2B5EF4-FFF2-40B4-BE49-F238E27FC236}">
                <a16:creationId xmlns:a16="http://schemas.microsoft.com/office/drawing/2014/main" id="{4A24E4ED-3D0A-4445-89CD-6D0596A384E7}"/>
              </a:ext>
            </a:extLst>
          </p:cNvPr>
          <p:cNvSpPr/>
          <p:nvPr/>
        </p:nvSpPr>
        <p:spPr>
          <a:xfrm>
            <a:off x="82993" y="1322328"/>
            <a:ext cx="2513061"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106374" y="1747397"/>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31923" y="1806185"/>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2000241"/>
            <a:ext cx="5546216" cy="4683895"/>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198724" y="2062207"/>
            <a:ext cx="5893813" cy="4644509"/>
          </a:xfrm>
          <a:prstGeom prst="roundRect">
            <a:avLst>
              <a:gd name="adj" fmla="val 4878"/>
            </a:avLst>
          </a:prstGeom>
          <a:solidFill>
            <a:srgbClr val="CC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3791019" y="4034404"/>
            <a:ext cx="4294123" cy="315837"/>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 name="テキスト ボックス 1">
            <a:extLst>
              <a:ext uri="{FF2B5EF4-FFF2-40B4-BE49-F238E27FC236}">
                <a16:creationId xmlns:a16="http://schemas.microsoft.com/office/drawing/2014/main" id="{9A30046A-CE44-4BAF-8499-20BF9CCA5D08}"/>
              </a:ext>
            </a:extLst>
          </p:cNvPr>
          <p:cNvSpPr txBox="1"/>
          <p:nvPr/>
        </p:nvSpPr>
        <p:spPr>
          <a:xfrm>
            <a:off x="6096018" y="257589"/>
            <a:ext cx="184731" cy="369653"/>
          </a:xfrm>
          <a:prstGeom prst="rect">
            <a:avLst/>
          </a:prstGeom>
          <a:noFill/>
        </p:spPr>
        <p:txBody>
          <a:bodyPr wrap="none" rtlCol="0">
            <a:spAutoFit/>
          </a:bodyPr>
          <a:lstStyle/>
          <a:p>
            <a:endParaRPr lang="ja-JP" altLang="en-US" sz="1802" dirty="0"/>
          </a:p>
        </p:txBody>
      </p:sp>
      <p:sp>
        <p:nvSpPr>
          <p:cNvPr id="3" name="テキスト ボックス 2">
            <a:extLst>
              <a:ext uri="{FF2B5EF4-FFF2-40B4-BE49-F238E27FC236}">
                <a16:creationId xmlns:a16="http://schemas.microsoft.com/office/drawing/2014/main" id="{EFBA6F4E-282C-4B72-B2C6-EBAE58AC70FF}"/>
              </a:ext>
            </a:extLst>
          </p:cNvPr>
          <p:cNvSpPr txBox="1"/>
          <p:nvPr/>
        </p:nvSpPr>
        <p:spPr>
          <a:xfrm>
            <a:off x="2261117" y="739720"/>
            <a:ext cx="3416320" cy="369653"/>
          </a:xfrm>
          <a:prstGeom prst="rect">
            <a:avLst/>
          </a:prstGeom>
          <a:noFill/>
          <a:ln>
            <a:solidFill>
              <a:schemeClr val="tx1"/>
            </a:solidFill>
          </a:ln>
        </p:spPr>
        <p:txBody>
          <a:bodyPr wrap="none" rtlCol="0">
            <a:spAutoFit/>
          </a:bodyPr>
          <a:lstStyle/>
          <a:p>
            <a:r>
              <a:rPr lang="ja-JP" altLang="en-US" sz="1802" dirty="0">
                <a:solidFill>
                  <a:srgbClr val="FF0000"/>
                </a:solidFill>
              </a:rPr>
              <a:t>実施計画書（取組のポイント）</a:t>
            </a:r>
          </a:p>
        </p:txBody>
      </p:sp>
      <p:sp>
        <p:nvSpPr>
          <p:cNvPr id="6" name="テキスト ボックス 5">
            <a:extLst>
              <a:ext uri="{FF2B5EF4-FFF2-40B4-BE49-F238E27FC236}">
                <a16:creationId xmlns:a16="http://schemas.microsoft.com/office/drawing/2014/main" id="{DA0DD3B4-5636-4A1A-A635-F999BF1D1368}"/>
              </a:ext>
            </a:extLst>
          </p:cNvPr>
          <p:cNvSpPr txBox="1"/>
          <p:nvPr/>
        </p:nvSpPr>
        <p:spPr>
          <a:xfrm flipH="1">
            <a:off x="264965" y="2259347"/>
            <a:ext cx="5247193" cy="4401205"/>
          </a:xfrm>
          <a:prstGeom prst="rect">
            <a:avLst/>
          </a:prstGeom>
          <a:noFill/>
        </p:spPr>
        <p:txBody>
          <a:bodyPr wrap="square" rtlCol="0">
            <a:spAutoFit/>
          </a:bodyPr>
          <a:lstStyle/>
          <a:p>
            <a:r>
              <a:rPr kumimoji="1" lang="ja-JP" altLang="en-US" sz="1400" dirty="0"/>
              <a:t>①</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②</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③</a:t>
            </a:r>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④</a:t>
            </a:r>
            <a:endParaRPr kumimoji="1" lang="en-US" altLang="ja-JP" sz="1400" dirty="0"/>
          </a:p>
          <a:p>
            <a:endParaRPr lang="en-US" altLang="ja-JP" sz="1400" dirty="0"/>
          </a:p>
          <a:p>
            <a:endParaRPr kumimoji="1" lang="en-US" altLang="ja-JP" sz="1400" dirty="0"/>
          </a:p>
          <a:p>
            <a:endParaRPr kumimoji="1" lang="en-US" altLang="ja-JP" sz="1400" dirty="0"/>
          </a:p>
        </p:txBody>
      </p:sp>
      <p:sp>
        <p:nvSpPr>
          <p:cNvPr id="18" name="テキスト ボックス 17">
            <a:extLst>
              <a:ext uri="{FF2B5EF4-FFF2-40B4-BE49-F238E27FC236}">
                <a16:creationId xmlns:a16="http://schemas.microsoft.com/office/drawing/2014/main" id="{FC538512-7081-491F-A353-2594288F3013}"/>
              </a:ext>
            </a:extLst>
          </p:cNvPr>
          <p:cNvSpPr txBox="1"/>
          <p:nvPr/>
        </p:nvSpPr>
        <p:spPr>
          <a:xfrm flipH="1">
            <a:off x="6295725" y="2252604"/>
            <a:ext cx="5247193" cy="3970318"/>
          </a:xfrm>
          <a:prstGeom prst="rect">
            <a:avLst/>
          </a:prstGeom>
          <a:noFill/>
        </p:spPr>
        <p:txBody>
          <a:bodyPr wrap="square" rtlCol="0">
            <a:spAutoFit/>
          </a:bodyPr>
          <a:lstStyle/>
          <a:p>
            <a:r>
              <a:rPr kumimoji="1" lang="ja-JP" altLang="en-US" sz="1400" dirty="0"/>
              <a:t>①</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②</a:t>
            </a:r>
            <a:endParaRPr kumimoji="1" lang="en-US" altLang="ja-JP" sz="1400" dirty="0"/>
          </a:p>
          <a:p>
            <a:endParaRPr lang="en-US" altLang="ja-JP" sz="1400" dirty="0"/>
          </a:p>
          <a:p>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③</a:t>
            </a:r>
            <a:endParaRPr kumimoji="1" lang="en-US" altLang="ja-JP" sz="1400" dirty="0"/>
          </a:p>
          <a:p>
            <a:endParaRPr lang="en-US" altLang="ja-JP" sz="1400" dirty="0"/>
          </a:p>
          <a:p>
            <a:endParaRPr kumimoji="1" lang="en-US" altLang="ja-JP" sz="1400" dirty="0"/>
          </a:p>
          <a:p>
            <a:endParaRPr lang="en-US" altLang="ja-JP" sz="1400" dirty="0"/>
          </a:p>
          <a:p>
            <a:r>
              <a:rPr kumimoji="1" lang="ja-JP" altLang="en-US" sz="1400" dirty="0"/>
              <a:t>④</a:t>
            </a:r>
            <a:endParaRPr kumimoji="1" lang="en-US" altLang="ja-JP" sz="1400" dirty="0"/>
          </a:p>
          <a:p>
            <a:endParaRPr kumimoji="1" lang="ja-JP" altLang="en-US" sz="1400" dirty="0"/>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287251"/>
            <a:ext cx="12083518" cy="5481207"/>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689201" y="1334003"/>
            <a:ext cx="7050417" cy="2308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900" dirty="0"/>
              <a:t>□</a:t>
            </a:r>
            <a:r>
              <a:rPr kumimoji="1" lang="en-US" altLang="ja-JP" sz="900" dirty="0"/>
              <a:t>1</a:t>
            </a:r>
            <a:r>
              <a:rPr kumimoji="1" lang="ja-JP" altLang="en-US" sz="900" dirty="0"/>
              <a:t>農泊推進事業　　□２人材活用事業　　□３農家民宿転換促進費　　□４市町村・中核法人実施型　□５農家民泊経営者等実施型</a:t>
            </a:r>
            <a:endParaRPr lang="en-US" altLang="ja-JP" sz="900" dirty="0"/>
          </a:p>
        </p:txBody>
      </p:sp>
      <p:sp>
        <p:nvSpPr>
          <p:cNvPr id="27" name="テキスト ボックス 26">
            <a:extLst>
              <a:ext uri="{FF2B5EF4-FFF2-40B4-BE49-F238E27FC236}">
                <a16:creationId xmlns:a16="http://schemas.microsoft.com/office/drawing/2014/main" id="{B233B7CD-99BF-4F77-8D72-C5EC51CBD322}"/>
              </a:ext>
            </a:extLst>
          </p:cNvPr>
          <p:cNvSpPr txBox="1"/>
          <p:nvPr/>
        </p:nvSpPr>
        <p:spPr>
          <a:xfrm>
            <a:off x="841935" y="3931385"/>
            <a:ext cx="10192289" cy="1323824"/>
          </a:xfrm>
          <a:prstGeom prst="rect">
            <a:avLst/>
          </a:prstGeom>
          <a:solidFill>
            <a:srgbClr val="F8F8F8"/>
          </a:solidFill>
          <a:ln>
            <a:solidFill>
              <a:schemeClr val="tx1"/>
            </a:solidFill>
          </a:ln>
        </p:spPr>
        <p:txBody>
          <a:bodyPr wrap="square" rtlCol="0">
            <a:spAutoFit/>
          </a:bodyPr>
          <a:lstStyle/>
          <a:p>
            <a:r>
              <a:rPr lang="ja-JP" altLang="en-US" sz="1601" dirty="0">
                <a:solidFill>
                  <a:srgbClr val="FF0000"/>
                </a:solidFill>
              </a:rPr>
              <a:t>実施計画書（地区の課題、課題に対する対応）</a:t>
            </a:r>
            <a:endParaRPr lang="en-US" altLang="ja-JP" sz="1601" dirty="0">
              <a:solidFill>
                <a:srgbClr val="FF0000"/>
              </a:solidFill>
            </a:endParaRPr>
          </a:p>
          <a:p>
            <a:r>
              <a:rPr lang="en-US" altLang="ja-JP" sz="1601" dirty="0">
                <a:solidFill>
                  <a:srgbClr val="FF0000"/>
                </a:solidFill>
              </a:rPr>
              <a:t>※</a:t>
            </a:r>
            <a:r>
              <a:rPr lang="ja-JP" altLang="en-US" sz="1601" dirty="0">
                <a:solidFill>
                  <a:srgbClr val="FF0000"/>
                </a:solidFill>
              </a:rPr>
              <a:t>人材活用事業や施設整備事業を実施する場合は、その内容も含めること</a:t>
            </a:r>
            <a:endParaRPr lang="en-US" altLang="ja-JP" sz="1601" dirty="0">
              <a:solidFill>
                <a:srgbClr val="FF0000"/>
              </a:solidFill>
            </a:endParaRPr>
          </a:p>
          <a:p>
            <a:r>
              <a:rPr lang="en-US" altLang="ja-JP" sz="1601" dirty="0">
                <a:solidFill>
                  <a:srgbClr val="FF0000"/>
                </a:solidFill>
              </a:rPr>
              <a:t>※</a:t>
            </a:r>
            <a:r>
              <a:rPr lang="ja-JP" altLang="en-US" sz="1601" dirty="0">
                <a:solidFill>
                  <a:srgbClr val="FF0000"/>
                </a:solidFill>
              </a:rPr>
              <a:t>原則、事業実施に伴う取組内容と解決される地域課題に対応するように整理する</a:t>
            </a:r>
            <a:endParaRPr lang="en-US" altLang="ja-JP" sz="1601" dirty="0">
              <a:solidFill>
                <a:srgbClr val="FF0000"/>
              </a:solidFill>
            </a:endParaRPr>
          </a:p>
          <a:p>
            <a:r>
              <a:rPr kumimoji="1" lang="en-US" altLang="ja-JP" sz="1600" dirty="0">
                <a:solidFill>
                  <a:srgbClr val="FF0000"/>
                </a:solidFill>
              </a:rPr>
              <a:t>※</a:t>
            </a:r>
            <a:r>
              <a:rPr kumimoji="1" lang="ja-JP" altLang="en-US" sz="1600" dirty="0">
                <a:solidFill>
                  <a:srgbClr val="FF0000"/>
                </a:solidFill>
              </a:rPr>
              <a:t>「取組内容と解決される地域課題」は、交付金の交付期間に対応するよう１年目と２年目に分けて整理する</a:t>
            </a:r>
            <a:endParaRPr kumimoji="1" lang="en-US" altLang="ja-JP" sz="1600" dirty="0">
              <a:solidFill>
                <a:srgbClr val="FF0000"/>
              </a:solidFill>
            </a:endParaRPr>
          </a:p>
          <a:p>
            <a:r>
              <a:rPr kumimoji="1" lang="ja-JP" altLang="en-US" sz="1600" dirty="0">
                <a:solidFill>
                  <a:srgbClr val="FF0000"/>
                </a:solidFill>
              </a:rPr>
              <a:t>また２年目は１年目からのステップアップの内容について記載する</a:t>
            </a:r>
            <a:endParaRPr lang="en-US" altLang="ja-JP" sz="1601" dirty="0">
              <a:solidFill>
                <a:srgbClr val="FF0000"/>
              </a:solidFill>
            </a:endParaRPr>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67143"/>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5" name="正方形/長方形 4">
            <a:extLst>
              <a:ext uri="{FF2B5EF4-FFF2-40B4-BE49-F238E27FC236}">
                <a16:creationId xmlns:a16="http://schemas.microsoft.com/office/drawing/2014/main" id="{3633F72A-865D-4C55-9993-247ECA427BED}"/>
              </a:ext>
            </a:extLst>
          </p:cNvPr>
          <p:cNvSpPr/>
          <p:nvPr/>
        </p:nvSpPr>
        <p:spPr>
          <a:xfrm>
            <a:off x="0" y="53788"/>
            <a:ext cx="12192000" cy="137561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636" y="25757"/>
            <a:ext cx="4314001" cy="307777"/>
          </a:xfrm>
          <a:prstGeom prst="rect">
            <a:avLst/>
          </a:prstGeom>
          <a:noFill/>
        </p:spPr>
        <p:txBody>
          <a:bodyPr wrap="none" rtlCol="0">
            <a:spAutoFit/>
          </a:bodyPr>
          <a:lstStyle/>
          <a:p>
            <a:r>
              <a:rPr kumimoji="1" lang="ja-JP" altLang="en-US" sz="1400" dirty="0"/>
              <a:t>活用する主な地域資源（地域のキラーコンテンツ）</a:t>
            </a:r>
          </a:p>
        </p:txBody>
      </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1490051"/>
            <a:ext cx="12113528" cy="327494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4838523"/>
            <a:ext cx="2236510" cy="338554"/>
          </a:xfrm>
          <a:prstGeom prst="rect">
            <a:avLst/>
          </a:prstGeom>
          <a:noFill/>
        </p:spPr>
        <p:txBody>
          <a:bodyPr wrap="none" rtlCol="0">
            <a:spAutoFit/>
          </a:bodyPr>
          <a:lstStyle/>
          <a:p>
            <a:r>
              <a:rPr kumimoji="1" lang="ja-JP" altLang="en-US" sz="1600" dirty="0"/>
              <a:t>当該農泊地域の将来像</a:t>
            </a:r>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4838522"/>
            <a:ext cx="12113528" cy="1140853"/>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3877985" cy="338554"/>
          </a:xfrm>
          <a:prstGeom prst="rect">
            <a:avLst/>
          </a:prstGeom>
          <a:noFill/>
        </p:spPr>
        <p:txBody>
          <a:bodyPr wrap="none" rtlCol="0">
            <a:spAutoFit/>
          </a:bodyPr>
          <a:lstStyle/>
          <a:p>
            <a:r>
              <a:rPr kumimoji="1" lang="ja-JP" altLang="en-US" sz="1600" dirty="0"/>
              <a:t>市町村（地方公共団体）の関わり・支援</a:t>
            </a:r>
          </a:p>
        </p:txBody>
      </p:sp>
      <p:sp>
        <p:nvSpPr>
          <p:cNvPr id="17" name="テキスト ボックス 16">
            <a:extLst>
              <a:ext uri="{FF2B5EF4-FFF2-40B4-BE49-F238E27FC236}">
                <a16:creationId xmlns:a16="http://schemas.microsoft.com/office/drawing/2014/main" id="{54AF2E26-D2E0-4548-93A1-0AAB2996B570}"/>
              </a:ext>
            </a:extLst>
          </p:cNvPr>
          <p:cNvSpPr txBox="1"/>
          <p:nvPr/>
        </p:nvSpPr>
        <p:spPr>
          <a:xfrm>
            <a:off x="1396759" y="359291"/>
            <a:ext cx="8186857"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活用する主な地域資源を整理するとともに、地域のキラーコンテンツ等を明らかにする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8" name="テキスト ボックス 17">
            <a:extLst>
              <a:ext uri="{FF2B5EF4-FFF2-40B4-BE49-F238E27FC236}">
                <a16:creationId xmlns:a16="http://schemas.microsoft.com/office/drawing/2014/main" id="{942BF3E7-043E-4A1E-89F5-5B9ACAC54E1F}"/>
              </a:ext>
            </a:extLst>
          </p:cNvPr>
          <p:cNvSpPr txBox="1"/>
          <p:nvPr/>
        </p:nvSpPr>
        <p:spPr>
          <a:xfrm>
            <a:off x="2079063" y="2177243"/>
            <a:ext cx="7981672"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上記の地域資源を宿泊・食事・体験で誰がどのように提供するのか具体的に整理する</a:t>
            </a:r>
            <a:endParaRPr kumimoji="1" lang="en-US" altLang="ja-JP" sz="1600" dirty="0">
              <a:solidFill>
                <a:srgbClr val="FF0000"/>
              </a:solidFill>
            </a:endParaRPr>
          </a:p>
          <a:p>
            <a:r>
              <a:rPr kumimoji="1" lang="en-US" altLang="ja-JP" sz="1600" dirty="0">
                <a:solidFill>
                  <a:srgbClr val="FF0000"/>
                </a:solidFill>
              </a:rPr>
              <a:t>※</a:t>
            </a:r>
            <a:r>
              <a:rPr kumimoji="1" lang="ja-JP" altLang="en-US" sz="1600" dirty="0">
                <a:solidFill>
                  <a:srgbClr val="FF0000"/>
                </a:solidFill>
              </a:rPr>
              <a:t>必要に応じて写真（画像）を貼付</a:t>
            </a:r>
          </a:p>
        </p:txBody>
      </p:sp>
      <p:sp>
        <p:nvSpPr>
          <p:cNvPr id="19" name="テキスト ボックス 18">
            <a:extLst>
              <a:ext uri="{FF2B5EF4-FFF2-40B4-BE49-F238E27FC236}">
                <a16:creationId xmlns:a16="http://schemas.microsoft.com/office/drawing/2014/main" id="{887FEC99-94AD-49F7-A1F1-3A97AD703B23}"/>
              </a:ext>
            </a:extLst>
          </p:cNvPr>
          <p:cNvSpPr txBox="1"/>
          <p:nvPr/>
        </p:nvSpPr>
        <p:spPr>
          <a:xfrm>
            <a:off x="1199690" y="5185115"/>
            <a:ext cx="10033516" cy="58477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農泊の取組（食材の提供、体験等の実施）によって、当該地域がどの様に変わるのか整理するとともに、</a:t>
            </a:r>
            <a:endParaRPr kumimoji="1" lang="en-US" altLang="ja-JP" sz="1600" dirty="0">
              <a:solidFill>
                <a:srgbClr val="FF0000"/>
              </a:solidFill>
            </a:endParaRPr>
          </a:p>
          <a:p>
            <a:r>
              <a:rPr kumimoji="1" lang="ja-JP" altLang="en-US" sz="1600" dirty="0">
                <a:solidFill>
                  <a:srgbClr val="FF0000"/>
                </a:solidFill>
              </a:rPr>
              <a:t>農業者の所得向上や地域の活性化にどの様に結びつくのか整理する</a:t>
            </a:r>
          </a:p>
        </p:txBody>
      </p:sp>
      <p:sp>
        <p:nvSpPr>
          <p:cNvPr id="20" name="テキスト ボックス 19">
            <a:extLst>
              <a:ext uri="{FF2B5EF4-FFF2-40B4-BE49-F238E27FC236}">
                <a16:creationId xmlns:a16="http://schemas.microsoft.com/office/drawing/2014/main" id="{20F4AF5E-9BD7-4672-9C6A-25DD30595753}"/>
              </a:ext>
            </a:extLst>
          </p:cNvPr>
          <p:cNvSpPr txBox="1"/>
          <p:nvPr/>
        </p:nvSpPr>
        <p:spPr>
          <a:xfrm>
            <a:off x="789405" y="6402659"/>
            <a:ext cx="10649069"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当該農泊の取組に向け地域協議会に市町村が参画しているのか、市町村がどのように支援、参画するのか整理する</a:t>
            </a:r>
          </a:p>
        </p:txBody>
      </p:sp>
      <p:sp>
        <p:nvSpPr>
          <p:cNvPr id="22" name="テキスト ボックス 21">
            <a:extLst>
              <a:ext uri="{FF2B5EF4-FFF2-40B4-BE49-F238E27FC236}">
                <a16:creationId xmlns:a16="http://schemas.microsoft.com/office/drawing/2014/main" id="{F534182E-8FC9-47E5-B0F8-4630251A4F7C}"/>
              </a:ext>
            </a:extLst>
          </p:cNvPr>
          <p:cNvSpPr txBox="1"/>
          <p:nvPr/>
        </p:nvSpPr>
        <p:spPr>
          <a:xfrm>
            <a:off x="2019957" y="3209506"/>
            <a:ext cx="7571303" cy="369332"/>
          </a:xfrm>
          <a:prstGeom prst="rect">
            <a:avLst/>
          </a:prstGeom>
          <a:noFill/>
          <a:ln>
            <a:solidFill>
              <a:schemeClr val="tx1"/>
            </a:solidFill>
          </a:ln>
        </p:spPr>
        <p:txBody>
          <a:bodyPr wrap="none" rtlCol="0">
            <a:spAutoFit/>
          </a:bodyPr>
          <a:lstStyle/>
          <a:p>
            <a:r>
              <a:rPr kumimoji="1" lang="ja-JP" altLang="en-US" dirty="0">
                <a:solidFill>
                  <a:srgbClr val="FF0000"/>
                </a:solidFill>
              </a:rPr>
              <a:t>農泊推進事業、</a:t>
            </a:r>
            <a:r>
              <a:rPr lang="ja-JP" altLang="en-US" dirty="0">
                <a:solidFill>
                  <a:srgbClr val="FF0000"/>
                </a:solidFill>
              </a:rPr>
              <a:t>市町村・中核法人実施型・農家民泊経営者等実施型共通</a:t>
            </a:r>
            <a:endParaRPr kumimoji="1" lang="ja-JP" altLang="en-US" dirty="0">
              <a:solidFill>
                <a:srgbClr val="FF0000"/>
              </a:solidFill>
            </a:endParaRPr>
          </a:p>
        </p:txBody>
      </p:sp>
    </p:spTree>
    <p:extLst>
      <p:ext uri="{BB962C8B-B14F-4D97-AF65-F5344CB8AC3E}">
        <p14:creationId xmlns:p14="http://schemas.microsoft.com/office/powerpoint/2010/main" val="108444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descr="マップ&#10;&#10;自動的に生成された説明">
            <a:extLst>
              <a:ext uri="{FF2B5EF4-FFF2-40B4-BE49-F238E27FC236}">
                <a16:creationId xmlns:a16="http://schemas.microsoft.com/office/drawing/2014/main" id="{CC6FA210-594E-8C43-54EB-28469F74C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 name="フローチャート: 結合子 2">
            <a:extLst>
              <a:ext uri="{FF2B5EF4-FFF2-40B4-BE49-F238E27FC236}">
                <a16:creationId xmlns:a16="http://schemas.microsoft.com/office/drawing/2014/main" id="{136196FD-A67D-4DE5-9767-91E726C13623}"/>
              </a:ext>
            </a:extLst>
          </p:cNvPr>
          <p:cNvSpPr/>
          <p:nvPr/>
        </p:nvSpPr>
        <p:spPr>
          <a:xfrm>
            <a:off x="11307656" y="1245081"/>
            <a:ext cx="45721" cy="45721"/>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802"/>
          </a:p>
        </p:txBody>
      </p:sp>
      <p:sp>
        <p:nvSpPr>
          <p:cNvPr id="19" name="フローチャート: 結合子 18">
            <a:extLst>
              <a:ext uri="{FF2B5EF4-FFF2-40B4-BE49-F238E27FC236}">
                <a16:creationId xmlns:a16="http://schemas.microsoft.com/office/drawing/2014/main" id="{F9B0BEE8-A915-4AB2-940F-DFCF2C88BF74}"/>
              </a:ext>
            </a:extLst>
          </p:cNvPr>
          <p:cNvSpPr/>
          <p:nvPr/>
        </p:nvSpPr>
        <p:spPr>
          <a:xfrm>
            <a:off x="4130581" y="5108409"/>
            <a:ext cx="128789" cy="141668"/>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2" name="フローチャート: 結合子 21">
            <a:extLst>
              <a:ext uri="{FF2B5EF4-FFF2-40B4-BE49-F238E27FC236}">
                <a16:creationId xmlns:a16="http://schemas.microsoft.com/office/drawing/2014/main" id="{E0963830-315D-45F7-9A63-A4CB3D84AF96}"/>
              </a:ext>
            </a:extLst>
          </p:cNvPr>
          <p:cNvSpPr/>
          <p:nvPr/>
        </p:nvSpPr>
        <p:spPr>
          <a:xfrm>
            <a:off x="4610643" y="4936794"/>
            <a:ext cx="128789" cy="141668"/>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24" name="テキスト ボックス 23">
            <a:extLst>
              <a:ext uri="{FF2B5EF4-FFF2-40B4-BE49-F238E27FC236}">
                <a16:creationId xmlns:a16="http://schemas.microsoft.com/office/drawing/2014/main" id="{69C06AC2-2007-412A-90B1-8B958AEFE1B8}"/>
              </a:ext>
            </a:extLst>
          </p:cNvPr>
          <p:cNvSpPr txBox="1"/>
          <p:nvPr/>
        </p:nvSpPr>
        <p:spPr>
          <a:xfrm>
            <a:off x="4968063" y="5444384"/>
            <a:ext cx="1723549" cy="276999"/>
          </a:xfrm>
          <a:prstGeom prst="rect">
            <a:avLst/>
          </a:prstGeom>
          <a:solidFill>
            <a:schemeClr val="accent4">
              <a:lumMod val="20000"/>
              <a:lumOff val="80000"/>
            </a:schemeClr>
          </a:solidFill>
          <a:ln>
            <a:solidFill>
              <a:schemeClr val="tx1"/>
            </a:solidFill>
          </a:ln>
        </p:spPr>
        <p:txBody>
          <a:bodyPr wrap="none" rtlCol="0">
            <a:spAutoFit/>
          </a:bodyPr>
          <a:lstStyle/>
          <a:p>
            <a:r>
              <a:rPr lang="ja-JP" altLang="en-US" sz="1200" dirty="0"/>
              <a:t>宿泊（農家民宿○○）</a:t>
            </a:r>
          </a:p>
        </p:txBody>
      </p:sp>
      <p:cxnSp>
        <p:nvCxnSpPr>
          <p:cNvPr id="26" name="直線矢印コネクタ 25">
            <a:extLst>
              <a:ext uri="{FF2B5EF4-FFF2-40B4-BE49-F238E27FC236}">
                <a16:creationId xmlns:a16="http://schemas.microsoft.com/office/drawing/2014/main" id="{9D69C745-C6C3-48B0-AC32-E5BB8C1DFC54}"/>
              </a:ext>
            </a:extLst>
          </p:cNvPr>
          <p:cNvCxnSpPr>
            <a:cxnSpLocks/>
            <a:stCxn id="24" idx="1"/>
            <a:endCxn id="19" idx="5"/>
          </p:cNvCxnSpPr>
          <p:nvPr/>
        </p:nvCxnSpPr>
        <p:spPr>
          <a:xfrm flipH="1" flipV="1">
            <a:off x="4240509" y="5229330"/>
            <a:ext cx="727554" cy="353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B35E031C-6A2F-4FDC-B35F-65812BDFB5E5}"/>
              </a:ext>
            </a:extLst>
          </p:cNvPr>
          <p:cNvSpPr txBox="1"/>
          <p:nvPr/>
        </p:nvSpPr>
        <p:spPr>
          <a:xfrm>
            <a:off x="5679376" y="4939972"/>
            <a:ext cx="1723550" cy="276999"/>
          </a:xfrm>
          <a:prstGeom prst="rect">
            <a:avLst/>
          </a:prstGeom>
          <a:solidFill>
            <a:schemeClr val="accent6">
              <a:lumMod val="20000"/>
              <a:lumOff val="80000"/>
            </a:schemeClr>
          </a:solidFill>
          <a:ln>
            <a:solidFill>
              <a:schemeClr val="tx1"/>
            </a:solidFill>
          </a:ln>
        </p:spPr>
        <p:txBody>
          <a:bodyPr wrap="square" rtlCol="0">
            <a:spAutoFit/>
          </a:bodyPr>
          <a:lstStyle/>
          <a:p>
            <a:r>
              <a:rPr lang="ja-JP" altLang="en-US" sz="1200" dirty="0"/>
              <a:t>食事（食事処○○○）</a:t>
            </a:r>
          </a:p>
        </p:txBody>
      </p:sp>
      <p:cxnSp>
        <p:nvCxnSpPr>
          <p:cNvPr id="28" name="直線矢印コネクタ 27">
            <a:extLst>
              <a:ext uri="{FF2B5EF4-FFF2-40B4-BE49-F238E27FC236}">
                <a16:creationId xmlns:a16="http://schemas.microsoft.com/office/drawing/2014/main" id="{6A5053DC-8180-41A5-A9C0-1DD745769A2B}"/>
              </a:ext>
            </a:extLst>
          </p:cNvPr>
          <p:cNvCxnSpPr>
            <a:cxnSpLocks/>
            <a:endCxn id="22" idx="6"/>
          </p:cNvCxnSpPr>
          <p:nvPr/>
        </p:nvCxnSpPr>
        <p:spPr>
          <a:xfrm flipH="1" flipV="1">
            <a:off x="4739432" y="5007628"/>
            <a:ext cx="917373" cy="70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2A03A67B-8182-4704-B78B-2A17D735C8F3}"/>
              </a:ext>
            </a:extLst>
          </p:cNvPr>
          <p:cNvSpPr txBox="1"/>
          <p:nvPr/>
        </p:nvSpPr>
        <p:spPr>
          <a:xfrm>
            <a:off x="7804727" y="2868750"/>
            <a:ext cx="3877985" cy="646331"/>
          </a:xfrm>
          <a:prstGeom prst="rect">
            <a:avLst/>
          </a:prstGeom>
          <a:noFill/>
        </p:spPr>
        <p:txBody>
          <a:bodyPr wrap="none" rtlCol="0">
            <a:spAutoFit/>
          </a:bodyPr>
          <a:lstStyle/>
          <a:p>
            <a:r>
              <a:rPr kumimoji="1" lang="ja-JP" altLang="en-US" dirty="0"/>
              <a:t>農泊の取組範囲がわかるように実線</a:t>
            </a:r>
            <a:endParaRPr kumimoji="1" lang="en-US" altLang="ja-JP" dirty="0"/>
          </a:p>
          <a:p>
            <a:r>
              <a:rPr kumimoji="1" lang="ja-JP" altLang="en-US" dirty="0"/>
              <a:t>で囲む</a:t>
            </a:r>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FDB269A4-EED1-49E8-8225-CA3BB410FACC}"/>
              </a:ext>
            </a:extLst>
          </p:cNvPr>
          <p:cNvSpPr txBox="1"/>
          <p:nvPr/>
        </p:nvSpPr>
        <p:spPr>
          <a:xfrm>
            <a:off x="71610" y="624803"/>
            <a:ext cx="4108817"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kumimoji="1" lang="ja-JP" altLang="en-US" dirty="0"/>
              <a:t>北海道〇〇市□□□地域（旧</a:t>
            </a:r>
            <a:r>
              <a:rPr kumimoji="1" lang="en-US" altLang="ja-JP" dirty="0"/>
              <a:t>××</a:t>
            </a:r>
            <a:r>
              <a:rPr kumimoji="1" lang="ja-JP" altLang="en-US" dirty="0"/>
              <a:t>町）</a:t>
            </a:r>
          </a:p>
        </p:txBody>
      </p:sp>
      <p:grpSp>
        <p:nvGrpSpPr>
          <p:cNvPr id="29" name="グループ化 28">
            <a:extLst>
              <a:ext uri="{FF2B5EF4-FFF2-40B4-BE49-F238E27FC236}">
                <a16:creationId xmlns:a16="http://schemas.microsoft.com/office/drawing/2014/main" id="{757738C7-0850-44A9-8E98-95468065A8FB}"/>
              </a:ext>
            </a:extLst>
          </p:cNvPr>
          <p:cNvGrpSpPr/>
          <p:nvPr/>
        </p:nvGrpSpPr>
        <p:grpSpPr>
          <a:xfrm>
            <a:off x="4456097" y="486037"/>
            <a:ext cx="5174464" cy="521932"/>
            <a:chOff x="4456097" y="486037"/>
            <a:chExt cx="5174464" cy="521932"/>
          </a:xfrm>
        </p:grpSpPr>
        <p:sp>
          <p:nvSpPr>
            <p:cNvPr id="16" name="テキスト ボックス 15">
              <a:extLst>
                <a:ext uri="{FF2B5EF4-FFF2-40B4-BE49-F238E27FC236}">
                  <a16:creationId xmlns:a16="http://schemas.microsoft.com/office/drawing/2014/main" id="{86BEE213-C384-4D2A-A3AD-D04C24B0E642}"/>
                </a:ext>
              </a:extLst>
            </p:cNvPr>
            <p:cNvSpPr txBox="1"/>
            <p:nvPr/>
          </p:nvSpPr>
          <p:spPr>
            <a:xfrm>
              <a:off x="4516998" y="534332"/>
              <a:ext cx="5032147" cy="369332"/>
            </a:xfrm>
            <a:prstGeom prst="rect">
              <a:avLst/>
            </a:prstGeom>
            <a:noFill/>
          </p:spPr>
          <p:txBody>
            <a:bodyPr wrap="none" rtlCol="0">
              <a:spAutoFit/>
            </a:bodyPr>
            <a:lstStyle/>
            <a:p>
              <a:r>
                <a:rPr lang="ja-JP" altLang="en-US" dirty="0">
                  <a:solidFill>
                    <a:srgbClr val="FF0000"/>
                  </a:solidFill>
                </a:rPr>
                <a:t>農泊の取組範囲について、地域名を明示する。</a:t>
              </a:r>
              <a:endParaRPr kumimoji="1" lang="ja-JP" altLang="en-US" dirty="0">
                <a:solidFill>
                  <a:srgbClr val="FF0000"/>
                </a:solidFill>
              </a:endParaRPr>
            </a:p>
          </p:txBody>
        </p:sp>
        <p:sp>
          <p:nvSpPr>
            <p:cNvPr id="17" name="吹き出し: 四角形 16">
              <a:extLst>
                <a:ext uri="{FF2B5EF4-FFF2-40B4-BE49-F238E27FC236}">
                  <a16:creationId xmlns:a16="http://schemas.microsoft.com/office/drawing/2014/main" id="{93C35C8B-1619-4F92-A8CC-F6B96A61A7D0}"/>
                </a:ext>
              </a:extLst>
            </p:cNvPr>
            <p:cNvSpPr/>
            <p:nvPr/>
          </p:nvSpPr>
          <p:spPr>
            <a:xfrm>
              <a:off x="4456097" y="486037"/>
              <a:ext cx="5174464" cy="521932"/>
            </a:xfrm>
            <a:prstGeom prst="wedgeRectCallout">
              <a:avLst>
                <a:gd name="adj1" fmla="val -55041"/>
                <a:gd name="adj2" fmla="val 1588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 name="図 1">
            <a:extLst>
              <a:ext uri="{FF2B5EF4-FFF2-40B4-BE49-F238E27FC236}">
                <a16:creationId xmlns:a16="http://schemas.microsoft.com/office/drawing/2014/main" id="{479DE0CA-1AA4-467B-93CC-207247042A2A}"/>
              </a:ext>
            </a:extLst>
          </p:cNvPr>
          <p:cNvPicPr>
            <a:picLocks noChangeAspect="1"/>
          </p:cNvPicPr>
          <p:nvPr/>
        </p:nvPicPr>
        <p:blipFill>
          <a:blip r:embed="rId3"/>
          <a:stretch>
            <a:fillRect/>
          </a:stretch>
        </p:blipFill>
        <p:spPr>
          <a:xfrm>
            <a:off x="10076835" y="46168"/>
            <a:ext cx="2022389" cy="1906647"/>
          </a:xfrm>
          <a:prstGeom prst="rect">
            <a:avLst/>
          </a:prstGeom>
          <a:ln>
            <a:solidFill>
              <a:schemeClr val="tx1"/>
            </a:solidFill>
          </a:ln>
        </p:spPr>
      </p:pic>
      <p:sp>
        <p:nvSpPr>
          <p:cNvPr id="11" name="吹き出し: 四角形 10">
            <a:extLst>
              <a:ext uri="{FF2B5EF4-FFF2-40B4-BE49-F238E27FC236}">
                <a16:creationId xmlns:a16="http://schemas.microsoft.com/office/drawing/2014/main" id="{20D0CEAC-3AEA-45A8-9906-7A02CD73EE50}"/>
              </a:ext>
            </a:extLst>
          </p:cNvPr>
          <p:cNvSpPr/>
          <p:nvPr/>
        </p:nvSpPr>
        <p:spPr>
          <a:xfrm>
            <a:off x="7703127" y="2806968"/>
            <a:ext cx="4210417" cy="708113"/>
          </a:xfrm>
          <a:prstGeom prst="wedgeRectCallout">
            <a:avLst>
              <a:gd name="adj1" fmla="val -37944"/>
              <a:gd name="adj2" fmla="val 110761"/>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フローチャート: 結合子 20">
            <a:extLst>
              <a:ext uri="{FF2B5EF4-FFF2-40B4-BE49-F238E27FC236}">
                <a16:creationId xmlns:a16="http://schemas.microsoft.com/office/drawing/2014/main" id="{E9766A8C-FD23-4B5E-B0DB-1CBC54CE54B9}"/>
              </a:ext>
            </a:extLst>
          </p:cNvPr>
          <p:cNvSpPr/>
          <p:nvPr/>
        </p:nvSpPr>
        <p:spPr>
          <a:xfrm>
            <a:off x="4691364" y="4158525"/>
            <a:ext cx="128789" cy="141668"/>
          </a:xfrm>
          <a:prstGeom prst="flowChartConnector">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30" name="テキスト ボックス 29">
            <a:extLst>
              <a:ext uri="{FF2B5EF4-FFF2-40B4-BE49-F238E27FC236}">
                <a16:creationId xmlns:a16="http://schemas.microsoft.com/office/drawing/2014/main" id="{19652713-388E-4985-A822-8E45156B7E35}"/>
              </a:ext>
            </a:extLst>
          </p:cNvPr>
          <p:cNvSpPr txBox="1"/>
          <p:nvPr/>
        </p:nvSpPr>
        <p:spPr>
          <a:xfrm>
            <a:off x="2741140" y="3952369"/>
            <a:ext cx="1405870" cy="276999"/>
          </a:xfrm>
          <a:prstGeom prst="rect">
            <a:avLst/>
          </a:prstGeom>
          <a:solidFill>
            <a:schemeClr val="accent5">
              <a:lumMod val="20000"/>
              <a:lumOff val="80000"/>
            </a:schemeClr>
          </a:solidFill>
          <a:ln cmpd="dbl">
            <a:solidFill>
              <a:srgbClr val="FF0000"/>
            </a:solidFill>
          </a:ln>
        </p:spPr>
        <p:txBody>
          <a:bodyPr wrap="square" rtlCol="0">
            <a:spAutoFit/>
          </a:bodyPr>
          <a:lstStyle/>
          <a:p>
            <a:r>
              <a:rPr lang="ja-JP" altLang="en-US" sz="1200" dirty="0"/>
              <a:t>体験（○○農園）</a:t>
            </a:r>
          </a:p>
        </p:txBody>
      </p:sp>
      <p:cxnSp>
        <p:nvCxnSpPr>
          <p:cNvPr id="31" name="直線矢印コネクタ 30">
            <a:extLst>
              <a:ext uri="{FF2B5EF4-FFF2-40B4-BE49-F238E27FC236}">
                <a16:creationId xmlns:a16="http://schemas.microsoft.com/office/drawing/2014/main" id="{AE78237F-3763-4858-96BC-FFFD3A9D115A}"/>
              </a:ext>
            </a:extLst>
          </p:cNvPr>
          <p:cNvCxnSpPr>
            <a:cxnSpLocks/>
            <a:stCxn id="30" idx="3"/>
            <a:endCxn id="21" idx="2"/>
          </p:cNvCxnSpPr>
          <p:nvPr/>
        </p:nvCxnSpPr>
        <p:spPr>
          <a:xfrm>
            <a:off x="4147010" y="4090869"/>
            <a:ext cx="544354" cy="1384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フリーフォーム: 図形 32">
            <a:extLst>
              <a:ext uri="{FF2B5EF4-FFF2-40B4-BE49-F238E27FC236}">
                <a16:creationId xmlns:a16="http://schemas.microsoft.com/office/drawing/2014/main" id="{A49C516C-B79C-8081-68C1-9B3FC07EC70E}"/>
              </a:ext>
            </a:extLst>
          </p:cNvPr>
          <p:cNvSpPr/>
          <p:nvPr/>
        </p:nvSpPr>
        <p:spPr>
          <a:xfrm>
            <a:off x="1343855" y="1607127"/>
            <a:ext cx="7108000" cy="5246255"/>
          </a:xfrm>
          <a:custGeom>
            <a:avLst/>
            <a:gdLst>
              <a:gd name="connsiteX0" fmla="*/ 3920872 w 7108000"/>
              <a:gd name="connsiteY0" fmla="*/ 5246255 h 5246255"/>
              <a:gd name="connsiteX1" fmla="*/ 4318036 w 7108000"/>
              <a:gd name="connsiteY1" fmla="*/ 5218546 h 5246255"/>
              <a:gd name="connsiteX2" fmla="*/ 4622836 w 7108000"/>
              <a:gd name="connsiteY2" fmla="*/ 5209309 h 5246255"/>
              <a:gd name="connsiteX3" fmla="*/ 4872218 w 7108000"/>
              <a:gd name="connsiteY3" fmla="*/ 5172364 h 5246255"/>
              <a:gd name="connsiteX4" fmla="*/ 5020000 w 7108000"/>
              <a:gd name="connsiteY4" fmla="*/ 5107709 h 5246255"/>
              <a:gd name="connsiteX5" fmla="*/ 5167781 w 7108000"/>
              <a:gd name="connsiteY5" fmla="*/ 5052291 h 5246255"/>
              <a:gd name="connsiteX6" fmla="*/ 5306327 w 7108000"/>
              <a:gd name="connsiteY6" fmla="*/ 4987637 h 5246255"/>
              <a:gd name="connsiteX7" fmla="*/ 5398690 w 7108000"/>
              <a:gd name="connsiteY7" fmla="*/ 4950691 h 5246255"/>
              <a:gd name="connsiteX8" fmla="*/ 5601890 w 7108000"/>
              <a:gd name="connsiteY8" fmla="*/ 4876800 h 5246255"/>
              <a:gd name="connsiteX9" fmla="*/ 5731200 w 7108000"/>
              <a:gd name="connsiteY9" fmla="*/ 4812146 h 5246255"/>
              <a:gd name="connsiteX10" fmla="*/ 5888218 w 7108000"/>
              <a:gd name="connsiteY10" fmla="*/ 4756728 h 5246255"/>
              <a:gd name="connsiteX11" fmla="*/ 5915927 w 7108000"/>
              <a:gd name="connsiteY11" fmla="*/ 4738255 h 5246255"/>
              <a:gd name="connsiteX12" fmla="*/ 6054472 w 7108000"/>
              <a:gd name="connsiteY12" fmla="*/ 4618182 h 5246255"/>
              <a:gd name="connsiteX13" fmla="*/ 6156072 w 7108000"/>
              <a:gd name="connsiteY13" fmla="*/ 4516582 h 5246255"/>
              <a:gd name="connsiteX14" fmla="*/ 6488581 w 7108000"/>
              <a:gd name="connsiteY14" fmla="*/ 4008582 h 5246255"/>
              <a:gd name="connsiteX15" fmla="*/ 6571709 w 7108000"/>
              <a:gd name="connsiteY15" fmla="*/ 3842328 h 5246255"/>
              <a:gd name="connsiteX16" fmla="*/ 6710254 w 7108000"/>
              <a:gd name="connsiteY16" fmla="*/ 3602182 h 5246255"/>
              <a:gd name="connsiteX17" fmla="*/ 6728727 w 7108000"/>
              <a:gd name="connsiteY17" fmla="*/ 3556000 h 5246255"/>
              <a:gd name="connsiteX18" fmla="*/ 6774909 w 7108000"/>
              <a:gd name="connsiteY18" fmla="*/ 3482109 h 5246255"/>
              <a:gd name="connsiteX19" fmla="*/ 6802618 w 7108000"/>
              <a:gd name="connsiteY19" fmla="*/ 3426691 h 5246255"/>
              <a:gd name="connsiteX20" fmla="*/ 6848800 w 7108000"/>
              <a:gd name="connsiteY20" fmla="*/ 3362037 h 5246255"/>
              <a:gd name="connsiteX21" fmla="*/ 6904218 w 7108000"/>
              <a:gd name="connsiteY21" fmla="*/ 3251200 h 5246255"/>
              <a:gd name="connsiteX22" fmla="*/ 6922690 w 7108000"/>
              <a:gd name="connsiteY22" fmla="*/ 3214255 h 5246255"/>
              <a:gd name="connsiteX23" fmla="*/ 6941163 w 7108000"/>
              <a:gd name="connsiteY23" fmla="*/ 3168073 h 5246255"/>
              <a:gd name="connsiteX24" fmla="*/ 7015054 w 7108000"/>
              <a:gd name="connsiteY24" fmla="*/ 3057237 h 5246255"/>
              <a:gd name="connsiteX25" fmla="*/ 7033527 w 7108000"/>
              <a:gd name="connsiteY25" fmla="*/ 3001818 h 5246255"/>
              <a:gd name="connsiteX26" fmla="*/ 7061236 w 7108000"/>
              <a:gd name="connsiteY26" fmla="*/ 2964873 h 5246255"/>
              <a:gd name="connsiteX27" fmla="*/ 7098181 w 7108000"/>
              <a:gd name="connsiteY27" fmla="*/ 2872509 h 5246255"/>
              <a:gd name="connsiteX28" fmla="*/ 7098181 w 7108000"/>
              <a:gd name="connsiteY28" fmla="*/ 2512291 h 5246255"/>
              <a:gd name="connsiteX29" fmla="*/ 7079709 w 7108000"/>
              <a:gd name="connsiteY29" fmla="*/ 2456873 h 5246255"/>
              <a:gd name="connsiteX30" fmla="*/ 7042763 w 7108000"/>
              <a:gd name="connsiteY30" fmla="*/ 2364509 h 5246255"/>
              <a:gd name="connsiteX31" fmla="*/ 6931927 w 7108000"/>
              <a:gd name="connsiteY31" fmla="*/ 2327564 h 5246255"/>
              <a:gd name="connsiteX32" fmla="*/ 6737963 w 7108000"/>
              <a:gd name="connsiteY32" fmla="*/ 2336800 h 5246255"/>
              <a:gd name="connsiteX33" fmla="*/ 6654836 w 7108000"/>
              <a:gd name="connsiteY33" fmla="*/ 2355273 h 5246255"/>
              <a:gd name="connsiteX34" fmla="*/ 6608654 w 7108000"/>
              <a:gd name="connsiteY34" fmla="*/ 2364509 h 5246255"/>
              <a:gd name="connsiteX35" fmla="*/ 6396218 w 7108000"/>
              <a:gd name="connsiteY35" fmla="*/ 2309091 h 5246255"/>
              <a:gd name="connsiteX36" fmla="*/ 6128363 w 7108000"/>
              <a:gd name="connsiteY36" fmla="*/ 2207491 h 5246255"/>
              <a:gd name="connsiteX37" fmla="*/ 6026763 w 7108000"/>
              <a:gd name="connsiteY37" fmla="*/ 2105891 h 5246255"/>
              <a:gd name="connsiteX38" fmla="*/ 5768145 w 7108000"/>
              <a:gd name="connsiteY38" fmla="*/ 1819564 h 5246255"/>
              <a:gd name="connsiteX39" fmla="*/ 5703490 w 7108000"/>
              <a:gd name="connsiteY39" fmla="*/ 1745673 h 5246255"/>
              <a:gd name="connsiteX40" fmla="*/ 5583418 w 7108000"/>
              <a:gd name="connsiteY40" fmla="*/ 1570182 h 5246255"/>
              <a:gd name="connsiteX41" fmla="*/ 5491054 w 7108000"/>
              <a:gd name="connsiteY41" fmla="*/ 1422400 h 5246255"/>
              <a:gd name="connsiteX42" fmla="*/ 5481818 w 7108000"/>
              <a:gd name="connsiteY42" fmla="*/ 1394691 h 5246255"/>
              <a:gd name="connsiteX43" fmla="*/ 5407927 w 7108000"/>
              <a:gd name="connsiteY43" fmla="*/ 1311564 h 5246255"/>
              <a:gd name="connsiteX44" fmla="*/ 5352509 w 7108000"/>
              <a:gd name="connsiteY44" fmla="*/ 1219200 h 5246255"/>
              <a:gd name="connsiteX45" fmla="*/ 5334036 w 7108000"/>
              <a:gd name="connsiteY45" fmla="*/ 1191491 h 5246255"/>
              <a:gd name="connsiteX46" fmla="*/ 5315563 w 7108000"/>
              <a:gd name="connsiteY46" fmla="*/ 1154546 h 5246255"/>
              <a:gd name="connsiteX47" fmla="*/ 5269381 w 7108000"/>
              <a:gd name="connsiteY47" fmla="*/ 1099128 h 5246255"/>
              <a:gd name="connsiteX48" fmla="*/ 5167781 w 7108000"/>
              <a:gd name="connsiteY48" fmla="*/ 951346 h 5246255"/>
              <a:gd name="connsiteX49" fmla="*/ 5130836 w 7108000"/>
              <a:gd name="connsiteY49" fmla="*/ 914400 h 5246255"/>
              <a:gd name="connsiteX50" fmla="*/ 5112363 w 7108000"/>
              <a:gd name="connsiteY50" fmla="*/ 886691 h 5246255"/>
              <a:gd name="connsiteX51" fmla="*/ 5084654 w 7108000"/>
              <a:gd name="connsiteY51" fmla="*/ 849746 h 5246255"/>
              <a:gd name="connsiteX52" fmla="*/ 5047709 w 7108000"/>
              <a:gd name="connsiteY52" fmla="*/ 812800 h 5246255"/>
              <a:gd name="connsiteX53" fmla="*/ 4992290 w 7108000"/>
              <a:gd name="connsiteY53" fmla="*/ 738909 h 5246255"/>
              <a:gd name="connsiteX54" fmla="*/ 4964581 w 7108000"/>
              <a:gd name="connsiteY54" fmla="*/ 701964 h 5246255"/>
              <a:gd name="connsiteX55" fmla="*/ 4936872 w 7108000"/>
              <a:gd name="connsiteY55" fmla="*/ 674255 h 5246255"/>
              <a:gd name="connsiteX56" fmla="*/ 4909163 w 7108000"/>
              <a:gd name="connsiteY56" fmla="*/ 637309 h 5246255"/>
              <a:gd name="connsiteX57" fmla="*/ 4853745 w 7108000"/>
              <a:gd name="connsiteY57" fmla="*/ 591128 h 5246255"/>
              <a:gd name="connsiteX58" fmla="*/ 4798327 w 7108000"/>
              <a:gd name="connsiteY58" fmla="*/ 544946 h 5246255"/>
              <a:gd name="connsiteX59" fmla="*/ 4770618 w 7108000"/>
              <a:gd name="connsiteY59" fmla="*/ 517237 h 5246255"/>
              <a:gd name="connsiteX60" fmla="*/ 4752145 w 7108000"/>
              <a:gd name="connsiteY60" fmla="*/ 489528 h 5246255"/>
              <a:gd name="connsiteX61" fmla="*/ 4715200 w 7108000"/>
              <a:gd name="connsiteY61" fmla="*/ 461818 h 5246255"/>
              <a:gd name="connsiteX62" fmla="*/ 4641309 w 7108000"/>
              <a:gd name="connsiteY62" fmla="*/ 406400 h 5246255"/>
              <a:gd name="connsiteX63" fmla="*/ 4613600 w 7108000"/>
              <a:gd name="connsiteY63" fmla="*/ 369455 h 5246255"/>
              <a:gd name="connsiteX64" fmla="*/ 4548945 w 7108000"/>
              <a:gd name="connsiteY64" fmla="*/ 304800 h 5246255"/>
              <a:gd name="connsiteX65" fmla="*/ 4502763 w 7108000"/>
              <a:gd name="connsiteY65" fmla="*/ 240146 h 5246255"/>
              <a:gd name="connsiteX66" fmla="*/ 4465818 w 7108000"/>
              <a:gd name="connsiteY66" fmla="*/ 184728 h 5246255"/>
              <a:gd name="connsiteX67" fmla="*/ 4438109 w 7108000"/>
              <a:gd name="connsiteY67" fmla="*/ 157018 h 5246255"/>
              <a:gd name="connsiteX68" fmla="*/ 4410400 w 7108000"/>
              <a:gd name="connsiteY68" fmla="*/ 120073 h 5246255"/>
              <a:gd name="connsiteX69" fmla="*/ 4382690 w 7108000"/>
              <a:gd name="connsiteY69" fmla="*/ 101600 h 5246255"/>
              <a:gd name="connsiteX70" fmla="*/ 4308800 w 7108000"/>
              <a:gd name="connsiteY70" fmla="*/ 36946 h 5246255"/>
              <a:gd name="connsiteX71" fmla="*/ 4216436 w 7108000"/>
              <a:gd name="connsiteY71" fmla="*/ 0 h 5246255"/>
              <a:gd name="connsiteX72" fmla="*/ 3061890 w 7108000"/>
              <a:gd name="connsiteY72" fmla="*/ 18473 h 5246255"/>
              <a:gd name="connsiteX73" fmla="*/ 2978763 w 7108000"/>
              <a:gd name="connsiteY73" fmla="*/ 36946 h 5246255"/>
              <a:gd name="connsiteX74" fmla="*/ 2720145 w 7108000"/>
              <a:gd name="connsiteY74" fmla="*/ 64655 h 5246255"/>
              <a:gd name="connsiteX75" fmla="*/ 2526181 w 7108000"/>
              <a:gd name="connsiteY75" fmla="*/ 110837 h 5246255"/>
              <a:gd name="connsiteX76" fmla="*/ 2443054 w 7108000"/>
              <a:gd name="connsiteY76" fmla="*/ 120073 h 5246255"/>
              <a:gd name="connsiteX77" fmla="*/ 2369163 w 7108000"/>
              <a:gd name="connsiteY77" fmla="*/ 138546 h 5246255"/>
              <a:gd name="connsiteX78" fmla="*/ 2286036 w 7108000"/>
              <a:gd name="connsiteY78" fmla="*/ 166255 h 5246255"/>
              <a:gd name="connsiteX79" fmla="*/ 2101309 w 7108000"/>
              <a:gd name="connsiteY79" fmla="*/ 212437 h 5246255"/>
              <a:gd name="connsiteX80" fmla="*/ 1898109 w 7108000"/>
              <a:gd name="connsiteY80" fmla="*/ 286328 h 5246255"/>
              <a:gd name="connsiteX81" fmla="*/ 1750327 w 7108000"/>
              <a:gd name="connsiteY81" fmla="*/ 378691 h 5246255"/>
              <a:gd name="connsiteX82" fmla="*/ 1657963 w 7108000"/>
              <a:gd name="connsiteY82" fmla="*/ 424873 h 5246255"/>
              <a:gd name="connsiteX83" fmla="*/ 1491709 w 7108000"/>
              <a:gd name="connsiteY83" fmla="*/ 544946 h 5246255"/>
              <a:gd name="connsiteX84" fmla="*/ 1362400 w 7108000"/>
              <a:gd name="connsiteY84" fmla="*/ 628073 h 5246255"/>
              <a:gd name="connsiteX85" fmla="*/ 1306981 w 7108000"/>
              <a:gd name="connsiteY85" fmla="*/ 665018 h 5246255"/>
              <a:gd name="connsiteX86" fmla="*/ 1251563 w 7108000"/>
              <a:gd name="connsiteY86" fmla="*/ 711200 h 5246255"/>
              <a:gd name="connsiteX87" fmla="*/ 1076072 w 7108000"/>
              <a:gd name="connsiteY87" fmla="*/ 822037 h 5246255"/>
              <a:gd name="connsiteX88" fmla="*/ 946763 w 7108000"/>
              <a:gd name="connsiteY88" fmla="*/ 923637 h 5246255"/>
              <a:gd name="connsiteX89" fmla="*/ 863636 w 7108000"/>
              <a:gd name="connsiteY89" fmla="*/ 969818 h 5246255"/>
              <a:gd name="connsiteX90" fmla="*/ 826690 w 7108000"/>
              <a:gd name="connsiteY90" fmla="*/ 1006764 h 5246255"/>
              <a:gd name="connsiteX91" fmla="*/ 762036 w 7108000"/>
              <a:gd name="connsiteY91" fmla="*/ 1043709 h 5246255"/>
              <a:gd name="connsiteX92" fmla="*/ 688145 w 7108000"/>
              <a:gd name="connsiteY92" fmla="*/ 1117600 h 5246255"/>
              <a:gd name="connsiteX93" fmla="*/ 503418 w 7108000"/>
              <a:gd name="connsiteY93" fmla="*/ 1283855 h 5246255"/>
              <a:gd name="connsiteX94" fmla="*/ 318690 w 7108000"/>
              <a:gd name="connsiteY94" fmla="*/ 1505528 h 5246255"/>
              <a:gd name="connsiteX95" fmla="*/ 217090 w 7108000"/>
              <a:gd name="connsiteY95" fmla="*/ 1690255 h 5246255"/>
              <a:gd name="connsiteX96" fmla="*/ 87781 w 7108000"/>
              <a:gd name="connsiteY96" fmla="*/ 2078182 h 5246255"/>
              <a:gd name="connsiteX97" fmla="*/ 13890 w 7108000"/>
              <a:gd name="connsiteY97" fmla="*/ 2336800 h 5246255"/>
              <a:gd name="connsiteX98" fmla="*/ 23127 w 7108000"/>
              <a:gd name="connsiteY98" fmla="*/ 2863273 h 5246255"/>
              <a:gd name="connsiteX99" fmla="*/ 60072 w 7108000"/>
              <a:gd name="connsiteY99" fmla="*/ 3001818 h 5246255"/>
              <a:gd name="connsiteX100" fmla="*/ 78545 w 7108000"/>
              <a:gd name="connsiteY100" fmla="*/ 3075709 h 5246255"/>
              <a:gd name="connsiteX101" fmla="*/ 97018 w 7108000"/>
              <a:gd name="connsiteY101" fmla="*/ 4276437 h 5246255"/>
              <a:gd name="connsiteX102" fmla="*/ 124727 w 7108000"/>
              <a:gd name="connsiteY102" fmla="*/ 4322618 h 5246255"/>
              <a:gd name="connsiteX103" fmla="*/ 152436 w 7108000"/>
              <a:gd name="connsiteY103" fmla="*/ 4378037 h 5246255"/>
              <a:gd name="connsiteX104" fmla="*/ 290981 w 7108000"/>
              <a:gd name="connsiteY104" fmla="*/ 4525818 h 5246255"/>
              <a:gd name="connsiteX105" fmla="*/ 401818 w 7108000"/>
              <a:gd name="connsiteY105" fmla="*/ 4608946 h 5246255"/>
              <a:gd name="connsiteX106" fmla="*/ 484945 w 7108000"/>
              <a:gd name="connsiteY106" fmla="*/ 4655128 h 5246255"/>
              <a:gd name="connsiteX107" fmla="*/ 688145 w 7108000"/>
              <a:gd name="connsiteY107" fmla="*/ 4747491 h 5246255"/>
              <a:gd name="connsiteX108" fmla="*/ 780509 w 7108000"/>
              <a:gd name="connsiteY108" fmla="*/ 4775200 h 5246255"/>
              <a:gd name="connsiteX109" fmla="*/ 909818 w 7108000"/>
              <a:gd name="connsiteY109" fmla="*/ 4802909 h 5246255"/>
              <a:gd name="connsiteX110" fmla="*/ 1214618 w 7108000"/>
              <a:gd name="connsiteY110" fmla="*/ 4812146 h 5246255"/>
              <a:gd name="connsiteX111" fmla="*/ 1306981 w 7108000"/>
              <a:gd name="connsiteY111" fmla="*/ 4830618 h 5246255"/>
              <a:gd name="connsiteX112" fmla="*/ 1500945 w 7108000"/>
              <a:gd name="connsiteY112" fmla="*/ 4849091 h 5246255"/>
              <a:gd name="connsiteX113" fmla="*/ 1648727 w 7108000"/>
              <a:gd name="connsiteY113" fmla="*/ 4886037 h 5246255"/>
              <a:gd name="connsiteX114" fmla="*/ 1851927 w 7108000"/>
              <a:gd name="connsiteY114" fmla="*/ 4922982 h 5246255"/>
              <a:gd name="connsiteX115" fmla="*/ 1944290 w 7108000"/>
              <a:gd name="connsiteY115" fmla="*/ 4950691 h 5246255"/>
              <a:gd name="connsiteX116" fmla="*/ 2082836 w 7108000"/>
              <a:gd name="connsiteY116" fmla="*/ 4996873 h 5246255"/>
              <a:gd name="connsiteX117" fmla="*/ 2350690 w 7108000"/>
              <a:gd name="connsiteY117" fmla="*/ 5043055 h 5246255"/>
              <a:gd name="connsiteX118" fmla="*/ 2424581 w 7108000"/>
              <a:gd name="connsiteY118" fmla="*/ 5061528 h 5246255"/>
              <a:gd name="connsiteX119" fmla="*/ 2600072 w 7108000"/>
              <a:gd name="connsiteY119" fmla="*/ 5070764 h 5246255"/>
              <a:gd name="connsiteX120" fmla="*/ 2858690 w 7108000"/>
              <a:gd name="connsiteY120" fmla="*/ 5080000 h 5246255"/>
              <a:gd name="connsiteX121" fmla="*/ 3089600 w 7108000"/>
              <a:gd name="connsiteY121" fmla="*/ 5089237 h 5246255"/>
              <a:gd name="connsiteX122" fmla="*/ 3200436 w 7108000"/>
              <a:gd name="connsiteY122" fmla="*/ 5107709 h 5246255"/>
              <a:gd name="connsiteX123" fmla="*/ 3283563 w 7108000"/>
              <a:gd name="connsiteY123" fmla="*/ 5126182 h 5246255"/>
              <a:gd name="connsiteX124" fmla="*/ 3625309 w 7108000"/>
              <a:gd name="connsiteY124" fmla="*/ 5172364 h 5246255"/>
              <a:gd name="connsiteX125" fmla="*/ 3726909 w 7108000"/>
              <a:gd name="connsiteY125" fmla="*/ 5190837 h 5246255"/>
              <a:gd name="connsiteX126" fmla="*/ 3930109 w 7108000"/>
              <a:gd name="connsiteY126" fmla="*/ 5200073 h 5246255"/>
              <a:gd name="connsiteX127" fmla="*/ 3994763 w 7108000"/>
              <a:gd name="connsiteY127" fmla="*/ 5218546 h 5246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108000" h="5246255">
                <a:moveTo>
                  <a:pt x="3920872" y="5246255"/>
                </a:moveTo>
                <a:cubicBezTo>
                  <a:pt x="4075977" y="5184212"/>
                  <a:pt x="3948647" y="5228951"/>
                  <a:pt x="4318036" y="5218546"/>
                </a:cubicBezTo>
                <a:lnTo>
                  <a:pt x="4622836" y="5209309"/>
                </a:lnTo>
                <a:cubicBezTo>
                  <a:pt x="4705963" y="5196994"/>
                  <a:pt x="4790805" y="5193191"/>
                  <a:pt x="4872218" y="5172364"/>
                </a:cubicBezTo>
                <a:cubicBezTo>
                  <a:pt x="4924309" y="5159038"/>
                  <a:pt x="4970185" y="5127946"/>
                  <a:pt x="5020000" y="5107709"/>
                </a:cubicBezTo>
                <a:cubicBezTo>
                  <a:pt x="5068741" y="5087908"/>
                  <a:pt x="5119264" y="5072637"/>
                  <a:pt x="5167781" y="5052291"/>
                </a:cubicBezTo>
                <a:cubicBezTo>
                  <a:pt x="5214779" y="5032582"/>
                  <a:pt x="5259680" y="5008162"/>
                  <a:pt x="5306327" y="4987637"/>
                </a:cubicBezTo>
                <a:cubicBezTo>
                  <a:pt x="5336678" y="4974282"/>
                  <a:pt x="5367527" y="4962023"/>
                  <a:pt x="5398690" y="4950691"/>
                </a:cubicBezTo>
                <a:cubicBezTo>
                  <a:pt x="5493563" y="4916192"/>
                  <a:pt x="5513747" y="4917199"/>
                  <a:pt x="5601890" y="4876800"/>
                </a:cubicBezTo>
                <a:cubicBezTo>
                  <a:pt x="5645699" y="4856721"/>
                  <a:pt x="5686818" y="4830923"/>
                  <a:pt x="5731200" y="4812146"/>
                </a:cubicBezTo>
                <a:cubicBezTo>
                  <a:pt x="5753947" y="4802522"/>
                  <a:pt x="5850076" y="4775799"/>
                  <a:pt x="5888218" y="4756728"/>
                </a:cubicBezTo>
                <a:cubicBezTo>
                  <a:pt x="5898147" y="4751764"/>
                  <a:pt x="5907399" y="4745362"/>
                  <a:pt x="5915927" y="4738255"/>
                </a:cubicBezTo>
                <a:cubicBezTo>
                  <a:pt x="5962875" y="4699132"/>
                  <a:pt x="6011259" y="4661395"/>
                  <a:pt x="6054472" y="4618182"/>
                </a:cubicBezTo>
                <a:cubicBezTo>
                  <a:pt x="6088339" y="4584315"/>
                  <a:pt x="6123939" y="4552098"/>
                  <a:pt x="6156072" y="4516582"/>
                </a:cubicBezTo>
                <a:cubicBezTo>
                  <a:pt x="6273808" y="4386453"/>
                  <a:pt x="6449544" y="4086654"/>
                  <a:pt x="6488581" y="4008582"/>
                </a:cubicBezTo>
                <a:cubicBezTo>
                  <a:pt x="6516290" y="3953164"/>
                  <a:pt x="6542040" y="3896722"/>
                  <a:pt x="6571709" y="3842328"/>
                </a:cubicBezTo>
                <a:cubicBezTo>
                  <a:pt x="6615962" y="3761197"/>
                  <a:pt x="6675932" y="3687987"/>
                  <a:pt x="6710254" y="3602182"/>
                </a:cubicBezTo>
                <a:cubicBezTo>
                  <a:pt x="6716412" y="3586788"/>
                  <a:pt x="6720866" y="3570598"/>
                  <a:pt x="6728727" y="3556000"/>
                </a:cubicBezTo>
                <a:cubicBezTo>
                  <a:pt x="6742497" y="3530426"/>
                  <a:pt x="6760498" y="3507327"/>
                  <a:pt x="6774909" y="3482109"/>
                </a:cubicBezTo>
                <a:cubicBezTo>
                  <a:pt x="6785156" y="3464177"/>
                  <a:pt x="6791794" y="3444280"/>
                  <a:pt x="6802618" y="3426691"/>
                </a:cubicBezTo>
                <a:cubicBezTo>
                  <a:pt x="6816499" y="3404135"/>
                  <a:pt x="6835530" y="3384957"/>
                  <a:pt x="6848800" y="3362037"/>
                </a:cubicBezTo>
                <a:cubicBezTo>
                  <a:pt x="6869496" y="3326289"/>
                  <a:pt x="6885745" y="3288146"/>
                  <a:pt x="6904218" y="3251200"/>
                </a:cubicBezTo>
                <a:cubicBezTo>
                  <a:pt x="6910375" y="3238885"/>
                  <a:pt x="6917576" y="3227039"/>
                  <a:pt x="6922690" y="3214255"/>
                </a:cubicBezTo>
                <a:cubicBezTo>
                  <a:pt x="6928848" y="3198861"/>
                  <a:pt x="6932633" y="3182290"/>
                  <a:pt x="6941163" y="3168073"/>
                </a:cubicBezTo>
                <a:cubicBezTo>
                  <a:pt x="7006398" y="3059349"/>
                  <a:pt x="6952233" y="3193349"/>
                  <a:pt x="7015054" y="3057237"/>
                </a:cubicBezTo>
                <a:cubicBezTo>
                  <a:pt x="7023214" y="3039557"/>
                  <a:pt x="7024819" y="3019235"/>
                  <a:pt x="7033527" y="3001818"/>
                </a:cubicBezTo>
                <a:cubicBezTo>
                  <a:pt x="7040411" y="2988049"/>
                  <a:pt x="7054352" y="2978642"/>
                  <a:pt x="7061236" y="2964873"/>
                </a:cubicBezTo>
                <a:cubicBezTo>
                  <a:pt x="7076065" y="2935214"/>
                  <a:pt x="7098181" y="2872509"/>
                  <a:pt x="7098181" y="2872509"/>
                </a:cubicBezTo>
                <a:cubicBezTo>
                  <a:pt x="7106483" y="2723091"/>
                  <a:pt x="7115337" y="2666692"/>
                  <a:pt x="7098181" y="2512291"/>
                </a:cubicBezTo>
                <a:cubicBezTo>
                  <a:pt x="7096031" y="2492938"/>
                  <a:pt x="7085435" y="2475484"/>
                  <a:pt x="7079709" y="2456873"/>
                </a:cubicBezTo>
                <a:cubicBezTo>
                  <a:pt x="7077350" y="2449205"/>
                  <a:pt x="7064179" y="2377358"/>
                  <a:pt x="7042763" y="2364509"/>
                </a:cubicBezTo>
                <a:cubicBezTo>
                  <a:pt x="7012127" y="2346128"/>
                  <a:pt x="6967783" y="2336528"/>
                  <a:pt x="6931927" y="2327564"/>
                </a:cubicBezTo>
                <a:cubicBezTo>
                  <a:pt x="6867272" y="2330643"/>
                  <a:pt x="6802370" y="2330359"/>
                  <a:pt x="6737963" y="2336800"/>
                </a:cubicBezTo>
                <a:cubicBezTo>
                  <a:pt x="6709719" y="2339624"/>
                  <a:pt x="6682591" y="2349326"/>
                  <a:pt x="6654836" y="2355273"/>
                </a:cubicBezTo>
                <a:cubicBezTo>
                  <a:pt x="6639486" y="2358562"/>
                  <a:pt x="6624048" y="2361430"/>
                  <a:pt x="6608654" y="2364509"/>
                </a:cubicBezTo>
                <a:lnTo>
                  <a:pt x="6396218" y="2309091"/>
                </a:lnTo>
                <a:cubicBezTo>
                  <a:pt x="6322361" y="2288480"/>
                  <a:pt x="6198050" y="2263241"/>
                  <a:pt x="6128363" y="2207491"/>
                </a:cubicBezTo>
                <a:cubicBezTo>
                  <a:pt x="6090964" y="2177571"/>
                  <a:pt x="6062560" y="2137711"/>
                  <a:pt x="6026763" y="2105891"/>
                </a:cubicBezTo>
                <a:cubicBezTo>
                  <a:pt x="5870161" y="1966689"/>
                  <a:pt x="5979203" y="2071210"/>
                  <a:pt x="5768145" y="1819564"/>
                </a:cubicBezTo>
                <a:cubicBezTo>
                  <a:pt x="5747113" y="1794488"/>
                  <a:pt x="5719981" y="1773943"/>
                  <a:pt x="5703490" y="1745673"/>
                </a:cubicBezTo>
                <a:cubicBezTo>
                  <a:pt x="5569652" y="1516235"/>
                  <a:pt x="5703093" y="1729749"/>
                  <a:pt x="5583418" y="1570182"/>
                </a:cubicBezTo>
                <a:cubicBezTo>
                  <a:pt x="5558430" y="1536864"/>
                  <a:pt x="5511579" y="1463449"/>
                  <a:pt x="5491054" y="1422400"/>
                </a:cubicBezTo>
                <a:cubicBezTo>
                  <a:pt x="5486700" y="1413692"/>
                  <a:pt x="5487660" y="1402480"/>
                  <a:pt x="5481818" y="1394691"/>
                </a:cubicBezTo>
                <a:cubicBezTo>
                  <a:pt x="5396813" y="1281350"/>
                  <a:pt x="5468453" y="1405716"/>
                  <a:pt x="5407927" y="1311564"/>
                </a:cubicBezTo>
                <a:cubicBezTo>
                  <a:pt x="5388511" y="1281362"/>
                  <a:pt x="5372426" y="1249074"/>
                  <a:pt x="5352509" y="1219200"/>
                </a:cubicBezTo>
                <a:cubicBezTo>
                  <a:pt x="5346351" y="1209964"/>
                  <a:pt x="5339544" y="1201129"/>
                  <a:pt x="5334036" y="1191491"/>
                </a:cubicBezTo>
                <a:cubicBezTo>
                  <a:pt x="5327205" y="1179537"/>
                  <a:pt x="5323459" y="1165826"/>
                  <a:pt x="5315563" y="1154546"/>
                </a:cubicBezTo>
                <a:cubicBezTo>
                  <a:pt x="5301773" y="1134847"/>
                  <a:pt x="5283357" y="1118695"/>
                  <a:pt x="5269381" y="1099128"/>
                </a:cubicBezTo>
                <a:cubicBezTo>
                  <a:pt x="5232892" y="1048043"/>
                  <a:pt x="5213057" y="996623"/>
                  <a:pt x="5167781" y="951346"/>
                </a:cubicBezTo>
                <a:cubicBezTo>
                  <a:pt x="5155466" y="939031"/>
                  <a:pt x="5142170" y="927623"/>
                  <a:pt x="5130836" y="914400"/>
                </a:cubicBezTo>
                <a:cubicBezTo>
                  <a:pt x="5123612" y="905972"/>
                  <a:pt x="5118815" y="895724"/>
                  <a:pt x="5112363" y="886691"/>
                </a:cubicBezTo>
                <a:cubicBezTo>
                  <a:pt x="5103415" y="874165"/>
                  <a:pt x="5094791" y="861331"/>
                  <a:pt x="5084654" y="849746"/>
                </a:cubicBezTo>
                <a:cubicBezTo>
                  <a:pt x="5073185" y="836639"/>
                  <a:pt x="5058859" y="826180"/>
                  <a:pt x="5047709" y="812800"/>
                </a:cubicBezTo>
                <a:cubicBezTo>
                  <a:pt x="5027999" y="789148"/>
                  <a:pt x="5010763" y="763539"/>
                  <a:pt x="4992290" y="738909"/>
                </a:cubicBezTo>
                <a:cubicBezTo>
                  <a:pt x="4983054" y="726594"/>
                  <a:pt x="4975466" y="712849"/>
                  <a:pt x="4964581" y="701964"/>
                </a:cubicBezTo>
                <a:cubicBezTo>
                  <a:pt x="4955345" y="692728"/>
                  <a:pt x="4945373" y="684173"/>
                  <a:pt x="4936872" y="674255"/>
                </a:cubicBezTo>
                <a:cubicBezTo>
                  <a:pt x="4926854" y="662567"/>
                  <a:pt x="4920048" y="648194"/>
                  <a:pt x="4909163" y="637309"/>
                </a:cubicBezTo>
                <a:cubicBezTo>
                  <a:pt x="4892160" y="620306"/>
                  <a:pt x="4870748" y="608131"/>
                  <a:pt x="4853745" y="591128"/>
                </a:cubicBezTo>
                <a:cubicBezTo>
                  <a:pt x="4801524" y="538907"/>
                  <a:pt x="4877586" y="584575"/>
                  <a:pt x="4798327" y="544946"/>
                </a:cubicBezTo>
                <a:cubicBezTo>
                  <a:pt x="4789091" y="535710"/>
                  <a:pt x="4778980" y="527272"/>
                  <a:pt x="4770618" y="517237"/>
                </a:cubicBezTo>
                <a:cubicBezTo>
                  <a:pt x="4763511" y="508709"/>
                  <a:pt x="4759994" y="497377"/>
                  <a:pt x="4752145" y="489528"/>
                </a:cubicBezTo>
                <a:cubicBezTo>
                  <a:pt x="4741260" y="478643"/>
                  <a:pt x="4726706" y="472045"/>
                  <a:pt x="4715200" y="461818"/>
                </a:cubicBezTo>
                <a:cubicBezTo>
                  <a:pt x="4651522" y="405215"/>
                  <a:pt x="4694416" y="424104"/>
                  <a:pt x="4641309" y="406400"/>
                </a:cubicBezTo>
                <a:cubicBezTo>
                  <a:pt x="4632073" y="394085"/>
                  <a:pt x="4623955" y="380845"/>
                  <a:pt x="4613600" y="369455"/>
                </a:cubicBezTo>
                <a:cubicBezTo>
                  <a:pt x="4593098" y="346903"/>
                  <a:pt x="4565852" y="330160"/>
                  <a:pt x="4548945" y="304800"/>
                </a:cubicBezTo>
                <a:cubicBezTo>
                  <a:pt x="4488868" y="214687"/>
                  <a:pt x="4582984" y="354748"/>
                  <a:pt x="4502763" y="240146"/>
                </a:cubicBezTo>
                <a:cubicBezTo>
                  <a:pt x="4490031" y="221958"/>
                  <a:pt x="4479448" y="202253"/>
                  <a:pt x="4465818" y="184728"/>
                </a:cubicBezTo>
                <a:cubicBezTo>
                  <a:pt x="4457799" y="174417"/>
                  <a:pt x="4446610" y="166936"/>
                  <a:pt x="4438109" y="157018"/>
                </a:cubicBezTo>
                <a:cubicBezTo>
                  <a:pt x="4428091" y="145330"/>
                  <a:pt x="4421285" y="130958"/>
                  <a:pt x="4410400" y="120073"/>
                </a:cubicBezTo>
                <a:cubicBezTo>
                  <a:pt x="4402550" y="112223"/>
                  <a:pt x="4391119" y="108824"/>
                  <a:pt x="4382690" y="101600"/>
                </a:cubicBezTo>
                <a:cubicBezTo>
                  <a:pt x="4336420" y="61941"/>
                  <a:pt x="4358299" y="67883"/>
                  <a:pt x="4308800" y="36946"/>
                </a:cubicBezTo>
                <a:cubicBezTo>
                  <a:pt x="4277737" y="17531"/>
                  <a:pt x="4251967" y="11844"/>
                  <a:pt x="4216436" y="0"/>
                </a:cubicBezTo>
                <a:lnTo>
                  <a:pt x="3061890" y="18473"/>
                </a:lnTo>
                <a:cubicBezTo>
                  <a:pt x="3033518" y="19320"/>
                  <a:pt x="3006892" y="33145"/>
                  <a:pt x="2978763" y="36946"/>
                </a:cubicBezTo>
                <a:cubicBezTo>
                  <a:pt x="2892845" y="48557"/>
                  <a:pt x="2720145" y="64655"/>
                  <a:pt x="2720145" y="64655"/>
                </a:cubicBezTo>
                <a:cubicBezTo>
                  <a:pt x="2689376" y="72347"/>
                  <a:pt x="2566280" y="104154"/>
                  <a:pt x="2526181" y="110837"/>
                </a:cubicBezTo>
                <a:cubicBezTo>
                  <a:pt x="2498681" y="115420"/>
                  <a:pt x="2470763" y="116994"/>
                  <a:pt x="2443054" y="120073"/>
                </a:cubicBezTo>
                <a:cubicBezTo>
                  <a:pt x="2418424" y="126231"/>
                  <a:pt x="2393520" y="131382"/>
                  <a:pt x="2369163" y="138546"/>
                </a:cubicBezTo>
                <a:cubicBezTo>
                  <a:pt x="2341142" y="146788"/>
                  <a:pt x="2314282" y="158822"/>
                  <a:pt x="2286036" y="166255"/>
                </a:cubicBezTo>
                <a:cubicBezTo>
                  <a:pt x="2177919" y="194707"/>
                  <a:pt x="2207605" y="171944"/>
                  <a:pt x="2101309" y="212437"/>
                </a:cubicBezTo>
                <a:cubicBezTo>
                  <a:pt x="1876928" y="297915"/>
                  <a:pt x="2121302" y="225455"/>
                  <a:pt x="1898109" y="286328"/>
                </a:cubicBezTo>
                <a:cubicBezTo>
                  <a:pt x="1848848" y="317116"/>
                  <a:pt x="1802285" y="352712"/>
                  <a:pt x="1750327" y="378691"/>
                </a:cubicBezTo>
                <a:cubicBezTo>
                  <a:pt x="1719539" y="394085"/>
                  <a:pt x="1687753" y="407626"/>
                  <a:pt x="1657963" y="424873"/>
                </a:cubicBezTo>
                <a:cubicBezTo>
                  <a:pt x="1557014" y="483317"/>
                  <a:pt x="1589121" y="477181"/>
                  <a:pt x="1491709" y="544946"/>
                </a:cubicBezTo>
                <a:cubicBezTo>
                  <a:pt x="1449645" y="574208"/>
                  <a:pt x="1405363" y="600147"/>
                  <a:pt x="1362400" y="628073"/>
                </a:cubicBezTo>
                <a:cubicBezTo>
                  <a:pt x="1343785" y="640173"/>
                  <a:pt x="1324037" y="650805"/>
                  <a:pt x="1306981" y="665018"/>
                </a:cubicBezTo>
                <a:cubicBezTo>
                  <a:pt x="1288508" y="680412"/>
                  <a:pt x="1271447" y="697679"/>
                  <a:pt x="1251563" y="711200"/>
                </a:cubicBezTo>
                <a:cubicBezTo>
                  <a:pt x="1194350" y="750105"/>
                  <a:pt x="1128603" y="777010"/>
                  <a:pt x="1076072" y="822037"/>
                </a:cubicBezTo>
                <a:cubicBezTo>
                  <a:pt x="1027481" y="863687"/>
                  <a:pt x="1000765" y="889886"/>
                  <a:pt x="946763" y="923637"/>
                </a:cubicBezTo>
                <a:cubicBezTo>
                  <a:pt x="919883" y="940437"/>
                  <a:pt x="889698" y="951775"/>
                  <a:pt x="863636" y="969818"/>
                </a:cubicBezTo>
                <a:cubicBezTo>
                  <a:pt x="849316" y="979732"/>
                  <a:pt x="840775" y="996520"/>
                  <a:pt x="826690" y="1006764"/>
                </a:cubicBezTo>
                <a:cubicBezTo>
                  <a:pt x="806616" y="1021363"/>
                  <a:pt x="781419" y="1028203"/>
                  <a:pt x="762036" y="1043709"/>
                </a:cubicBezTo>
                <a:cubicBezTo>
                  <a:pt x="734836" y="1065469"/>
                  <a:pt x="713670" y="1093898"/>
                  <a:pt x="688145" y="1117600"/>
                </a:cubicBezTo>
                <a:cubicBezTo>
                  <a:pt x="627439" y="1173970"/>
                  <a:pt x="564049" y="1227405"/>
                  <a:pt x="503418" y="1283855"/>
                </a:cubicBezTo>
                <a:cubicBezTo>
                  <a:pt x="433147" y="1349280"/>
                  <a:pt x="365492" y="1420434"/>
                  <a:pt x="318690" y="1505528"/>
                </a:cubicBezTo>
                <a:cubicBezTo>
                  <a:pt x="284823" y="1567104"/>
                  <a:pt x="244118" y="1625386"/>
                  <a:pt x="217090" y="1690255"/>
                </a:cubicBezTo>
                <a:cubicBezTo>
                  <a:pt x="131711" y="1895169"/>
                  <a:pt x="187494" y="1750553"/>
                  <a:pt x="87781" y="2078182"/>
                </a:cubicBezTo>
                <a:cubicBezTo>
                  <a:pt x="23339" y="2289919"/>
                  <a:pt x="59210" y="2155525"/>
                  <a:pt x="13890" y="2336800"/>
                </a:cubicBezTo>
                <a:cubicBezTo>
                  <a:pt x="-3807" y="2549169"/>
                  <a:pt x="-8423" y="2547774"/>
                  <a:pt x="23127" y="2863273"/>
                </a:cubicBezTo>
                <a:cubicBezTo>
                  <a:pt x="27883" y="2910831"/>
                  <a:pt x="50698" y="2954951"/>
                  <a:pt x="60072" y="3001818"/>
                </a:cubicBezTo>
                <a:cubicBezTo>
                  <a:pt x="71218" y="3057547"/>
                  <a:pt x="64345" y="3033107"/>
                  <a:pt x="78545" y="3075709"/>
                </a:cubicBezTo>
                <a:cubicBezTo>
                  <a:pt x="84703" y="3475952"/>
                  <a:pt x="82203" y="3876421"/>
                  <a:pt x="97018" y="4276437"/>
                </a:cubicBezTo>
                <a:cubicBezTo>
                  <a:pt x="97682" y="4294377"/>
                  <a:pt x="116131" y="4306858"/>
                  <a:pt x="124727" y="4322618"/>
                </a:cubicBezTo>
                <a:cubicBezTo>
                  <a:pt x="134617" y="4340750"/>
                  <a:pt x="140432" y="4361231"/>
                  <a:pt x="152436" y="4378037"/>
                </a:cubicBezTo>
                <a:cubicBezTo>
                  <a:pt x="172101" y="4405569"/>
                  <a:pt x="266241" y="4506026"/>
                  <a:pt x="290981" y="4525818"/>
                </a:cubicBezTo>
                <a:cubicBezTo>
                  <a:pt x="327200" y="4554794"/>
                  <a:pt x="362290" y="4584241"/>
                  <a:pt x="401818" y="4608946"/>
                </a:cubicBezTo>
                <a:cubicBezTo>
                  <a:pt x="428698" y="4625746"/>
                  <a:pt x="456931" y="4640297"/>
                  <a:pt x="484945" y="4655128"/>
                </a:cubicBezTo>
                <a:cubicBezTo>
                  <a:pt x="547211" y="4688092"/>
                  <a:pt x="624749" y="4723718"/>
                  <a:pt x="688145" y="4747491"/>
                </a:cubicBezTo>
                <a:cubicBezTo>
                  <a:pt x="718242" y="4758777"/>
                  <a:pt x="749602" y="4766369"/>
                  <a:pt x="780509" y="4775200"/>
                </a:cubicBezTo>
                <a:cubicBezTo>
                  <a:pt x="811218" y="4783974"/>
                  <a:pt x="895771" y="4801929"/>
                  <a:pt x="909818" y="4802909"/>
                </a:cubicBezTo>
                <a:cubicBezTo>
                  <a:pt x="1011218" y="4809983"/>
                  <a:pt x="1113018" y="4809067"/>
                  <a:pt x="1214618" y="4812146"/>
                </a:cubicBezTo>
                <a:cubicBezTo>
                  <a:pt x="1245406" y="4818303"/>
                  <a:pt x="1275968" y="4825721"/>
                  <a:pt x="1306981" y="4830618"/>
                </a:cubicBezTo>
                <a:cubicBezTo>
                  <a:pt x="1351692" y="4837678"/>
                  <a:pt x="1462408" y="4845880"/>
                  <a:pt x="1500945" y="4849091"/>
                </a:cubicBezTo>
                <a:cubicBezTo>
                  <a:pt x="1550206" y="4861406"/>
                  <a:pt x="1598342" y="4879739"/>
                  <a:pt x="1648727" y="4886037"/>
                </a:cubicBezTo>
                <a:cubicBezTo>
                  <a:pt x="1741651" y="4897652"/>
                  <a:pt x="1742226" y="4895557"/>
                  <a:pt x="1851927" y="4922982"/>
                </a:cubicBezTo>
                <a:cubicBezTo>
                  <a:pt x="1883111" y="4930778"/>
                  <a:pt x="1913676" y="4940894"/>
                  <a:pt x="1944290" y="4950691"/>
                </a:cubicBezTo>
                <a:cubicBezTo>
                  <a:pt x="1990654" y="4965528"/>
                  <a:pt x="2035236" y="4986673"/>
                  <a:pt x="2082836" y="4996873"/>
                </a:cubicBezTo>
                <a:cubicBezTo>
                  <a:pt x="2431028" y="5071485"/>
                  <a:pt x="1985258" y="4979501"/>
                  <a:pt x="2350690" y="5043055"/>
                </a:cubicBezTo>
                <a:cubicBezTo>
                  <a:pt x="2375703" y="5047405"/>
                  <a:pt x="2399348" y="5058724"/>
                  <a:pt x="2424581" y="5061528"/>
                </a:cubicBezTo>
                <a:cubicBezTo>
                  <a:pt x="2482801" y="5067997"/>
                  <a:pt x="2541547" y="5068274"/>
                  <a:pt x="2600072" y="5070764"/>
                </a:cubicBezTo>
                <a:lnTo>
                  <a:pt x="2858690" y="5080000"/>
                </a:lnTo>
                <a:lnTo>
                  <a:pt x="3089600" y="5089237"/>
                </a:lnTo>
                <a:cubicBezTo>
                  <a:pt x="3126545" y="5095394"/>
                  <a:pt x="3163623" y="5100806"/>
                  <a:pt x="3200436" y="5107709"/>
                </a:cubicBezTo>
                <a:cubicBezTo>
                  <a:pt x="3302279" y="5126805"/>
                  <a:pt x="3163509" y="5106974"/>
                  <a:pt x="3283563" y="5126182"/>
                </a:cubicBezTo>
                <a:cubicBezTo>
                  <a:pt x="3762586" y="5202825"/>
                  <a:pt x="3201473" y="5111815"/>
                  <a:pt x="3625309" y="5172364"/>
                </a:cubicBezTo>
                <a:cubicBezTo>
                  <a:pt x="3659385" y="5177232"/>
                  <a:pt x="3692628" y="5187721"/>
                  <a:pt x="3726909" y="5190837"/>
                </a:cubicBezTo>
                <a:cubicBezTo>
                  <a:pt x="3794434" y="5196976"/>
                  <a:pt x="3862376" y="5196994"/>
                  <a:pt x="3930109" y="5200073"/>
                </a:cubicBezTo>
                <a:cubicBezTo>
                  <a:pt x="3989822" y="5210025"/>
                  <a:pt x="3972285" y="5196066"/>
                  <a:pt x="3994763" y="5218546"/>
                </a:cubicBezTo>
              </a:path>
            </a:pathLst>
          </a:custGeom>
          <a:noFill/>
          <a:ln w="60325" cmpd="thinThick">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A4186C61-6CF3-4946-AA96-8A0ED1A7A9D2}"/>
              </a:ext>
            </a:extLst>
          </p:cNvPr>
          <p:cNvSpPr txBox="1"/>
          <p:nvPr/>
        </p:nvSpPr>
        <p:spPr>
          <a:xfrm>
            <a:off x="276618" y="1208113"/>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
        <p:nvSpPr>
          <p:cNvPr id="35" name="フローチャート: 結合子 34">
            <a:extLst>
              <a:ext uri="{FF2B5EF4-FFF2-40B4-BE49-F238E27FC236}">
                <a16:creationId xmlns:a16="http://schemas.microsoft.com/office/drawing/2014/main" id="{862FBBF1-0545-1078-DA81-98C0FFA3A10F}"/>
              </a:ext>
            </a:extLst>
          </p:cNvPr>
          <p:cNvSpPr/>
          <p:nvPr/>
        </p:nvSpPr>
        <p:spPr>
          <a:xfrm>
            <a:off x="11214880" y="1149134"/>
            <a:ext cx="74109" cy="95947"/>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Tree>
    <p:extLst>
      <p:ext uri="{BB962C8B-B14F-4D97-AF65-F5344CB8AC3E}">
        <p14:creationId xmlns:p14="http://schemas.microsoft.com/office/powerpoint/2010/main" val="118213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endParaRPr lang="ja-JP" altLang="en-US" sz="1601" dirty="0">
              <a:solidFill>
                <a:srgbClr val="FF0000"/>
              </a:solidFill>
              <a:latin typeface="Segoe UI Light" panose="020B0502040204020203" pitchFamily="34" charset="0"/>
              <a:ea typeface="メイリオ" panose="020B0604030504040204" pitchFamily="50" charset="-128"/>
            </a:endParaRP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603315"/>
            <a:ext cx="12166239" cy="634315"/>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r>
              <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○施設整備の概要</a:t>
            </a: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318658"/>
            <a:ext cx="3847125" cy="2351305"/>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80018" indent="-180018">
              <a:buFont typeface="Wingdings" panose="05000000000000000000" pitchFamily="2" charset="2"/>
              <a:buChar char="l"/>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事業の型：</a:t>
            </a:r>
            <a:endParaRPr lang="en-US" altLang="ja-JP"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endParaRPr lang="en-US" altLang="ja-JP"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marL="180018" indent="-180018">
              <a:buFont typeface="Wingdings" panose="05000000000000000000" pitchFamily="2" charset="2"/>
              <a:buChar char="l"/>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施設運営団体：</a:t>
            </a:r>
            <a:endParaRPr lang="en-US" altLang="ja-JP"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002" dirty="0">
              <a:latin typeface="メイリオ" panose="020B0604030504040204" pitchFamily="50" charset="-128"/>
              <a:ea typeface="メイリオ" panose="020B0604030504040204" pitchFamily="50" charset="-128"/>
              <a:cs typeface="メイリオ" panose="020B0604030504040204" pitchFamily="50" charset="-128"/>
            </a:endParaRPr>
          </a:p>
          <a:p>
            <a:pPr marL="171463" indent="-171463">
              <a:spcAft>
                <a:spcPts val="300"/>
              </a:spcAft>
              <a:buFont typeface="Wingdings" panose="05000000000000000000" pitchFamily="2" charset="2"/>
              <a:buChar char="l"/>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marL="171463" indent="-171463">
              <a:spcAft>
                <a:spcPts val="300"/>
              </a:spcAft>
              <a:buFont typeface="Wingdings" panose="05000000000000000000" pitchFamily="2" charset="2"/>
              <a:buChar char="l"/>
              <a:defRP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事業の期間：</a:t>
            </a:r>
            <a:endParaRPr lang="en-US" altLang="ja-JP" sz="105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268764"/>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792104200"/>
              </p:ext>
            </p:extLst>
          </p:nvPr>
        </p:nvGraphicFramePr>
        <p:xfrm>
          <a:off x="3953818" y="1326970"/>
          <a:ext cx="8212432" cy="2343000"/>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340767">
                <a:tc>
                  <a:txBody>
                    <a:bodyPr/>
                    <a:lstStyle/>
                    <a:p>
                      <a:endParaRPr kumimoji="1" lang="ja-JP" altLang="en-US" sz="1500" dirty="0"/>
                    </a:p>
                  </a:txBody>
                  <a:tcPr marT="45721" marB="45721"/>
                </a:tc>
                <a:tc>
                  <a:txBody>
                    <a:bodyPr/>
                    <a:lstStyle/>
                    <a:p>
                      <a:pPr algn="ctr"/>
                      <a:r>
                        <a:rPr kumimoji="1" lang="ja-JP" altLang="en-US" sz="1500" dirty="0"/>
                        <a:t>令和○年度</a:t>
                      </a:r>
                    </a:p>
                  </a:txBody>
                  <a:tcPr marT="45721" marB="45721"/>
                </a:tc>
                <a:tc>
                  <a:txBody>
                    <a:bodyPr/>
                    <a:lstStyle/>
                    <a:p>
                      <a:pPr algn="ctr"/>
                      <a:r>
                        <a:rPr kumimoji="1" lang="ja-JP" altLang="en-US" sz="1500" dirty="0"/>
                        <a:t>令和○年度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340767">
                <a:tc>
                  <a:txBody>
                    <a:bodyPr/>
                    <a:lstStyle/>
                    <a:p>
                      <a:r>
                        <a:rPr kumimoji="1" lang="ja-JP" altLang="en-US" sz="1500" dirty="0"/>
                        <a:t>事業費（千円）</a:t>
                      </a:r>
                    </a:p>
                  </a:txBody>
                  <a:tcPr marT="45721" marB="45721"/>
                </a:tc>
                <a:tc>
                  <a:txBody>
                    <a:bodyPr/>
                    <a:lstStyle/>
                    <a:p>
                      <a:pPr algn="r"/>
                      <a:endParaRPr kumimoji="1" lang="ja-JP" altLang="en-US" sz="1500" dirty="0"/>
                    </a:p>
                  </a:txBody>
                  <a:tcPr marT="45721" marB="45721"/>
                </a:tc>
                <a:tc>
                  <a:txBody>
                    <a:bodyPr/>
                    <a:lstStyle/>
                    <a:p>
                      <a:pPr algn="r"/>
                      <a:endParaRPr kumimoji="1" lang="ja-JP" altLang="en-US" sz="1500" dirty="0"/>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340767">
                <a:tc>
                  <a:txBody>
                    <a:bodyPr/>
                    <a:lstStyle/>
                    <a:p>
                      <a:r>
                        <a:rPr kumimoji="1" lang="ja-JP" altLang="en-US" sz="1500" dirty="0"/>
                        <a:t>　うち交付金額</a:t>
                      </a:r>
                    </a:p>
                  </a:txBody>
                  <a:tcPr marT="45721" marB="45721"/>
                </a:tc>
                <a:tc>
                  <a:txBody>
                    <a:bodyPr/>
                    <a:lstStyle/>
                    <a:p>
                      <a:pPr algn="r"/>
                      <a:endParaRPr kumimoji="1" lang="ja-JP" altLang="en-US" sz="1500" dirty="0"/>
                    </a:p>
                  </a:txBody>
                  <a:tcPr marT="45721" marB="45721"/>
                </a:tc>
                <a:tc>
                  <a:txBody>
                    <a:bodyPr/>
                    <a:lstStyle/>
                    <a:p>
                      <a:pPr algn="r"/>
                      <a:endParaRPr kumimoji="1" lang="ja-JP" altLang="en-US" sz="1500"/>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1320699">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endParaRPr kumimoji="1" lang="en-US" altLang="ja-JP" sz="1500" dirty="0"/>
                    </a:p>
                    <a:p>
                      <a:endParaRPr kumimoji="1" lang="en-US" altLang="ja-JP" sz="1500" dirty="0"/>
                    </a:p>
                    <a:p>
                      <a:endParaRPr kumimoji="1" lang="en-US" altLang="ja-JP" sz="1500" dirty="0"/>
                    </a:p>
                    <a:p>
                      <a:endParaRPr kumimoji="1" lang="ja-JP" altLang="en-US" sz="1500" dirty="0"/>
                    </a:p>
                  </a:txBody>
                  <a:tcPr marT="45721" marB="45721"/>
                </a:tc>
                <a:tc>
                  <a:txBody>
                    <a:bodyPr/>
                    <a:lstStyle/>
                    <a:p>
                      <a:endParaRPr kumimoji="1" lang="ja-JP" altLang="en-US" sz="1500" dirty="0"/>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87130" y="3719863"/>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3209</TotalTime>
  <Words>746</Words>
  <Application>Microsoft Office PowerPoint</Application>
  <PresentationFormat>ワイド画面</PresentationFormat>
  <Paragraphs>144</Paragraphs>
  <Slides>6</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都築　孝彦</dc:creator>
  <cp:lastModifiedBy>根井 孝師(NEI Takanori)</cp:lastModifiedBy>
  <cp:revision>92</cp:revision>
  <cp:lastPrinted>2023-02-20T04:29:15Z</cp:lastPrinted>
  <dcterms:created xsi:type="dcterms:W3CDTF">2022-09-13T04:41:18Z</dcterms:created>
  <dcterms:modified xsi:type="dcterms:W3CDTF">2023-02-20T06:01:33Z</dcterms:modified>
</cp:coreProperties>
</file>