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63" r:id="rId2"/>
    <p:sldId id="260" r:id="rId3"/>
    <p:sldId id="256" r:id="rId4"/>
    <p:sldId id="259" r:id="rId5"/>
    <p:sldId id="257" r:id="rId6"/>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7F2B91-6ADC-4A76-AC29-8B1C40C004A6}" v="9" dt="2023-02-20T06:06:05.96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114" d="100"/>
          <a:sy n="114"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根井 孝師(NEI Takanori)" userId="f28aca0b-e4ed-4b21-8ef3-670bcf124869" providerId="ADAL" clId="{137F2B91-6ADC-4A76-AC29-8B1C40C004A6}"/>
    <pc:docChg chg="custSel modSld">
      <pc:chgData name="根井 孝師(NEI Takanori)" userId="f28aca0b-e4ed-4b21-8ef3-670bcf124869" providerId="ADAL" clId="{137F2B91-6ADC-4A76-AC29-8B1C40C004A6}" dt="2023-02-20T06:06:09.803" v="53" actId="20577"/>
      <pc:docMkLst>
        <pc:docMk/>
      </pc:docMkLst>
      <pc:sldChg chg="addSp delSp modSp mod">
        <pc:chgData name="根井 孝師(NEI Takanori)" userId="f28aca0b-e4ed-4b21-8ef3-670bcf124869" providerId="ADAL" clId="{137F2B91-6ADC-4A76-AC29-8B1C40C004A6}" dt="2023-02-20T06:06:09.803" v="53" actId="20577"/>
        <pc:sldMkLst>
          <pc:docMk/>
          <pc:sldMk cId="1169065560" sldId="260"/>
        </pc:sldMkLst>
        <pc:spChg chg="del">
          <ac:chgData name="根井 孝師(NEI Takanori)" userId="f28aca0b-e4ed-4b21-8ef3-670bcf124869" providerId="ADAL" clId="{137F2B91-6ADC-4A76-AC29-8B1C40C004A6}" dt="2023-02-20T05:53:00.301" v="10" actId="21"/>
          <ac:spMkLst>
            <pc:docMk/>
            <pc:sldMk cId="1169065560" sldId="260"/>
            <ac:spMk id="2" creationId="{0EE7994A-68CD-4D2C-BC7F-22CCE54DF502}"/>
          </ac:spMkLst>
        </pc:spChg>
        <pc:spChg chg="mod">
          <ac:chgData name="根井 孝師(NEI Takanori)" userId="f28aca0b-e4ed-4b21-8ef3-670bcf124869" providerId="ADAL" clId="{137F2B91-6ADC-4A76-AC29-8B1C40C004A6}" dt="2023-02-20T06:06:09.803" v="53" actId="20577"/>
          <ac:spMkLst>
            <pc:docMk/>
            <pc:sldMk cId="1169065560" sldId="260"/>
            <ac:spMk id="8" creationId="{121E2D49-B71A-4786-8F1E-6EBA3E2FE9EB}"/>
          </ac:spMkLst>
        </pc:spChg>
        <pc:picChg chg="add mod">
          <ac:chgData name="根井 孝師(NEI Takanori)" userId="f28aca0b-e4ed-4b21-8ef3-670bcf124869" providerId="ADAL" clId="{137F2B91-6ADC-4A76-AC29-8B1C40C004A6}" dt="2023-02-20T06:06:05.960" v="52" actId="1076"/>
          <ac:picMkLst>
            <pc:docMk/>
            <pc:sldMk cId="1169065560" sldId="260"/>
            <ac:picMk id="2" creationId="{7BE45CE4-0EA9-27FB-6C48-7B4805642B2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2023/2/20</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2023/2/20</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3102917230"/>
              </p:ext>
            </p:extLst>
          </p:nvPr>
        </p:nvGraphicFramePr>
        <p:xfrm>
          <a:off x="2644047" y="4535347"/>
          <a:ext cx="6604000" cy="1514480"/>
        </p:xfrm>
        <a:graphic>
          <a:graphicData uri="http://schemas.openxmlformats.org/drawingml/2006/table">
            <a:tbl>
              <a:tblPr firstRow="1" bandRow="1">
                <a:tableStyleId>{5C22544A-7EE6-4342-B048-85BDC9FD1C3A}</a:tableStyleId>
              </a:tblPr>
              <a:tblGrid>
                <a:gridCol w="2418184">
                  <a:extLst>
                    <a:ext uri="{9D8B030D-6E8A-4147-A177-3AD203B41FA5}">
                      <a16:colId xmlns:a16="http://schemas.microsoft.com/office/drawing/2014/main" val="3412332595"/>
                    </a:ext>
                  </a:extLst>
                </a:gridCol>
                <a:gridCol w="4185816">
                  <a:extLst>
                    <a:ext uri="{9D8B030D-6E8A-4147-A177-3AD203B41FA5}">
                      <a16:colId xmlns:a16="http://schemas.microsoft.com/office/drawing/2014/main" val="4098999437"/>
                    </a:ext>
                  </a:extLst>
                </a:gridCol>
              </a:tblGrid>
              <a:tr h="297180">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01308">
                <a:tc>
                  <a:txBody>
                    <a:bodyPr/>
                    <a:lstStyle/>
                    <a:p>
                      <a:r>
                        <a:rPr kumimoji="1" lang="ja-JP" altLang="en-US" sz="1500" dirty="0"/>
                        <a:t>電話番号</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01308">
                <a:tc>
                  <a:txBody>
                    <a:bodyPr/>
                    <a:lstStyle/>
                    <a:p>
                      <a:r>
                        <a:rPr kumimoji="1" lang="ja-JP" altLang="en-US" sz="1500" dirty="0"/>
                        <a:t>電子メールアドレス</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4" name="テキスト ボックス 3">
            <a:extLst>
              <a:ext uri="{FF2B5EF4-FFF2-40B4-BE49-F238E27FC236}">
                <a16:creationId xmlns:a16="http://schemas.microsoft.com/office/drawing/2014/main" id="{2C415F1E-C4EF-4377-98E0-1104CB30392D}"/>
              </a:ext>
            </a:extLst>
          </p:cNvPr>
          <p:cNvSpPr txBox="1"/>
          <p:nvPr/>
        </p:nvSpPr>
        <p:spPr>
          <a:xfrm>
            <a:off x="0" y="680810"/>
            <a:ext cx="12192000" cy="175817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800" dirty="0"/>
              <a:t>令和５年度農山漁村振興交付金事業実施提案書</a:t>
            </a:r>
            <a:endParaRPr kumimoji="1" lang="en-US" altLang="ja-JP" sz="2800" dirty="0"/>
          </a:p>
          <a:p>
            <a:pPr algn="ctr"/>
            <a:endParaRPr kumimoji="1" lang="en-US" altLang="ja-JP" sz="2400" dirty="0"/>
          </a:p>
          <a:p>
            <a:pPr algn="ctr"/>
            <a:r>
              <a:rPr kumimoji="1" lang="ja-JP" altLang="en-US" sz="2000" dirty="0"/>
              <a:t>（農山漁村発イノベーション対策）</a:t>
            </a:r>
            <a:r>
              <a:rPr lang="ja-JP" altLang="en-US" sz="2000" dirty="0"/>
              <a:t>（</a:t>
            </a:r>
            <a:r>
              <a:rPr kumimoji="1" lang="ja-JP" altLang="en-US" sz="2000" dirty="0"/>
              <a:t>農山漁村発イノベーション推進事業</a:t>
            </a:r>
            <a:endParaRPr kumimoji="1" lang="en-US" altLang="ja-JP" sz="2000" dirty="0"/>
          </a:p>
          <a:p>
            <a:pPr algn="ctr"/>
            <a:r>
              <a:rPr kumimoji="1" lang="ja-JP" altLang="en-US" sz="2000" dirty="0"/>
              <a:t>（農</a:t>
            </a:r>
            <a:r>
              <a:rPr kumimoji="1" lang="ja-JP" altLang="en-US" sz="2000"/>
              <a:t>泊推進型）の</a:t>
            </a:r>
            <a:r>
              <a:rPr kumimoji="1" lang="ja-JP" altLang="en-US" sz="2000" dirty="0"/>
              <a:t>うち</a:t>
            </a:r>
            <a:r>
              <a:rPr lang="ja-JP" altLang="en-US" sz="2000" dirty="0"/>
              <a:t>農泊地域高度化促進事業</a:t>
            </a:r>
            <a:r>
              <a:rPr lang="en-US" altLang="ja-JP" sz="2000" dirty="0"/>
              <a:t>)</a:t>
            </a:r>
            <a:endParaRPr kumimoji="1" lang="en-US" altLang="ja-JP" sz="2000" dirty="0"/>
          </a:p>
          <a:p>
            <a:pPr algn="ctr"/>
            <a:endParaRPr lang="en-US" altLang="ja-JP" sz="1625" dirty="0"/>
          </a:p>
        </p:txBody>
      </p:sp>
      <p:grpSp>
        <p:nvGrpSpPr>
          <p:cNvPr id="18" name="グループ化 17">
            <a:extLst>
              <a:ext uri="{FF2B5EF4-FFF2-40B4-BE49-F238E27FC236}">
                <a16:creationId xmlns:a16="http://schemas.microsoft.com/office/drawing/2014/main" id="{C3F56632-A120-467B-AA20-4223340635CF}"/>
              </a:ext>
            </a:extLst>
          </p:cNvPr>
          <p:cNvGrpSpPr/>
          <p:nvPr/>
        </p:nvGrpSpPr>
        <p:grpSpPr>
          <a:xfrm>
            <a:off x="2644047" y="4546752"/>
            <a:ext cx="2586485" cy="918062"/>
            <a:chOff x="1847443" y="4804699"/>
            <a:chExt cx="3183366" cy="1129923"/>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43109" cy="390719"/>
            </a:xfrm>
            <a:prstGeom prst="rect">
              <a:avLst/>
            </a:prstGeom>
            <a:noFill/>
          </p:spPr>
          <p:txBody>
            <a:bodyPr wrap="none" rtlCol="0">
              <a:spAutoFit/>
            </a:bodyPr>
            <a:lstStyle/>
            <a:p>
              <a:r>
                <a:rPr lang="ja-JP" altLang="en-US" sz="1463"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612276" cy="390719"/>
            </a:xfrm>
            <a:prstGeom prst="rect">
              <a:avLst/>
            </a:prstGeom>
            <a:noFill/>
          </p:spPr>
          <p:txBody>
            <a:bodyPr wrap="none" rtlCol="0">
              <a:spAutoFit/>
            </a:bodyPr>
            <a:lstStyle/>
            <a:p>
              <a:r>
                <a:rPr lang="ja-JP" altLang="en-US" sz="1463" dirty="0"/>
                <a:t>代表者の氏名</a:t>
              </a:r>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3"/>
              <a:ext cx="1150610" cy="390719"/>
            </a:xfrm>
            <a:prstGeom prst="rect">
              <a:avLst/>
            </a:prstGeom>
            <a:noFill/>
          </p:spPr>
          <p:txBody>
            <a:bodyPr wrap="none" rtlCol="0">
              <a:spAutoFit/>
            </a:bodyPr>
            <a:lstStyle/>
            <a:p>
              <a:r>
                <a:rPr lang="ja-JP" altLang="en-US" sz="1463" dirty="0"/>
                <a:t>住　　所</a:t>
              </a:r>
            </a:p>
          </p:txBody>
        </p:sp>
        <p:sp>
          <p:nvSpPr>
            <p:cNvPr id="14" name="テキスト ボックス 13">
              <a:extLst>
                <a:ext uri="{FF2B5EF4-FFF2-40B4-BE49-F238E27FC236}">
                  <a16:creationId xmlns:a16="http://schemas.microsoft.com/office/drawing/2014/main" id="{7ABC60C6-9061-464A-9EFE-E7CBA56DED89}"/>
                </a:ext>
              </a:extLst>
            </p:cNvPr>
            <p:cNvSpPr txBox="1"/>
            <p:nvPr/>
          </p:nvSpPr>
          <p:spPr>
            <a:xfrm>
              <a:off x="4803448" y="5174031"/>
              <a:ext cx="227361" cy="390719"/>
            </a:xfrm>
            <a:prstGeom prst="rect">
              <a:avLst/>
            </a:prstGeom>
            <a:noFill/>
          </p:spPr>
          <p:txBody>
            <a:bodyPr wrap="none" rtlCol="0">
              <a:spAutoFit/>
            </a:bodyPr>
            <a:lstStyle/>
            <a:p>
              <a:endParaRPr lang="ja-JP" altLang="en-US" sz="1463" dirty="0"/>
            </a:p>
          </p:txBody>
        </p:sp>
      </p:grpSp>
      <p:sp>
        <p:nvSpPr>
          <p:cNvPr id="20" name="テキスト ボックス 19">
            <a:extLst>
              <a:ext uri="{FF2B5EF4-FFF2-40B4-BE49-F238E27FC236}">
                <a16:creationId xmlns:a16="http://schemas.microsoft.com/office/drawing/2014/main" id="{EDDA8D8B-0C32-45A2-A7C6-662945C4EF53}"/>
              </a:ext>
            </a:extLst>
          </p:cNvPr>
          <p:cNvSpPr txBox="1"/>
          <p:nvPr/>
        </p:nvSpPr>
        <p:spPr>
          <a:xfrm>
            <a:off x="302003" y="127177"/>
            <a:ext cx="646331" cy="369332"/>
          </a:xfrm>
          <a:prstGeom prst="rect">
            <a:avLst/>
          </a:prstGeom>
          <a:noFill/>
        </p:spPr>
        <p:txBody>
          <a:bodyPr wrap="none" rtlCol="0">
            <a:spAutoFit/>
          </a:bodyPr>
          <a:lstStyle/>
          <a:p>
            <a:r>
              <a:rPr kumimoji="1" lang="ja-JP" altLang="en-US" dirty="0"/>
              <a:t>別添</a:t>
            </a: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宿泊・食事・体験メニューの提供　（記載例）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といった機能をどこの誰が担ってい</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るのか、又は担うことが見込まれる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のか、図等を用いてわかりやすく記</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載すること。</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農泊地域高度化促進事業を選択す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る場合は、上記整理に加えて、イン</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バウンドの受入、食・景観の活用及</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びワーケション対応を誰が担う</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（又は担うことが見込まれる）のか、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図表を用いてわかりやすく記載する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こと。</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市町村が協議会に参加している場合や連携する団体として関わる場合に</a:t>
            </a:r>
            <a:endParaRPr lang="en-US" altLang="ja-JP"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「有り」を選択してください</a:t>
            </a:r>
            <a:endParaRPr lang="en-US" altLang="ja-JP"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町村の部署名</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63" indent="-171463">
              <a:spcAft>
                <a:spcPts val="300"/>
              </a:spcAft>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4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400" dirty="0">
              <a:solidFill>
                <a:sysClr val="windowText" lastClr="000000"/>
              </a:solidFill>
              <a:latin typeface="ＭＳ ゴシック" panose="020B0609070205080204" pitchFamily="49" charset="-128"/>
              <a:ea typeface="ＭＳ ゴシック" panose="020B0609070205080204" pitchFamily="49" charset="-128"/>
            </a:endParaRPr>
          </a:p>
        </p:txBody>
      </p:sp>
      <p:pic>
        <p:nvPicPr>
          <p:cNvPr id="2" name="図 1">
            <a:extLst>
              <a:ext uri="{FF2B5EF4-FFF2-40B4-BE49-F238E27FC236}">
                <a16:creationId xmlns:a16="http://schemas.microsoft.com/office/drawing/2014/main" id="{7BE45CE4-0EA9-27FB-6C48-7B4805642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1240" y="1408308"/>
            <a:ext cx="4126248" cy="5151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prstClr val="black"/>
                </a:solidFill>
                <a:latin typeface="Segoe UI Light" panose="020B0502040204020203" pitchFamily="34" charset="0"/>
                <a:ea typeface="メイリオ" panose="020B0604030504040204" pitchFamily="50" charset="-128"/>
              </a:rPr>
              <a:t>【</a:t>
            </a:r>
            <a:r>
              <a:rPr lang="ja-JP" altLang="en-US" sz="1601" b="1" dirty="0">
                <a:solidFill>
                  <a:prstClr val="black"/>
                </a:solidFill>
                <a:latin typeface="Segoe UI Light" panose="020B0502040204020203" pitchFamily="34" charset="0"/>
                <a:ea typeface="メイリオ" panose="020B0604030504040204" pitchFamily="50" charset="-128"/>
              </a:rPr>
              <a:t>　　　　　　　　　　　　　　　　　　　　　　　　　　　　　　　　　　　　　　　　　　　　　　　　　　</a:t>
            </a:r>
            <a:r>
              <a:rPr lang="en-US" altLang="ja-JP" sz="1601" b="1" dirty="0">
                <a:solidFill>
                  <a:prstClr val="black"/>
                </a:solidFill>
                <a:latin typeface="Segoe UI Light" panose="020B0502040204020203" pitchFamily="34" charset="0"/>
                <a:ea typeface="メイリオ" panose="020B0604030504040204" pitchFamily="50" charset="-128"/>
              </a:rPr>
              <a:t>】</a:t>
            </a:r>
            <a:endParaRPr lang="ja-JP" altLang="en-US" sz="1601" b="1" dirty="0">
              <a:solidFill>
                <a:prstClr val="black"/>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8450137"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747397"/>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806185"/>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2000241"/>
            <a:ext cx="5546216" cy="4683895"/>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198724" y="2062207"/>
            <a:ext cx="5893813" cy="4644509"/>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3791019" y="4034404"/>
            <a:ext cx="4294123" cy="315837"/>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3" name="テキスト ボックス 2">
            <a:extLst>
              <a:ext uri="{FF2B5EF4-FFF2-40B4-BE49-F238E27FC236}">
                <a16:creationId xmlns:a16="http://schemas.microsoft.com/office/drawing/2014/main" id="{EFBA6F4E-282C-4B72-B2C6-EBAE58AC70FF}"/>
              </a:ext>
            </a:extLst>
          </p:cNvPr>
          <p:cNvSpPr txBox="1"/>
          <p:nvPr/>
        </p:nvSpPr>
        <p:spPr>
          <a:xfrm>
            <a:off x="2261117" y="739720"/>
            <a:ext cx="3416320" cy="369653"/>
          </a:xfrm>
          <a:prstGeom prst="rect">
            <a:avLst/>
          </a:prstGeom>
          <a:noFill/>
          <a:ln>
            <a:solidFill>
              <a:schemeClr val="tx1"/>
            </a:solidFill>
          </a:ln>
        </p:spPr>
        <p:txBody>
          <a:bodyPr wrap="none" rtlCol="0">
            <a:spAutoFit/>
          </a:bodyPr>
          <a:lstStyle/>
          <a:p>
            <a:r>
              <a:rPr lang="ja-JP" altLang="en-US" sz="1802" dirty="0">
                <a:solidFill>
                  <a:srgbClr val="FF0000"/>
                </a:solidFill>
              </a:rPr>
              <a:t>実施計画書（取組のポイント）</a:t>
            </a:r>
          </a:p>
        </p:txBody>
      </p:sp>
      <p:sp>
        <p:nvSpPr>
          <p:cNvPr id="27" name="テキスト ボックス 26">
            <a:extLst>
              <a:ext uri="{FF2B5EF4-FFF2-40B4-BE49-F238E27FC236}">
                <a16:creationId xmlns:a16="http://schemas.microsoft.com/office/drawing/2014/main" id="{B233B7CD-99BF-4F77-8D72-C5EC51CBD322}"/>
              </a:ext>
            </a:extLst>
          </p:cNvPr>
          <p:cNvSpPr txBox="1"/>
          <p:nvPr/>
        </p:nvSpPr>
        <p:spPr>
          <a:xfrm>
            <a:off x="1048928" y="2517762"/>
            <a:ext cx="9524506" cy="1077731"/>
          </a:xfrm>
          <a:prstGeom prst="rect">
            <a:avLst/>
          </a:prstGeom>
          <a:solidFill>
            <a:schemeClr val="bg1"/>
          </a:solidFill>
          <a:ln>
            <a:solidFill>
              <a:schemeClr val="tx1"/>
            </a:solidFill>
          </a:ln>
        </p:spPr>
        <p:txBody>
          <a:bodyPr wrap="square" rtlCol="0">
            <a:spAutoFit/>
          </a:bodyPr>
          <a:lstStyle/>
          <a:p>
            <a:r>
              <a:rPr lang="ja-JP" altLang="en-US" sz="1601" dirty="0">
                <a:solidFill>
                  <a:srgbClr val="FF0000"/>
                </a:solidFill>
              </a:rPr>
              <a:t>実施計画書（地区の課題、課題に対する対応）</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原則、事業実施に伴う取組内容と解決される地域課題に対応するように整理する</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「取組内容と解決される地域課題」は、交付期間に対応するよう１年目と２年目に分けて整理するまた２年目は１年目からのステップアップの内容について記載する。</a:t>
            </a:r>
            <a:endParaRPr lang="en-US" altLang="ja-JP" sz="1601" dirty="0">
              <a:solidFill>
                <a:srgbClr val="FF0000"/>
              </a:solidFill>
            </a:endParaRPr>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264965" y="2259347"/>
            <a:ext cx="5247193" cy="4401205"/>
          </a:xfrm>
          <a:prstGeom prst="rect">
            <a:avLst/>
          </a:prstGeom>
          <a:noFill/>
        </p:spPr>
        <p:txBody>
          <a:bodyPr wrap="square" rtlCol="0">
            <a:spAutoFit/>
          </a:bodyPr>
          <a:lstStyle/>
          <a:p>
            <a:r>
              <a:rPr kumimoji="1" lang="ja-JP" altLang="en-US" sz="1400" dirty="0"/>
              <a:t>①</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②</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③</a:t>
            </a:r>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④</a:t>
            </a:r>
            <a:endParaRPr kumimoji="1" lang="en-US" altLang="ja-JP" sz="1400" dirty="0"/>
          </a:p>
          <a:p>
            <a:endParaRPr lang="en-US" altLang="ja-JP" sz="1400" dirty="0"/>
          </a:p>
          <a:p>
            <a:endParaRPr kumimoji="1" lang="en-US" altLang="ja-JP" sz="1400" dirty="0"/>
          </a:p>
          <a:p>
            <a:endParaRPr kumimoji="1" lang="en-US" altLang="ja-JP" sz="1400" dirty="0"/>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295725" y="2252604"/>
            <a:ext cx="5247193" cy="3970318"/>
          </a:xfrm>
          <a:prstGeom prst="rect">
            <a:avLst/>
          </a:prstGeom>
          <a:noFill/>
        </p:spPr>
        <p:txBody>
          <a:bodyPr wrap="square" rtlCol="0">
            <a:spAutoFit/>
          </a:bodyPr>
          <a:lstStyle/>
          <a:p>
            <a:r>
              <a:rPr kumimoji="1" lang="ja-JP" altLang="en-US" sz="1400" dirty="0"/>
              <a:t>①</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②</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③</a:t>
            </a:r>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④</a:t>
            </a:r>
            <a:endParaRPr kumimoji="1" lang="en-US" altLang="ja-JP" sz="1400" dirty="0"/>
          </a:p>
          <a:p>
            <a:endParaRPr kumimoji="1" lang="ja-JP" altLang="en-US" sz="1400" dirty="0"/>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7"/>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8333" y="1343312"/>
            <a:ext cx="7848240"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t>農泊高度化促進事業　□１　インバウンド対応　　□２　高付加価値化対応（食）　□３　高付加価値化対応（景観）　□４　ワーケーション対応</a:t>
            </a:r>
            <a:endParaRPr lang="en-US" altLang="ja-JP" sz="900" dirty="0"/>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37561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6" y="25757"/>
            <a:ext cx="4314001" cy="307777"/>
          </a:xfrm>
          <a:prstGeom prst="rect">
            <a:avLst/>
          </a:prstGeom>
          <a:noFill/>
        </p:spPr>
        <p:txBody>
          <a:bodyPr wrap="none" rtlCol="0">
            <a:spAutoFit/>
          </a:bodyPr>
          <a:lstStyle/>
          <a:p>
            <a:r>
              <a:rPr kumimoji="1" lang="ja-JP" altLang="en-US" sz="1400" dirty="0"/>
              <a:t>活用する主な地域資源（地域のキラーコンテンツ）</a:t>
            </a:r>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490051"/>
            <a:ext cx="12113528" cy="327494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2236510" cy="338554"/>
          </a:xfrm>
          <a:prstGeom prst="rect">
            <a:avLst/>
          </a:prstGeom>
          <a:noFill/>
        </p:spPr>
        <p:txBody>
          <a:bodyPr wrap="none" rtlCol="0">
            <a:spAutoFit/>
          </a:bodyPr>
          <a:lstStyle/>
          <a:p>
            <a:r>
              <a:rPr kumimoji="1" lang="ja-JP" altLang="en-US" sz="1600" dirty="0"/>
              <a:t>当該農泊地域の将来像</a:t>
            </a:r>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3877985" cy="338554"/>
          </a:xfrm>
          <a:prstGeom prst="rect">
            <a:avLst/>
          </a:prstGeom>
          <a:noFill/>
        </p:spPr>
        <p:txBody>
          <a:bodyPr wrap="none" rtlCol="0">
            <a:spAutoFit/>
          </a:bodyPr>
          <a:lstStyle/>
          <a:p>
            <a:r>
              <a:rPr kumimoji="1" lang="ja-JP" altLang="en-US" sz="1600" dirty="0"/>
              <a:t>市町村（地方公共団体）の関わり・支援</a:t>
            </a:r>
          </a:p>
        </p:txBody>
      </p:sp>
      <p:sp>
        <p:nvSpPr>
          <p:cNvPr id="17" name="テキスト ボックス 16">
            <a:extLst>
              <a:ext uri="{FF2B5EF4-FFF2-40B4-BE49-F238E27FC236}">
                <a16:creationId xmlns:a16="http://schemas.microsoft.com/office/drawing/2014/main" id="{54AF2E26-D2E0-4548-93A1-0AAB2996B570}"/>
              </a:ext>
            </a:extLst>
          </p:cNvPr>
          <p:cNvSpPr txBox="1"/>
          <p:nvPr/>
        </p:nvSpPr>
        <p:spPr>
          <a:xfrm>
            <a:off x="1396759" y="359291"/>
            <a:ext cx="8186857"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活用する主な地域資源を整理するとともに、地域のキラーコンテンツ等を明らかにする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8" name="テキスト ボックス 17">
            <a:extLst>
              <a:ext uri="{FF2B5EF4-FFF2-40B4-BE49-F238E27FC236}">
                <a16:creationId xmlns:a16="http://schemas.microsoft.com/office/drawing/2014/main" id="{942BF3E7-043E-4A1E-89F5-5B9ACAC54E1F}"/>
              </a:ext>
            </a:extLst>
          </p:cNvPr>
          <p:cNvSpPr txBox="1"/>
          <p:nvPr/>
        </p:nvSpPr>
        <p:spPr>
          <a:xfrm>
            <a:off x="2079063" y="2177243"/>
            <a:ext cx="7981672"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上記の地域資源を宿泊・食事・体験で誰がどのように提供するのか具体的に整理する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9" name="テキスト ボックス 18">
            <a:extLst>
              <a:ext uri="{FF2B5EF4-FFF2-40B4-BE49-F238E27FC236}">
                <a16:creationId xmlns:a16="http://schemas.microsoft.com/office/drawing/2014/main" id="{887FEC99-94AD-49F7-A1F1-3A97AD703B23}"/>
              </a:ext>
            </a:extLst>
          </p:cNvPr>
          <p:cNvSpPr txBox="1"/>
          <p:nvPr/>
        </p:nvSpPr>
        <p:spPr>
          <a:xfrm>
            <a:off x="1199690" y="5185115"/>
            <a:ext cx="10033516"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農泊の取組（食材の提供、体験等の実施）によって、当該地域がどの様に変わるのか整理するとともに、</a:t>
            </a:r>
            <a:endParaRPr kumimoji="1" lang="en-US" altLang="ja-JP" sz="1600" dirty="0">
              <a:solidFill>
                <a:srgbClr val="FF0000"/>
              </a:solidFill>
            </a:endParaRPr>
          </a:p>
          <a:p>
            <a:r>
              <a:rPr kumimoji="1" lang="ja-JP" altLang="en-US" sz="1600" dirty="0">
                <a:solidFill>
                  <a:srgbClr val="FF0000"/>
                </a:solidFill>
              </a:rPr>
              <a:t>農業者の所得向上や地域の活性化にどの様に結びつくのか整理する</a:t>
            </a:r>
          </a:p>
        </p:txBody>
      </p:sp>
      <p:sp>
        <p:nvSpPr>
          <p:cNvPr id="20" name="テキスト ボックス 19">
            <a:extLst>
              <a:ext uri="{FF2B5EF4-FFF2-40B4-BE49-F238E27FC236}">
                <a16:creationId xmlns:a16="http://schemas.microsoft.com/office/drawing/2014/main" id="{20F4AF5E-9BD7-4672-9C6A-25DD30595753}"/>
              </a:ext>
            </a:extLst>
          </p:cNvPr>
          <p:cNvSpPr txBox="1"/>
          <p:nvPr/>
        </p:nvSpPr>
        <p:spPr>
          <a:xfrm>
            <a:off x="789405" y="6402659"/>
            <a:ext cx="1064906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当該農泊の取組に向け地域協議会に市町村が参画しているのか、市町村がどのように支援、参画するのか整理する</a:t>
            </a:r>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マップ&#10;&#10;自動的に生成された説明">
            <a:extLst>
              <a:ext uri="{FF2B5EF4-FFF2-40B4-BE49-F238E27FC236}">
                <a16:creationId xmlns:a16="http://schemas.microsoft.com/office/drawing/2014/main" id="{2D5708EB-EB21-B511-A0F2-B17609CF3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19" name="フローチャート: 結合子 18">
            <a:extLst>
              <a:ext uri="{FF2B5EF4-FFF2-40B4-BE49-F238E27FC236}">
                <a16:creationId xmlns:a16="http://schemas.microsoft.com/office/drawing/2014/main" id="{F9B0BEE8-A915-4AB2-940F-DFCF2C88BF74}"/>
              </a:ext>
            </a:extLst>
          </p:cNvPr>
          <p:cNvSpPr/>
          <p:nvPr/>
        </p:nvSpPr>
        <p:spPr>
          <a:xfrm>
            <a:off x="4456097" y="5078461"/>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0" name="フローチャート: 結合子 19">
            <a:extLst>
              <a:ext uri="{FF2B5EF4-FFF2-40B4-BE49-F238E27FC236}">
                <a16:creationId xmlns:a16="http://schemas.microsoft.com/office/drawing/2014/main" id="{5CFA9844-62C4-4FB2-B91F-37617EFDC5EF}"/>
              </a:ext>
            </a:extLst>
          </p:cNvPr>
          <p:cNvSpPr/>
          <p:nvPr/>
        </p:nvSpPr>
        <p:spPr>
          <a:xfrm>
            <a:off x="4675039" y="5785895"/>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dirty="0">
              <a:highlight>
                <a:srgbClr val="0000FF"/>
              </a:highlight>
            </a:endParaRPr>
          </a:p>
        </p:txBody>
      </p:sp>
      <p:sp>
        <p:nvSpPr>
          <p:cNvPr id="21" name="フローチャート: 結合子 20">
            <a:extLst>
              <a:ext uri="{FF2B5EF4-FFF2-40B4-BE49-F238E27FC236}">
                <a16:creationId xmlns:a16="http://schemas.microsoft.com/office/drawing/2014/main" id="{E9766A8C-FD23-4B5E-B0DB-1CBC54CE54B9}"/>
              </a:ext>
            </a:extLst>
          </p:cNvPr>
          <p:cNvSpPr/>
          <p:nvPr/>
        </p:nvSpPr>
        <p:spPr>
          <a:xfrm>
            <a:off x="4691364" y="4158525"/>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2" name="フローチャート: 結合子 21">
            <a:extLst>
              <a:ext uri="{FF2B5EF4-FFF2-40B4-BE49-F238E27FC236}">
                <a16:creationId xmlns:a16="http://schemas.microsoft.com/office/drawing/2014/main" id="{E0963830-315D-45F7-9A63-A4CB3D84AF96}"/>
              </a:ext>
            </a:extLst>
          </p:cNvPr>
          <p:cNvSpPr/>
          <p:nvPr/>
        </p:nvSpPr>
        <p:spPr>
          <a:xfrm>
            <a:off x="4610643" y="4936794"/>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4" name="テキスト ボックス 23">
            <a:extLst>
              <a:ext uri="{FF2B5EF4-FFF2-40B4-BE49-F238E27FC236}">
                <a16:creationId xmlns:a16="http://schemas.microsoft.com/office/drawing/2014/main" id="{69C06AC2-2007-412A-90B1-8B958AEFE1B8}"/>
              </a:ext>
            </a:extLst>
          </p:cNvPr>
          <p:cNvSpPr txBox="1"/>
          <p:nvPr/>
        </p:nvSpPr>
        <p:spPr>
          <a:xfrm>
            <a:off x="4968063" y="5444384"/>
            <a:ext cx="1723549" cy="276999"/>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1200" dirty="0"/>
              <a:t>宿泊（農家民宿○○）</a:t>
            </a:r>
          </a:p>
        </p:txBody>
      </p:sp>
      <p:cxnSp>
        <p:nvCxnSpPr>
          <p:cNvPr id="26" name="直線矢印コネクタ 25">
            <a:extLst>
              <a:ext uri="{FF2B5EF4-FFF2-40B4-BE49-F238E27FC236}">
                <a16:creationId xmlns:a16="http://schemas.microsoft.com/office/drawing/2014/main" id="{9D69C745-C6C3-48B0-AC32-E5BB8C1DFC54}"/>
              </a:ext>
            </a:extLst>
          </p:cNvPr>
          <p:cNvCxnSpPr>
            <a:endCxn id="19" idx="5"/>
          </p:cNvCxnSpPr>
          <p:nvPr/>
        </p:nvCxnSpPr>
        <p:spPr>
          <a:xfrm flipH="1" flipV="1">
            <a:off x="4566020" y="5199394"/>
            <a:ext cx="379472" cy="383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B35E031C-6A2F-4FDC-B35F-65812BDFB5E5}"/>
              </a:ext>
            </a:extLst>
          </p:cNvPr>
          <p:cNvSpPr txBox="1"/>
          <p:nvPr/>
        </p:nvSpPr>
        <p:spPr>
          <a:xfrm>
            <a:off x="5679376" y="4939972"/>
            <a:ext cx="1723550" cy="276999"/>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1200" dirty="0"/>
              <a:t>食事（食事処○○○）</a:t>
            </a:r>
          </a:p>
        </p:txBody>
      </p:sp>
      <p:cxnSp>
        <p:nvCxnSpPr>
          <p:cNvPr id="28" name="直線矢印コネクタ 27">
            <a:extLst>
              <a:ext uri="{FF2B5EF4-FFF2-40B4-BE49-F238E27FC236}">
                <a16:creationId xmlns:a16="http://schemas.microsoft.com/office/drawing/2014/main" id="{6A5053DC-8180-41A5-A9C0-1DD745769A2B}"/>
              </a:ext>
            </a:extLst>
          </p:cNvPr>
          <p:cNvCxnSpPr>
            <a:cxnSpLocks/>
            <a:endCxn id="22" idx="6"/>
          </p:cNvCxnSpPr>
          <p:nvPr/>
        </p:nvCxnSpPr>
        <p:spPr>
          <a:xfrm flipH="1" flipV="1">
            <a:off x="4739432" y="5007628"/>
            <a:ext cx="917373" cy="70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19652713-388E-4985-A822-8E45156B7E35}"/>
              </a:ext>
            </a:extLst>
          </p:cNvPr>
          <p:cNvSpPr txBox="1"/>
          <p:nvPr/>
        </p:nvSpPr>
        <p:spPr>
          <a:xfrm>
            <a:off x="2741140" y="3952369"/>
            <a:ext cx="1405870" cy="276999"/>
          </a:xfrm>
          <a:prstGeom prst="rect">
            <a:avLst/>
          </a:prstGeom>
          <a:solidFill>
            <a:schemeClr val="accent5">
              <a:lumMod val="20000"/>
              <a:lumOff val="80000"/>
            </a:schemeClr>
          </a:solidFill>
          <a:ln cmpd="dbl">
            <a:solidFill>
              <a:srgbClr val="FF0000"/>
            </a:solidFill>
          </a:ln>
        </p:spPr>
        <p:txBody>
          <a:bodyPr wrap="square" rtlCol="0">
            <a:spAutoFit/>
          </a:bodyPr>
          <a:lstStyle/>
          <a:p>
            <a:r>
              <a:rPr lang="ja-JP" altLang="en-US" sz="1200" dirty="0"/>
              <a:t>体験（○○農園）</a:t>
            </a:r>
          </a:p>
        </p:txBody>
      </p:sp>
      <p:cxnSp>
        <p:nvCxnSpPr>
          <p:cNvPr id="31" name="直線矢印コネクタ 30">
            <a:extLst>
              <a:ext uri="{FF2B5EF4-FFF2-40B4-BE49-F238E27FC236}">
                <a16:creationId xmlns:a16="http://schemas.microsoft.com/office/drawing/2014/main" id="{AE78237F-3763-4858-96BC-FFFD3A9D115A}"/>
              </a:ext>
            </a:extLst>
          </p:cNvPr>
          <p:cNvCxnSpPr>
            <a:cxnSpLocks/>
            <a:stCxn id="30" idx="3"/>
            <a:endCxn id="21" idx="2"/>
          </p:cNvCxnSpPr>
          <p:nvPr/>
        </p:nvCxnSpPr>
        <p:spPr>
          <a:xfrm>
            <a:off x="4147010" y="4090869"/>
            <a:ext cx="544354" cy="1384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9F21B59A-C527-4B35-A65F-13F9E1D6AE1F}"/>
              </a:ext>
            </a:extLst>
          </p:cNvPr>
          <p:cNvSpPr txBox="1"/>
          <p:nvPr/>
        </p:nvSpPr>
        <p:spPr>
          <a:xfrm>
            <a:off x="2702239" y="5574140"/>
            <a:ext cx="1405870" cy="276999"/>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1200" dirty="0"/>
              <a:t>体験（川下り）</a:t>
            </a:r>
          </a:p>
        </p:txBody>
      </p:sp>
      <p:cxnSp>
        <p:nvCxnSpPr>
          <p:cNvPr id="37" name="直線矢印コネクタ 36">
            <a:extLst>
              <a:ext uri="{FF2B5EF4-FFF2-40B4-BE49-F238E27FC236}">
                <a16:creationId xmlns:a16="http://schemas.microsoft.com/office/drawing/2014/main" id="{7C078FDC-3567-4DF6-94F8-18455269D3C2}"/>
              </a:ext>
            </a:extLst>
          </p:cNvPr>
          <p:cNvCxnSpPr>
            <a:cxnSpLocks/>
            <a:stCxn id="36" idx="3"/>
          </p:cNvCxnSpPr>
          <p:nvPr/>
        </p:nvCxnSpPr>
        <p:spPr>
          <a:xfrm>
            <a:off x="4108109" y="5712640"/>
            <a:ext cx="544356" cy="138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A4186C61-6CF3-4946-AA96-8A0ED1A7A9D2}"/>
              </a:ext>
            </a:extLst>
          </p:cNvPr>
          <p:cNvSpPr txBox="1"/>
          <p:nvPr/>
        </p:nvSpPr>
        <p:spPr>
          <a:xfrm>
            <a:off x="509069" y="1366656"/>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831273" y="1715404"/>
            <a:ext cx="7804727" cy="5016353"/>
          </a:xfrm>
          <a:custGeom>
            <a:avLst/>
            <a:gdLst>
              <a:gd name="connsiteX0" fmla="*/ 1258835 w 7804727"/>
              <a:gd name="connsiteY0" fmla="*/ 97932 h 5016353"/>
              <a:gd name="connsiteX1" fmla="*/ 1258835 w 7804727"/>
              <a:gd name="connsiteY1" fmla="*/ 97932 h 5016353"/>
              <a:gd name="connsiteX2" fmla="*/ 1247793 w 7804727"/>
              <a:gd name="connsiteY2" fmla="*/ 228508 h 5016353"/>
              <a:gd name="connsiteX3" fmla="*/ 1214666 w 7804727"/>
              <a:gd name="connsiteY3" fmla="*/ 348204 h 5016353"/>
              <a:gd name="connsiteX4" fmla="*/ 1192581 w 7804727"/>
              <a:gd name="connsiteY4" fmla="*/ 402610 h 5016353"/>
              <a:gd name="connsiteX5" fmla="*/ 1126326 w 7804727"/>
              <a:gd name="connsiteY5" fmla="*/ 500544 h 5016353"/>
              <a:gd name="connsiteX6" fmla="*/ 1093199 w 7804727"/>
              <a:gd name="connsiteY6" fmla="*/ 554949 h 5016353"/>
              <a:gd name="connsiteX7" fmla="*/ 1037987 w 7804727"/>
              <a:gd name="connsiteY7" fmla="*/ 642001 h 5016353"/>
              <a:gd name="connsiteX8" fmla="*/ 1015902 w 7804727"/>
              <a:gd name="connsiteY8" fmla="*/ 729052 h 5016353"/>
              <a:gd name="connsiteX9" fmla="*/ 993817 w 7804727"/>
              <a:gd name="connsiteY9" fmla="*/ 772578 h 5016353"/>
              <a:gd name="connsiteX10" fmla="*/ 960690 w 7804727"/>
              <a:gd name="connsiteY10" fmla="*/ 859628 h 5016353"/>
              <a:gd name="connsiteX11" fmla="*/ 916520 w 7804727"/>
              <a:gd name="connsiteY11" fmla="*/ 914035 h 5016353"/>
              <a:gd name="connsiteX12" fmla="*/ 806096 w 7804727"/>
              <a:gd name="connsiteY12" fmla="*/ 1044612 h 5016353"/>
              <a:gd name="connsiteX13" fmla="*/ 607332 w 7804727"/>
              <a:gd name="connsiteY13" fmla="*/ 1109901 h 5016353"/>
              <a:gd name="connsiteX14" fmla="*/ 574206 w 7804727"/>
              <a:gd name="connsiteY14" fmla="*/ 1120781 h 5016353"/>
              <a:gd name="connsiteX15" fmla="*/ 474824 w 7804727"/>
              <a:gd name="connsiteY15" fmla="*/ 1164306 h 5016353"/>
              <a:gd name="connsiteX16" fmla="*/ 353356 w 7804727"/>
              <a:gd name="connsiteY16" fmla="*/ 1240476 h 5016353"/>
              <a:gd name="connsiteX17" fmla="*/ 309187 w 7804727"/>
              <a:gd name="connsiteY17" fmla="*/ 1273120 h 5016353"/>
              <a:gd name="connsiteX18" fmla="*/ 265018 w 7804727"/>
              <a:gd name="connsiteY18" fmla="*/ 1294883 h 5016353"/>
              <a:gd name="connsiteX19" fmla="*/ 231890 w 7804727"/>
              <a:gd name="connsiteY19" fmla="*/ 1327528 h 5016353"/>
              <a:gd name="connsiteX20" fmla="*/ 198763 w 7804727"/>
              <a:gd name="connsiteY20" fmla="*/ 1349290 h 5016353"/>
              <a:gd name="connsiteX21" fmla="*/ 121466 w 7804727"/>
              <a:gd name="connsiteY21" fmla="*/ 1425460 h 5016353"/>
              <a:gd name="connsiteX22" fmla="*/ 77296 w 7804727"/>
              <a:gd name="connsiteY22" fmla="*/ 1490749 h 5016353"/>
              <a:gd name="connsiteX23" fmla="*/ 44169 w 7804727"/>
              <a:gd name="connsiteY23" fmla="*/ 1566918 h 5016353"/>
              <a:gd name="connsiteX24" fmla="*/ 33127 w 7804727"/>
              <a:gd name="connsiteY24" fmla="*/ 1621324 h 5016353"/>
              <a:gd name="connsiteX25" fmla="*/ 11042 w 7804727"/>
              <a:gd name="connsiteY25" fmla="*/ 1675731 h 5016353"/>
              <a:gd name="connsiteX26" fmla="*/ 0 w 7804727"/>
              <a:gd name="connsiteY26" fmla="*/ 1871597 h 5016353"/>
              <a:gd name="connsiteX27" fmla="*/ 33127 w 7804727"/>
              <a:gd name="connsiteY27" fmla="*/ 2198038 h 5016353"/>
              <a:gd name="connsiteX28" fmla="*/ 55212 w 7804727"/>
              <a:gd name="connsiteY28" fmla="*/ 2285088 h 5016353"/>
              <a:gd name="connsiteX29" fmla="*/ 66253 w 7804727"/>
              <a:gd name="connsiteY29" fmla="*/ 2404784 h 5016353"/>
              <a:gd name="connsiteX30" fmla="*/ 77296 w 7804727"/>
              <a:gd name="connsiteY30" fmla="*/ 2459190 h 5016353"/>
              <a:gd name="connsiteX31" fmla="*/ 88339 w 7804727"/>
              <a:gd name="connsiteY31" fmla="*/ 2524479 h 5016353"/>
              <a:gd name="connsiteX32" fmla="*/ 110424 w 7804727"/>
              <a:gd name="connsiteY32" fmla="*/ 2959734 h 5016353"/>
              <a:gd name="connsiteX33" fmla="*/ 121466 w 7804727"/>
              <a:gd name="connsiteY33" fmla="*/ 3188243 h 5016353"/>
              <a:gd name="connsiteX34" fmla="*/ 143550 w 7804727"/>
              <a:gd name="connsiteY34" fmla="*/ 3373225 h 5016353"/>
              <a:gd name="connsiteX35" fmla="*/ 187721 w 7804727"/>
              <a:gd name="connsiteY35" fmla="*/ 4330787 h 5016353"/>
              <a:gd name="connsiteX36" fmla="*/ 209806 w 7804727"/>
              <a:gd name="connsiteY36" fmla="*/ 4417837 h 5016353"/>
              <a:gd name="connsiteX37" fmla="*/ 386484 w 7804727"/>
              <a:gd name="connsiteY37" fmla="*/ 4591939 h 5016353"/>
              <a:gd name="connsiteX38" fmla="*/ 463781 w 7804727"/>
              <a:gd name="connsiteY38" fmla="*/ 4624584 h 5016353"/>
              <a:gd name="connsiteX39" fmla="*/ 640460 w 7804727"/>
              <a:gd name="connsiteY39" fmla="*/ 4689873 h 5016353"/>
              <a:gd name="connsiteX40" fmla="*/ 828181 w 7804727"/>
              <a:gd name="connsiteY40" fmla="*/ 4722516 h 5016353"/>
              <a:gd name="connsiteX41" fmla="*/ 1126326 w 7804727"/>
              <a:gd name="connsiteY41" fmla="*/ 4787805 h 5016353"/>
              <a:gd name="connsiteX42" fmla="*/ 1269878 w 7804727"/>
              <a:gd name="connsiteY42" fmla="*/ 4809567 h 5016353"/>
              <a:gd name="connsiteX43" fmla="*/ 1347175 w 7804727"/>
              <a:gd name="connsiteY43" fmla="*/ 4831330 h 5016353"/>
              <a:gd name="connsiteX44" fmla="*/ 1457598 w 7804727"/>
              <a:gd name="connsiteY44" fmla="*/ 4853093 h 5016353"/>
              <a:gd name="connsiteX45" fmla="*/ 1534895 w 7804727"/>
              <a:gd name="connsiteY45" fmla="*/ 4874855 h 5016353"/>
              <a:gd name="connsiteX46" fmla="*/ 1579066 w 7804727"/>
              <a:gd name="connsiteY46" fmla="*/ 4885737 h 5016353"/>
              <a:gd name="connsiteX47" fmla="*/ 1700532 w 7804727"/>
              <a:gd name="connsiteY47" fmla="*/ 4929262 h 5016353"/>
              <a:gd name="connsiteX48" fmla="*/ 2053889 w 7804727"/>
              <a:gd name="connsiteY48" fmla="*/ 4994551 h 5016353"/>
              <a:gd name="connsiteX49" fmla="*/ 2937283 w 7804727"/>
              <a:gd name="connsiteY49" fmla="*/ 5016314 h 5016353"/>
              <a:gd name="connsiteX50" fmla="*/ 5543293 w 7804727"/>
              <a:gd name="connsiteY50" fmla="*/ 5005432 h 5016353"/>
              <a:gd name="connsiteX51" fmla="*/ 7011935 w 7804727"/>
              <a:gd name="connsiteY51" fmla="*/ 4994551 h 5016353"/>
              <a:gd name="connsiteX52" fmla="*/ 7188613 w 7804727"/>
              <a:gd name="connsiteY52" fmla="*/ 4972787 h 5016353"/>
              <a:gd name="connsiteX53" fmla="*/ 7310079 w 7804727"/>
              <a:gd name="connsiteY53" fmla="*/ 4961907 h 5016353"/>
              <a:gd name="connsiteX54" fmla="*/ 7365292 w 7804727"/>
              <a:gd name="connsiteY54" fmla="*/ 4951025 h 5016353"/>
              <a:gd name="connsiteX55" fmla="*/ 7431547 w 7804727"/>
              <a:gd name="connsiteY55" fmla="*/ 4929262 h 5016353"/>
              <a:gd name="connsiteX56" fmla="*/ 7453632 w 7804727"/>
              <a:gd name="connsiteY56" fmla="*/ 4896618 h 5016353"/>
              <a:gd name="connsiteX57" fmla="*/ 7486758 w 7804727"/>
              <a:gd name="connsiteY57" fmla="*/ 4874855 h 5016353"/>
              <a:gd name="connsiteX58" fmla="*/ 7519886 w 7804727"/>
              <a:gd name="connsiteY58" fmla="*/ 4842212 h 5016353"/>
              <a:gd name="connsiteX59" fmla="*/ 7541970 w 7804727"/>
              <a:gd name="connsiteY59" fmla="*/ 4776923 h 5016353"/>
              <a:gd name="connsiteX60" fmla="*/ 7564055 w 7804727"/>
              <a:gd name="connsiteY60" fmla="*/ 4722516 h 5016353"/>
              <a:gd name="connsiteX61" fmla="*/ 7586141 w 7804727"/>
              <a:gd name="connsiteY61" fmla="*/ 4581059 h 5016353"/>
              <a:gd name="connsiteX62" fmla="*/ 7597182 w 7804727"/>
              <a:gd name="connsiteY62" fmla="*/ 4515770 h 5016353"/>
              <a:gd name="connsiteX63" fmla="*/ 7641352 w 7804727"/>
              <a:gd name="connsiteY63" fmla="*/ 4385194 h 5016353"/>
              <a:gd name="connsiteX64" fmla="*/ 7663438 w 7804727"/>
              <a:gd name="connsiteY64" fmla="*/ 4298143 h 5016353"/>
              <a:gd name="connsiteX65" fmla="*/ 7685522 w 7804727"/>
              <a:gd name="connsiteY65" fmla="*/ 4156685 h 5016353"/>
              <a:gd name="connsiteX66" fmla="*/ 7707607 w 7804727"/>
              <a:gd name="connsiteY66" fmla="*/ 4091396 h 5016353"/>
              <a:gd name="connsiteX67" fmla="*/ 7729692 w 7804727"/>
              <a:gd name="connsiteY67" fmla="*/ 3928177 h 5016353"/>
              <a:gd name="connsiteX68" fmla="*/ 7751776 w 7804727"/>
              <a:gd name="connsiteY68" fmla="*/ 3819362 h 5016353"/>
              <a:gd name="connsiteX69" fmla="*/ 7784904 w 7804727"/>
              <a:gd name="connsiteY69" fmla="*/ 3667023 h 5016353"/>
              <a:gd name="connsiteX70" fmla="*/ 7784904 w 7804727"/>
              <a:gd name="connsiteY70" fmla="*/ 2796513 h 5016353"/>
              <a:gd name="connsiteX71" fmla="*/ 7740735 w 7804727"/>
              <a:gd name="connsiteY71" fmla="*/ 2709463 h 5016353"/>
              <a:gd name="connsiteX72" fmla="*/ 7586141 w 7804727"/>
              <a:gd name="connsiteY72" fmla="*/ 2502716 h 5016353"/>
              <a:gd name="connsiteX73" fmla="*/ 7464673 w 7804727"/>
              <a:gd name="connsiteY73" fmla="*/ 2372140 h 5016353"/>
              <a:gd name="connsiteX74" fmla="*/ 7332164 w 7804727"/>
              <a:gd name="connsiteY74" fmla="*/ 2252445 h 5016353"/>
              <a:gd name="connsiteX75" fmla="*/ 7166529 w 7804727"/>
              <a:gd name="connsiteY75" fmla="*/ 2154511 h 5016353"/>
              <a:gd name="connsiteX76" fmla="*/ 7089232 w 7804727"/>
              <a:gd name="connsiteY76" fmla="*/ 2100106 h 5016353"/>
              <a:gd name="connsiteX77" fmla="*/ 6967765 w 7804727"/>
              <a:gd name="connsiteY77" fmla="*/ 2023936 h 5016353"/>
              <a:gd name="connsiteX78" fmla="*/ 6923595 w 7804727"/>
              <a:gd name="connsiteY78" fmla="*/ 1980410 h 5016353"/>
              <a:gd name="connsiteX79" fmla="*/ 6890469 w 7804727"/>
              <a:gd name="connsiteY79" fmla="*/ 1936884 h 5016353"/>
              <a:gd name="connsiteX80" fmla="*/ 6835256 w 7804727"/>
              <a:gd name="connsiteY80" fmla="*/ 1904240 h 5016353"/>
              <a:gd name="connsiteX81" fmla="*/ 6757959 w 7804727"/>
              <a:gd name="connsiteY81" fmla="*/ 1806308 h 5016353"/>
              <a:gd name="connsiteX82" fmla="*/ 6702747 w 7804727"/>
              <a:gd name="connsiteY82" fmla="*/ 1708376 h 5016353"/>
              <a:gd name="connsiteX83" fmla="*/ 6691704 w 7804727"/>
              <a:gd name="connsiteY83" fmla="*/ 1664850 h 5016353"/>
              <a:gd name="connsiteX84" fmla="*/ 6669619 w 7804727"/>
              <a:gd name="connsiteY84" fmla="*/ 1632206 h 5016353"/>
              <a:gd name="connsiteX85" fmla="*/ 6658578 w 7804727"/>
              <a:gd name="connsiteY85" fmla="*/ 1577799 h 5016353"/>
              <a:gd name="connsiteX86" fmla="*/ 6614407 w 7804727"/>
              <a:gd name="connsiteY86" fmla="*/ 1468985 h 5016353"/>
              <a:gd name="connsiteX87" fmla="*/ 6592323 w 7804727"/>
              <a:gd name="connsiteY87" fmla="*/ 1414579 h 5016353"/>
              <a:gd name="connsiteX88" fmla="*/ 6581281 w 7804727"/>
              <a:gd name="connsiteY88" fmla="*/ 1371053 h 5016353"/>
              <a:gd name="connsiteX89" fmla="*/ 6537110 w 7804727"/>
              <a:gd name="connsiteY89" fmla="*/ 1273120 h 5016353"/>
              <a:gd name="connsiteX90" fmla="*/ 6515026 w 7804727"/>
              <a:gd name="connsiteY90" fmla="*/ 1164306 h 5016353"/>
              <a:gd name="connsiteX91" fmla="*/ 6492941 w 7804727"/>
              <a:gd name="connsiteY91" fmla="*/ 1099019 h 5016353"/>
              <a:gd name="connsiteX92" fmla="*/ 6470856 w 7804727"/>
              <a:gd name="connsiteY92" fmla="*/ 968442 h 5016353"/>
              <a:gd name="connsiteX93" fmla="*/ 6448772 w 7804727"/>
              <a:gd name="connsiteY93" fmla="*/ 859628 h 5016353"/>
              <a:gd name="connsiteX94" fmla="*/ 6437729 w 7804727"/>
              <a:gd name="connsiteY94" fmla="*/ 772578 h 5016353"/>
              <a:gd name="connsiteX95" fmla="*/ 6393559 w 7804727"/>
              <a:gd name="connsiteY95" fmla="*/ 685526 h 5016353"/>
              <a:gd name="connsiteX96" fmla="*/ 6338347 w 7804727"/>
              <a:gd name="connsiteY96" fmla="*/ 609356 h 5016353"/>
              <a:gd name="connsiteX97" fmla="*/ 6305219 w 7804727"/>
              <a:gd name="connsiteY97" fmla="*/ 554949 h 5016353"/>
              <a:gd name="connsiteX98" fmla="*/ 6283135 w 7804727"/>
              <a:gd name="connsiteY98" fmla="*/ 522306 h 5016353"/>
              <a:gd name="connsiteX99" fmla="*/ 6227923 w 7804727"/>
              <a:gd name="connsiteY99" fmla="*/ 478780 h 5016353"/>
              <a:gd name="connsiteX100" fmla="*/ 6183753 w 7804727"/>
              <a:gd name="connsiteY100" fmla="*/ 413492 h 5016353"/>
              <a:gd name="connsiteX101" fmla="*/ 6139584 w 7804727"/>
              <a:gd name="connsiteY101" fmla="*/ 391730 h 5016353"/>
              <a:gd name="connsiteX102" fmla="*/ 6073329 w 7804727"/>
              <a:gd name="connsiteY102" fmla="*/ 337322 h 5016353"/>
              <a:gd name="connsiteX103" fmla="*/ 5996032 w 7804727"/>
              <a:gd name="connsiteY103" fmla="*/ 304678 h 5016353"/>
              <a:gd name="connsiteX104" fmla="*/ 5907693 w 7804727"/>
              <a:gd name="connsiteY104" fmla="*/ 261153 h 5016353"/>
              <a:gd name="connsiteX105" fmla="*/ 5841438 w 7804727"/>
              <a:gd name="connsiteY105" fmla="*/ 250271 h 5016353"/>
              <a:gd name="connsiteX106" fmla="*/ 5775184 w 7804727"/>
              <a:gd name="connsiteY106" fmla="*/ 228508 h 5016353"/>
              <a:gd name="connsiteX107" fmla="*/ 5576421 w 7804727"/>
              <a:gd name="connsiteY107" fmla="*/ 195865 h 5016353"/>
              <a:gd name="connsiteX108" fmla="*/ 5245147 w 7804727"/>
              <a:gd name="connsiteY108" fmla="*/ 152339 h 5016353"/>
              <a:gd name="connsiteX109" fmla="*/ 5035342 w 7804727"/>
              <a:gd name="connsiteY109" fmla="*/ 141458 h 5016353"/>
              <a:gd name="connsiteX110" fmla="*/ 4858663 w 7804727"/>
              <a:gd name="connsiteY110" fmla="*/ 130576 h 5016353"/>
              <a:gd name="connsiteX111" fmla="*/ 4339670 w 7804727"/>
              <a:gd name="connsiteY111" fmla="*/ 119696 h 5016353"/>
              <a:gd name="connsiteX112" fmla="*/ 4240287 w 7804727"/>
              <a:gd name="connsiteY112" fmla="*/ 97932 h 5016353"/>
              <a:gd name="connsiteX113" fmla="*/ 4196118 w 7804727"/>
              <a:gd name="connsiteY113" fmla="*/ 87051 h 5016353"/>
              <a:gd name="connsiteX114" fmla="*/ 4118821 w 7804727"/>
              <a:gd name="connsiteY114" fmla="*/ 76169 h 5016353"/>
              <a:gd name="connsiteX115" fmla="*/ 3997355 w 7804727"/>
              <a:gd name="connsiteY115" fmla="*/ 43526 h 5016353"/>
              <a:gd name="connsiteX116" fmla="*/ 3920058 w 7804727"/>
              <a:gd name="connsiteY116" fmla="*/ 32644 h 5016353"/>
              <a:gd name="connsiteX117" fmla="*/ 3798592 w 7804727"/>
              <a:gd name="connsiteY117" fmla="*/ 10881 h 5016353"/>
              <a:gd name="connsiteX118" fmla="*/ 3732336 w 7804727"/>
              <a:gd name="connsiteY118" fmla="*/ 0 h 5016353"/>
              <a:gd name="connsiteX119" fmla="*/ 1446556 w 7804727"/>
              <a:gd name="connsiteY119" fmla="*/ 10881 h 5016353"/>
              <a:gd name="connsiteX120" fmla="*/ 1380301 w 7804727"/>
              <a:gd name="connsiteY120" fmla="*/ 65288 h 5016353"/>
              <a:gd name="connsiteX121" fmla="*/ 1314047 w 7804727"/>
              <a:gd name="connsiteY121" fmla="*/ 87051 h 5016353"/>
              <a:gd name="connsiteX122" fmla="*/ 1280920 w 7804727"/>
              <a:gd name="connsiteY122" fmla="*/ 108814 h 5016353"/>
              <a:gd name="connsiteX123" fmla="*/ 1258835 w 7804727"/>
              <a:gd name="connsiteY123" fmla="*/ 97932 h 50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5016353" extrusionOk="0">
                <a:moveTo>
                  <a:pt x="1258835" y="97932"/>
                </a:moveTo>
                <a:lnTo>
                  <a:pt x="1258835" y="97932"/>
                </a:lnTo>
                <a:cubicBezTo>
                  <a:pt x="1255588" y="143531"/>
                  <a:pt x="1255106" y="184550"/>
                  <a:pt x="1247793" y="228508"/>
                </a:cubicBezTo>
                <a:cubicBezTo>
                  <a:pt x="1248122" y="255472"/>
                  <a:pt x="1225250" y="310237"/>
                  <a:pt x="1214666" y="348204"/>
                </a:cubicBezTo>
                <a:cubicBezTo>
                  <a:pt x="1205608" y="368697"/>
                  <a:pt x="1199122" y="387375"/>
                  <a:pt x="1192581" y="402610"/>
                </a:cubicBezTo>
                <a:cubicBezTo>
                  <a:pt x="1163847" y="466505"/>
                  <a:pt x="1163338" y="447729"/>
                  <a:pt x="1126326" y="500544"/>
                </a:cubicBezTo>
                <a:cubicBezTo>
                  <a:pt x="1115528" y="519436"/>
                  <a:pt x="1102428" y="537381"/>
                  <a:pt x="1093199" y="554949"/>
                </a:cubicBezTo>
                <a:cubicBezTo>
                  <a:pt x="1036320" y="638402"/>
                  <a:pt x="1075938" y="552087"/>
                  <a:pt x="1037987" y="642001"/>
                </a:cubicBezTo>
                <a:cubicBezTo>
                  <a:pt x="1034499" y="669685"/>
                  <a:pt x="1025006" y="697930"/>
                  <a:pt x="1015902" y="729052"/>
                </a:cubicBezTo>
                <a:cubicBezTo>
                  <a:pt x="1006666" y="743537"/>
                  <a:pt x="999817" y="759600"/>
                  <a:pt x="993817" y="772578"/>
                </a:cubicBezTo>
                <a:cubicBezTo>
                  <a:pt x="981118" y="808739"/>
                  <a:pt x="984811" y="820320"/>
                  <a:pt x="960690" y="859628"/>
                </a:cubicBezTo>
                <a:cubicBezTo>
                  <a:pt x="950640" y="878068"/>
                  <a:pt x="930849" y="891956"/>
                  <a:pt x="916520" y="914035"/>
                </a:cubicBezTo>
                <a:cubicBezTo>
                  <a:pt x="880133" y="964620"/>
                  <a:pt x="888204" y="1023412"/>
                  <a:pt x="806096" y="1044612"/>
                </a:cubicBezTo>
                <a:cubicBezTo>
                  <a:pt x="580686" y="1065184"/>
                  <a:pt x="867087" y="1006839"/>
                  <a:pt x="607332" y="1109901"/>
                </a:cubicBezTo>
                <a:cubicBezTo>
                  <a:pt x="595751" y="1113138"/>
                  <a:pt x="585201" y="1117116"/>
                  <a:pt x="574206" y="1120781"/>
                </a:cubicBezTo>
                <a:cubicBezTo>
                  <a:pt x="530888" y="1135620"/>
                  <a:pt x="509689" y="1147563"/>
                  <a:pt x="474824" y="1164306"/>
                </a:cubicBezTo>
                <a:cubicBezTo>
                  <a:pt x="444971" y="1184083"/>
                  <a:pt x="379079" y="1217011"/>
                  <a:pt x="353356" y="1240476"/>
                </a:cubicBezTo>
                <a:cubicBezTo>
                  <a:pt x="341256" y="1252030"/>
                  <a:pt x="324936" y="1263183"/>
                  <a:pt x="309187" y="1273120"/>
                </a:cubicBezTo>
                <a:cubicBezTo>
                  <a:pt x="294371" y="1284648"/>
                  <a:pt x="277697" y="1284250"/>
                  <a:pt x="265018" y="1294883"/>
                </a:cubicBezTo>
                <a:cubicBezTo>
                  <a:pt x="254464" y="1304712"/>
                  <a:pt x="244414" y="1319234"/>
                  <a:pt x="231890" y="1327528"/>
                </a:cubicBezTo>
                <a:cubicBezTo>
                  <a:pt x="219728" y="1336425"/>
                  <a:pt x="210387" y="1340538"/>
                  <a:pt x="198763" y="1349290"/>
                </a:cubicBezTo>
                <a:cubicBezTo>
                  <a:pt x="118419" y="1443346"/>
                  <a:pt x="195908" y="1378027"/>
                  <a:pt x="121466" y="1425460"/>
                </a:cubicBezTo>
                <a:cubicBezTo>
                  <a:pt x="109140" y="1451059"/>
                  <a:pt x="87845" y="1465354"/>
                  <a:pt x="77296" y="1490749"/>
                </a:cubicBezTo>
                <a:cubicBezTo>
                  <a:pt x="57048" y="1537031"/>
                  <a:pt x="73396" y="1512081"/>
                  <a:pt x="44169" y="1566918"/>
                </a:cubicBezTo>
                <a:cubicBezTo>
                  <a:pt x="40040" y="1586009"/>
                  <a:pt x="41372" y="1603584"/>
                  <a:pt x="33127" y="1621324"/>
                </a:cubicBezTo>
                <a:cubicBezTo>
                  <a:pt x="27864" y="1639039"/>
                  <a:pt x="15897" y="1657558"/>
                  <a:pt x="11042" y="1675731"/>
                </a:cubicBezTo>
                <a:cubicBezTo>
                  <a:pt x="12593" y="1737245"/>
                  <a:pt x="9284" y="1807655"/>
                  <a:pt x="0" y="1871597"/>
                </a:cubicBezTo>
                <a:cubicBezTo>
                  <a:pt x="-1896" y="1978314"/>
                  <a:pt x="7315" y="2087263"/>
                  <a:pt x="33127" y="2198038"/>
                </a:cubicBezTo>
                <a:cubicBezTo>
                  <a:pt x="35759" y="2227542"/>
                  <a:pt x="55404" y="2252186"/>
                  <a:pt x="55212" y="2285088"/>
                </a:cubicBezTo>
                <a:cubicBezTo>
                  <a:pt x="62170" y="2325510"/>
                  <a:pt x="67167" y="2365802"/>
                  <a:pt x="66253" y="2404784"/>
                </a:cubicBezTo>
                <a:cubicBezTo>
                  <a:pt x="66302" y="2420485"/>
                  <a:pt x="71547" y="2442228"/>
                  <a:pt x="77296" y="2459190"/>
                </a:cubicBezTo>
                <a:cubicBezTo>
                  <a:pt x="82412" y="2482679"/>
                  <a:pt x="82630" y="2505906"/>
                  <a:pt x="88339" y="2524479"/>
                </a:cubicBezTo>
                <a:cubicBezTo>
                  <a:pt x="101945" y="2780334"/>
                  <a:pt x="98353" y="2571728"/>
                  <a:pt x="110424" y="2959734"/>
                </a:cubicBezTo>
                <a:cubicBezTo>
                  <a:pt x="111617" y="3040208"/>
                  <a:pt x="119557" y="3110112"/>
                  <a:pt x="121466" y="3188243"/>
                </a:cubicBezTo>
                <a:cubicBezTo>
                  <a:pt x="133733" y="3333319"/>
                  <a:pt x="118912" y="3281423"/>
                  <a:pt x="143550" y="3373225"/>
                </a:cubicBezTo>
                <a:cubicBezTo>
                  <a:pt x="224446" y="3797734"/>
                  <a:pt x="145670" y="3053340"/>
                  <a:pt x="187721" y="4330787"/>
                </a:cubicBezTo>
                <a:cubicBezTo>
                  <a:pt x="189911" y="4366600"/>
                  <a:pt x="193633" y="4388965"/>
                  <a:pt x="209806" y="4417837"/>
                </a:cubicBezTo>
                <a:cubicBezTo>
                  <a:pt x="255360" y="4489519"/>
                  <a:pt x="312074" y="4558458"/>
                  <a:pt x="386484" y="4591939"/>
                </a:cubicBezTo>
                <a:cubicBezTo>
                  <a:pt x="415668" y="4607943"/>
                  <a:pt x="436843" y="4618197"/>
                  <a:pt x="463781" y="4624584"/>
                </a:cubicBezTo>
                <a:cubicBezTo>
                  <a:pt x="529431" y="4648097"/>
                  <a:pt x="580694" y="4684872"/>
                  <a:pt x="640460" y="4689873"/>
                </a:cubicBezTo>
                <a:cubicBezTo>
                  <a:pt x="704458" y="4712623"/>
                  <a:pt x="769961" y="4704358"/>
                  <a:pt x="828181" y="4722516"/>
                </a:cubicBezTo>
                <a:cubicBezTo>
                  <a:pt x="928020" y="4739258"/>
                  <a:pt x="1033661" y="4757424"/>
                  <a:pt x="1126326" y="4787805"/>
                </a:cubicBezTo>
                <a:cubicBezTo>
                  <a:pt x="1174127" y="4793546"/>
                  <a:pt x="1219843" y="4800479"/>
                  <a:pt x="1269878" y="4809567"/>
                </a:cubicBezTo>
                <a:cubicBezTo>
                  <a:pt x="1300460" y="4817828"/>
                  <a:pt x="1323002" y="4824694"/>
                  <a:pt x="1347175" y="4831330"/>
                </a:cubicBezTo>
                <a:cubicBezTo>
                  <a:pt x="1385615" y="4836894"/>
                  <a:pt x="1417572" y="4842995"/>
                  <a:pt x="1457598" y="4853093"/>
                </a:cubicBezTo>
                <a:cubicBezTo>
                  <a:pt x="1485667" y="4854413"/>
                  <a:pt x="1505214" y="4869672"/>
                  <a:pt x="1534895" y="4874855"/>
                </a:cubicBezTo>
                <a:cubicBezTo>
                  <a:pt x="1547564" y="4878738"/>
                  <a:pt x="1562701" y="4879316"/>
                  <a:pt x="1579066" y="4885737"/>
                </a:cubicBezTo>
                <a:cubicBezTo>
                  <a:pt x="1638473" y="4906802"/>
                  <a:pt x="1634729" y="4914354"/>
                  <a:pt x="1700532" y="4929262"/>
                </a:cubicBezTo>
                <a:cubicBezTo>
                  <a:pt x="1783387" y="4947090"/>
                  <a:pt x="1945744" y="4988168"/>
                  <a:pt x="2053889" y="4994551"/>
                </a:cubicBezTo>
                <a:cubicBezTo>
                  <a:pt x="2279867" y="5018586"/>
                  <a:pt x="2935701" y="5016552"/>
                  <a:pt x="2937283" y="5016314"/>
                </a:cubicBezTo>
                <a:cubicBezTo>
                  <a:pt x="4156721" y="5063473"/>
                  <a:pt x="4571801" y="4909207"/>
                  <a:pt x="5543293" y="5005432"/>
                </a:cubicBezTo>
                <a:cubicBezTo>
                  <a:pt x="5887079" y="5133110"/>
                  <a:pt x="6567911" y="4937750"/>
                  <a:pt x="7011935" y="4994551"/>
                </a:cubicBezTo>
                <a:cubicBezTo>
                  <a:pt x="7066505" y="4987407"/>
                  <a:pt x="7132862" y="4975502"/>
                  <a:pt x="7188613" y="4972787"/>
                </a:cubicBezTo>
                <a:cubicBezTo>
                  <a:pt x="7228289" y="4964556"/>
                  <a:pt x="7275311" y="4968124"/>
                  <a:pt x="7310079" y="4961907"/>
                </a:cubicBezTo>
                <a:cubicBezTo>
                  <a:pt x="7329255" y="4959848"/>
                  <a:pt x="7348915" y="4956693"/>
                  <a:pt x="7365292" y="4951025"/>
                </a:cubicBezTo>
                <a:cubicBezTo>
                  <a:pt x="7387752" y="4944988"/>
                  <a:pt x="7431547" y="4929263"/>
                  <a:pt x="7431547" y="4929262"/>
                </a:cubicBezTo>
                <a:cubicBezTo>
                  <a:pt x="7438429" y="4919537"/>
                  <a:pt x="7445005" y="4907418"/>
                  <a:pt x="7453632" y="4896618"/>
                </a:cubicBezTo>
                <a:cubicBezTo>
                  <a:pt x="7463694" y="4889384"/>
                  <a:pt x="7476406" y="4883552"/>
                  <a:pt x="7486758" y="4874855"/>
                </a:cubicBezTo>
                <a:cubicBezTo>
                  <a:pt x="7496950" y="4864456"/>
                  <a:pt x="7508464" y="4852439"/>
                  <a:pt x="7519886" y="4842212"/>
                </a:cubicBezTo>
                <a:cubicBezTo>
                  <a:pt x="7526438" y="4818768"/>
                  <a:pt x="7532598" y="4795861"/>
                  <a:pt x="7541970" y="4776923"/>
                </a:cubicBezTo>
                <a:cubicBezTo>
                  <a:pt x="7547498" y="4757906"/>
                  <a:pt x="7558183" y="4740503"/>
                  <a:pt x="7564055" y="4722516"/>
                </a:cubicBezTo>
                <a:cubicBezTo>
                  <a:pt x="7576791" y="4679318"/>
                  <a:pt x="7576135" y="4610812"/>
                  <a:pt x="7586141" y="4581059"/>
                </a:cubicBezTo>
                <a:cubicBezTo>
                  <a:pt x="7589916" y="4559534"/>
                  <a:pt x="7593668" y="4534546"/>
                  <a:pt x="7597182" y="4515770"/>
                </a:cubicBezTo>
                <a:cubicBezTo>
                  <a:pt x="7614346" y="4476791"/>
                  <a:pt x="7634155" y="4425451"/>
                  <a:pt x="7641352" y="4385194"/>
                </a:cubicBezTo>
                <a:cubicBezTo>
                  <a:pt x="7655410" y="4359104"/>
                  <a:pt x="7645780" y="4338187"/>
                  <a:pt x="7663438" y="4298143"/>
                </a:cubicBezTo>
                <a:cubicBezTo>
                  <a:pt x="7673846" y="4263882"/>
                  <a:pt x="7674381" y="4195745"/>
                  <a:pt x="7685522" y="4156685"/>
                </a:cubicBezTo>
                <a:cubicBezTo>
                  <a:pt x="7689657" y="4130430"/>
                  <a:pt x="7702784" y="4115841"/>
                  <a:pt x="7707607" y="4091396"/>
                </a:cubicBezTo>
                <a:cubicBezTo>
                  <a:pt x="7708018" y="4060220"/>
                  <a:pt x="7725206" y="3957953"/>
                  <a:pt x="7729692" y="3928177"/>
                </a:cubicBezTo>
                <a:cubicBezTo>
                  <a:pt x="7737788" y="3888378"/>
                  <a:pt x="7740770" y="3850179"/>
                  <a:pt x="7751776" y="3819362"/>
                </a:cubicBezTo>
                <a:cubicBezTo>
                  <a:pt x="7781296" y="3720343"/>
                  <a:pt x="7768853" y="3769777"/>
                  <a:pt x="7784904" y="3667023"/>
                </a:cubicBezTo>
                <a:cubicBezTo>
                  <a:pt x="7817963" y="3329489"/>
                  <a:pt x="7808088" y="3228402"/>
                  <a:pt x="7784904" y="2796513"/>
                </a:cubicBezTo>
                <a:cubicBezTo>
                  <a:pt x="7786489" y="2760681"/>
                  <a:pt x="7756102" y="2743217"/>
                  <a:pt x="7740735" y="2709463"/>
                </a:cubicBezTo>
                <a:cubicBezTo>
                  <a:pt x="7684714" y="2596565"/>
                  <a:pt x="7719358" y="2656893"/>
                  <a:pt x="7586141" y="2502716"/>
                </a:cubicBezTo>
                <a:cubicBezTo>
                  <a:pt x="7450264" y="2362847"/>
                  <a:pt x="7581836" y="2495607"/>
                  <a:pt x="7464673" y="2372140"/>
                </a:cubicBezTo>
                <a:cubicBezTo>
                  <a:pt x="7380633" y="2285520"/>
                  <a:pt x="7438758" y="2323944"/>
                  <a:pt x="7332164" y="2252445"/>
                </a:cubicBezTo>
                <a:cubicBezTo>
                  <a:pt x="7278418" y="2222774"/>
                  <a:pt x="7224749" y="2191575"/>
                  <a:pt x="7166529" y="2154511"/>
                </a:cubicBezTo>
                <a:cubicBezTo>
                  <a:pt x="7140077" y="2134446"/>
                  <a:pt x="7117264" y="2115021"/>
                  <a:pt x="7089232" y="2100106"/>
                </a:cubicBezTo>
                <a:cubicBezTo>
                  <a:pt x="7045404" y="2066394"/>
                  <a:pt x="6996058" y="2062297"/>
                  <a:pt x="6967765" y="2023936"/>
                </a:cubicBezTo>
                <a:cubicBezTo>
                  <a:pt x="6955470" y="2009092"/>
                  <a:pt x="6935494" y="1994651"/>
                  <a:pt x="6923595" y="1980410"/>
                </a:cubicBezTo>
                <a:cubicBezTo>
                  <a:pt x="6914509" y="1965066"/>
                  <a:pt x="6904048" y="1946412"/>
                  <a:pt x="6890469" y="1936884"/>
                </a:cubicBezTo>
                <a:cubicBezTo>
                  <a:pt x="6875315" y="1923727"/>
                  <a:pt x="6853721" y="1913587"/>
                  <a:pt x="6835256" y="1904240"/>
                </a:cubicBezTo>
                <a:cubicBezTo>
                  <a:pt x="6812934" y="1873880"/>
                  <a:pt x="6771269" y="1847844"/>
                  <a:pt x="6757959" y="1806308"/>
                </a:cubicBezTo>
                <a:cubicBezTo>
                  <a:pt x="6723792" y="1734548"/>
                  <a:pt x="6747276" y="1767427"/>
                  <a:pt x="6702747" y="1708376"/>
                </a:cubicBezTo>
                <a:cubicBezTo>
                  <a:pt x="6697932" y="1696230"/>
                  <a:pt x="6698892" y="1678566"/>
                  <a:pt x="6691704" y="1664850"/>
                </a:cubicBezTo>
                <a:cubicBezTo>
                  <a:pt x="6687446" y="1653429"/>
                  <a:pt x="6674767" y="1642174"/>
                  <a:pt x="6669619" y="1632206"/>
                </a:cubicBezTo>
                <a:cubicBezTo>
                  <a:pt x="6663675" y="1615200"/>
                  <a:pt x="6663605" y="1598725"/>
                  <a:pt x="6658578" y="1577799"/>
                </a:cubicBezTo>
                <a:cubicBezTo>
                  <a:pt x="6646641" y="1540860"/>
                  <a:pt x="6624597" y="1503323"/>
                  <a:pt x="6614407" y="1468985"/>
                </a:cubicBezTo>
                <a:cubicBezTo>
                  <a:pt x="6610082" y="1449020"/>
                  <a:pt x="6597999" y="1435304"/>
                  <a:pt x="6592323" y="1414579"/>
                </a:cubicBezTo>
                <a:cubicBezTo>
                  <a:pt x="6590551" y="1400183"/>
                  <a:pt x="6585926" y="1384989"/>
                  <a:pt x="6581281" y="1371053"/>
                </a:cubicBezTo>
                <a:cubicBezTo>
                  <a:pt x="6568922" y="1332620"/>
                  <a:pt x="6555929" y="1309406"/>
                  <a:pt x="6537110" y="1273120"/>
                </a:cubicBezTo>
                <a:cubicBezTo>
                  <a:pt x="6529873" y="1236281"/>
                  <a:pt x="6527981" y="1198483"/>
                  <a:pt x="6515026" y="1164306"/>
                </a:cubicBezTo>
                <a:cubicBezTo>
                  <a:pt x="6505581" y="1140113"/>
                  <a:pt x="6494686" y="1118778"/>
                  <a:pt x="6492941" y="1099019"/>
                </a:cubicBezTo>
                <a:cubicBezTo>
                  <a:pt x="6483573" y="1055535"/>
                  <a:pt x="6479770" y="1010139"/>
                  <a:pt x="6470856" y="968442"/>
                </a:cubicBezTo>
                <a:cubicBezTo>
                  <a:pt x="6466300" y="930104"/>
                  <a:pt x="6455024" y="902102"/>
                  <a:pt x="6448772" y="859628"/>
                </a:cubicBezTo>
                <a:cubicBezTo>
                  <a:pt x="6446336" y="830905"/>
                  <a:pt x="6446561" y="796781"/>
                  <a:pt x="6437729" y="772578"/>
                </a:cubicBezTo>
                <a:cubicBezTo>
                  <a:pt x="6425020" y="736071"/>
                  <a:pt x="6413640" y="710600"/>
                  <a:pt x="6393559" y="685526"/>
                </a:cubicBezTo>
                <a:cubicBezTo>
                  <a:pt x="6368006" y="656135"/>
                  <a:pt x="6358249" y="644057"/>
                  <a:pt x="6338347" y="609356"/>
                </a:cubicBezTo>
                <a:cubicBezTo>
                  <a:pt x="6328108" y="591901"/>
                  <a:pt x="6316209" y="573225"/>
                  <a:pt x="6305219" y="554949"/>
                </a:cubicBezTo>
                <a:cubicBezTo>
                  <a:pt x="6297245" y="545592"/>
                  <a:pt x="6292877" y="531972"/>
                  <a:pt x="6283135" y="522306"/>
                </a:cubicBezTo>
                <a:cubicBezTo>
                  <a:pt x="6238864" y="485823"/>
                  <a:pt x="6255143" y="515661"/>
                  <a:pt x="6227923" y="478780"/>
                </a:cubicBezTo>
                <a:cubicBezTo>
                  <a:pt x="6212094" y="458908"/>
                  <a:pt x="6207411" y="420489"/>
                  <a:pt x="6183753" y="413492"/>
                </a:cubicBezTo>
                <a:cubicBezTo>
                  <a:pt x="6168367" y="406095"/>
                  <a:pt x="6153989" y="401695"/>
                  <a:pt x="6139584" y="391730"/>
                </a:cubicBezTo>
                <a:cubicBezTo>
                  <a:pt x="6087337" y="350558"/>
                  <a:pt x="6133008" y="370591"/>
                  <a:pt x="6073329" y="337322"/>
                </a:cubicBezTo>
                <a:cubicBezTo>
                  <a:pt x="6047267" y="325330"/>
                  <a:pt x="6021149" y="317732"/>
                  <a:pt x="5996032" y="304678"/>
                </a:cubicBezTo>
                <a:cubicBezTo>
                  <a:pt x="5969185" y="290750"/>
                  <a:pt x="5938442" y="272726"/>
                  <a:pt x="5907693" y="261153"/>
                </a:cubicBezTo>
                <a:cubicBezTo>
                  <a:pt x="5883289" y="251711"/>
                  <a:pt x="5860210" y="256603"/>
                  <a:pt x="5841438" y="250271"/>
                </a:cubicBezTo>
                <a:cubicBezTo>
                  <a:pt x="5818222" y="241151"/>
                  <a:pt x="5798014" y="233644"/>
                  <a:pt x="5775184" y="228508"/>
                </a:cubicBezTo>
                <a:cubicBezTo>
                  <a:pt x="5631860" y="193572"/>
                  <a:pt x="5703043" y="227397"/>
                  <a:pt x="5576421" y="195865"/>
                </a:cubicBezTo>
                <a:cubicBezTo>
                  <a:pt x="5327483" y="195267"/>
                  <a:pt x="5594180" y="143841"/>
                  <a:pt x="5245147" y="152339"/>
                </a:cubicBezTo>
                <a:cubicBezTo>
                  <a:pt x="5174768" y="138765"/>
                  <a:pt x="5109487" y="152337"/>
                  <a:pt x="5035342" y="141458"/>
                </a:cubicBezTo>
                <a:cubicBezTo>
                  <a:pt x="4986432" y="136114"/>
                  <a:pt x="4920445" y="136123"/>
                  <a:pt x="4858663" y="130576"/>
                </a:cubicBezTo>
                <a:cubicBezTo>
                  <a:pt x="4700925" y="115065"/>
                  <a:pt x="4505341" y="91198"/>
                  <a:pt x="4339670" y="119696"/>
                </a:cubicBezTo>
                <a:cubicBezTo>
                  <a:pt x="4231204" y="113441"/>
                  <a:pt x="4365768" y="123166"/>
                  <a:pt x="4240287" y="97932"/>
                </a:cubicBezTo>
                <a:cubicBezTo>
                  <a:pt x="4226469" y="93583"/>
                  <a:pt x="4210065" y="91724"/>
                  <a:pt x="4196118" y="87051"/>
                </a:cubicBezTo>
                <a:cubicBezTo>
                  <a:pt x="4172509" y="80529"/>
                  <a:pt x="4148956" y="80706"/>
                  <a:pt x="4118821" y="76169"/>
                </a:cubicBezTo>
                <a:cubicBezTo>
                  <a:pt x="4084579" y="61881"/>
                  <a:pt x="4045090" y="55044"/>
                  <a:pt x="3997355" y="43526"/>
                </a:cubicBezTo>
                <a:cubicBezTo>
                  <a:pt x="3963258" y="35626"/>
                  <a:pt x="3936746" y="32578"/>
                  <a:pt x="3920058" y="32644"/>
                </a:cubicBezTo>
                <a:cubicBezTo>
                  <a:pt x="3813319" y="15269"/>
                  <a:pt x="3893297" y="26242"/>
                  <a:pt x="3798592" y="10881"/>
                </a:cubicBezTo>
                <a:cubicBezTo>
                  <a:pt x="3778284" y="7127"/>
                  <a:pt x="3754457" y="3358"/>
                  <a:pt x="3732336" y="0"/>
                </a:cubicBezTo>
                <a:cubicBezTo>
                  <a:pt x="3339783" y="39935"/>
                  <a:pt x="2194393" y="-114597"/>
                  <a:pt x="1446556" y="10881"/>
                </a:cubicBezTo>
                <a:cubicBezTo>
                  <a:pt x="1386498" y="16454"/>
                  <a:pt x="1416576" y="41595"/>
                  <a:pt x="1380301" y="65288"/>
                </a:cubicBezTo>
                <a:cubicBezTo>
                  <a:pt x="1360863" y="81871"/>
                  <a:pt x="1335672" y="73286"/>
                  <a:pt x="1314047" y="87051"/>
                </a:cubicBezTo>
                <a:cubicBezTo>
                  <a:pt x="1302745" y="96513"/>
                  <a:pt x="1292426" y="103035"/>
                  <a:pt x="1280920" y="108814"/>
                </a:cubicBezTo>
                <a:cubicBezTo>
                  <a:pt x="1276076" y="107130"/>
                  <a:pt x="1262782" y="100893"/>
                  <a:pt x="1258835" y="97932"/>
                </a:cubicBezTo>
                <a:close/>
              </a:path>
            </a:pathLst>
          </a:custGeom>
          <a:noFill/>
          <a:ln w="88900" cmpd="thinThick">
            <a:solidFill>
              <a:schemeClr val="accent4">
                <a:lumMod val="40000"/>
                <a:lumOff val="60000"/>
              </a:schemeClr>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A03A67B-8182-4704-B78B-2A17D735C8F3}"/>
              </a:ext>
            </a:extLst>
          </p:cNvPr>
          <p:cNvSpPr txBox="1"/>
          <p:nvPr/>
        </p:nvSpPr>
        <p:spPr>
          <a:xfrm>
            <a:off x="7804727" y="2868750"/>
            <a:ext cx="3877985" cy="646331"/>
          </a:xfrm>
          <a:prstGeom prst="rect">
            <a:avLst/>
          </a:prstGeom>
          <a:noFill/>
        </p:spPr>
        <p:txBody>
          <a:bodyPr wrap="none" rtlCol="0">
            <a:spAutoFit/>
          </a:bodyPr>
          <a:lstStyle/>
          <a:p>
            <a:r>
              <a:rPr kumimoji="1" lang="ja-JP" altLang="en-US" dirty="0"/>
              <a:t>農泊の取組範囲がわかるように実線</a:t>
            </a:r>
            <a:endParaRPr kumimoji="1" lang="en-US" altLang="ja-JP" dirty="0"/>
          </a:p>
          <a:p>
            <a:r>
              <a:rPr kumimoji="1" lang="ja-JP" altLang="en-US" dirty="0"/>
              <a:t>で囲む</a:t>
            </a:r>
          </a:p>
        </p:txBody>
      </p:sp>
      <p:sp>
        <p:nvSpPr>
          <p:cNvPr id="11" name="吹き出し: 四角形 10">
            <a:extLst>
              <a:ext uri="{FF2B5EF4-FFF2-40B4-BE49-F238E27FC236}">
                <a16:creationId xmlns:a16="http://schemas.microsoft.com/office/drawing/2014/main" id="{20D0CEAC-3AEA-45A8-9906-7A02CD73EE50}"/>
              </a:ext>
            </a:extLst>
          </p:cNvPr>
          <p:cNvSpPr/>
          <p:nvPr/>
        </p:nvSpPr>
        <p:spPr>
          <a:xfrm>
            <a:off x="7703127" y="2806968"/>
            <a:ext cx="4210417" cy="708113"/>
          </a:xfrm>
          <a:prstGeom prst="wedgeRectCallout">
            <a:avLst>
              <a:gd name="adj1" fmla="val -37944"/>
              <a:gd name="adj2" fmla="val 110761"/>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4108817"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ja-JP" altLang="en-US" dirty="0"/>
              <a:t>北海道〇〇市□□□地域（旧</a:t>
            </a:r>
            <a:r>
              <a:rPr kumimoji="1" lang="en-US" altLang="ja-JP" dirty="0"/>
              <a:t>××</a:t>
            </a:r>
            <a:r>
              <a:rPr kumimoji="1" lang="ja-JP" altLang="en-US" dirty="0"/>
              <a:t>町）</a:t>
            </a:r>
          </a:p>
        </p:txBody>
      </p:sp>
      <p:grpSp>
        <p:nvGrpSpPr>
          <p:cNvPr id="29" name="グループ化 28">
            <a:extLst>
              <a:ext uri="{FF2B5EF4-FFF2-40B4-BE49-F238E27FC236}">
                <a16:creationId xmlns:a16="http://schemas.microsoft.com/office/drawing/2014/main" id="{757738C7-0850-44A9-8E98-95468065A8FB}"/>
              </a:ext>
            </a:extLst>
          </p:cNvPr>
          <p:cNvGrpSpPr/>
          <p:nvPr/>
        </p:nvGrpSpPr>
        <p:grpSpPr>
          <a:xfrm>
            <a:off x="4456097" y="486037"/>
            <a:ext cx="5174464" cy="521932"/>
            <a:chOff x="4456097" y="486037"/>
            <a:chExt cx="5174464" cy="521932"/>
          </a:xfrm>
        </p:grpSpPr>
        <p:sp>
          <p:nvSpPr>
            <p:cNvPr id="16" name="テキスト ボックス 15">
              <a:extLst>
                <a:ext uri="{FF2B5EF4-FFF2-40B4-BE49-F238E27FC236}">
                  <a16:creationId xmlns:a16="http://schemas.microsoft.com/office/drawing/2014/main" id="{86BEE213-C384-4D2A-A3AD-D04C24B0E642}"/>
                </a:ext>
              </a:extLst>
            </p:cNvPr>
            <p:cNvSpPr txBox="1"/>
            <p:nvPr/>
          </p:nvSpPr>
          <p:spPr>
            <a:xfrm>
              <a:off x="4516998" y="534332"/>
              <a:ext cx="5032147" cy="369332"/>
            </a:xfrm>
            <a:prstGeom prst="rect">
              <a:avLst/>
            </a:prstGeom>
            <a:noFill/>
          </p:spPr>
          <p:txBody>
            <a:bodyPr wrap="none" rtlCol="0">
              <a:spAutoFit/>
            </a:bodyPr>
            <a:lstStyle/>
            <a:p>
              <a:r>
                <a:rPr lang="ja-JP" altLang="en-US" dirty="0">
                  <a:solidFill>
                    <a:srgbClr val="FF0000"/>
                  </a:solidFill>
                </a:rPr>
                <a:t>農泊の取組範囲について、地域名を明示する。</a:t>
              </a:r>
              <a:endParaRPr kumimoji="1" lang="ja-JP" altLang="en-US" dirty="0">
                <a:solidFill>
                  <a:srgbClr val="FF0000"/>
                </a:solidFill>
              </a:endParaRPr>
            </a:p>
          </p:txBody>
        </p:sp>
        <p:sp>
          <p:nvSpPr>
            <p:cNvPr id="17" name="吹き出し: 四角形 16">
              <a:extLst>
                <a:ext uri="{FF2B5EF4-FFF2-40B4-BE49-F238E27FC236}">
                  <a16:creationId xmlns:a16="http://schemas.microsoft.com/office/drawing/2014/main" id="{93C35C8B-1619-4F92-A8CC-F6B96A61A7D0}"/>
                </a:ext>
              </a:extLst>
            </p:cNvPr>
            <p:cNvSpPr/>
            <p:nvPr/>
          </p:nvSpPr>
          <p:spPr>
            <a:xfrm>
              <a:off x="4456097" y="486037"/>
              <a:ext cx="5174464" cy="521932"/>
            </a:xfrm>
            <a:prstGeom prst="wedgeRectCallout">
              <a:avLst>
                <a:gd name="adj1" fmla="val -55041"/>
                <a:gd name="adj2" fmla="val 1588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A98E15C0-B843-4C66-B5E4-C9AAB0702BB3}"/>
              </a:ext>
            </a:extLst>
          </p:cNvPr>
          <p:cNvSpPr txBox="1"/>
          <p:nvPr/>
        </p:nvSpPr>
        <p:spPr>
          <a:xfrm>
            <a:off x="337008" y="2099018"/>
            <a:ext cx="736611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農泊地域高度化促進事業を選択する場合は、実施場所の施設名を赤線で囲む。</a:t>
            </a:r>
            <a:endParaRPr kumimoji="1" lang="en-US" altLang="ja-JP" sz="1600" dirty="0">
              <a:solidFill>
                <a:srgbClr val="FF0000"/>
              </a:solidFill>
            </a:endParaRPr>
          </a:p>
        </p:txBody>
      </p:sp>
    </p:spTree>
    <p:extLst>
      <p:ext uri="{BB962C8B-B14F-4D97-AF65-F5344CB8AC3E}">
        <p14:creationId xmlns:p14="http://schemas.microsoft.com/office/powerpoint/2010/main" val="11821361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3089</TotalTime>
  <Words>661</Words>
  <Application>Microsoft Office PowerPoint</Application>
  <PresentationFormat>ワイド画面</PresentationFormat>
  <Paragraphs>120</Paragraphs>
  <Slides>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都築　孝彦</dc:creator>
  <cp:lastModifiedBy>根井 孝師(NEI Takanori)</cp:lastModifiedBy>
  <cp:revision>88</cp:revision>
  <cp:lastPrinted>2022-12-06T23:38:01Z</cp:lastPrinted>
  <dcterms:created xsi:type="dcterms:W3CDTF">2022-09-13T04:41:18Z</dcterms:created>
  <dcterms:modified xsi:type="dcterms:W3CDTF">2023-02-20T06:06:17Z</dcterms:modified>
</cp:coreProperties>
</file>