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handoutMasterIdLst>
    <p:handoutMasterId r:id="rId11"/>
  </p:handoutMasterIdLst>
  <p:sldIdLst>
    <p:sldId id="263" r:id="rId5"/>
    <p:sldId id="260" r:id="rId6"/>
    <p:sldId id="256" r:id="rId7"/>
    <p:sldId id="259" r:id="rId8"/>
    <p:sldId id="257" r:id="rId9"/>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40" autoAdjust="0"/>
    <p:restoredTop sz="94660"/>
  </p:normalViewPr>
  <p:slideViewPr>
    <p:cSldViewPr snapToGrid="0">
      <p:cViewPr varScale="1">
        <p:scale>
          <a:sx n="126" d="100"/>
          <a:sy n="126" d="100"/>
        </p:scale>
        <p:origin x="132"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68D65B9-DFFC-4130-8CAA-E16B7AC1696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B34AAAD-EFB2-447B-8291-9D0C08B9CC9E}"/>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77BEB0BC-6A59-44A2-9875-7E422F9C9B48}" type="datetimeFigureOut">
              <a:rPr kumimoji="1" lang="ja-JP" altLang="en-US" smtClean="0"/>
              <a:t>2023/6/22</a:t>
            </a:fld>
            <a:endParaRPr kumimoji="1" lang="ja-JP" altLang="en-US"/>
          </a:p>
        </p:txBody>
      </p:sp>
      <p:sp>
        <p:nvSpPr>
          <p:cNvPr id="4" name="フッター プレースホルダー 3">
            <a:extLst>
              <a:ext uri="{FF2B5EF4-FFF2-40B4-BE49-F238E27FC236}">
                <a16:creationId xmlns:a16="http://schemas.microsoft.com/office/drawing/2014/main" id="{4FB059CB-6118-497C-A40F-4EDEFE412781}"/>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DFF64D4-AD07-473F-834A-81038DE2B084}"/>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CBA401C4-926D-4C3F-8C00-5ECAF652FD9A}" type="slidenum">
              <a:rPr kumimoji="1" lang="ja-JP" altLang="en-US" smtClean="0"/>
              <a:t>‹#›</a:t>
            </a:fld>
            <a:endParaRPr kumimoji="1" lang="ja-JP" altLang="en-US"/>
          </a:p>
        </p:txBody>
      </p:sp>
    </p:spTree>
    <p:extLst>
      <p:ext uri="{BB962C8B-B14F-4D97-AF65-F5344CB8AC3E}">
        <p14:creationId xmlns:p14="http://schemas.microsoft.com/office/powerpoint/2010/main" val="35932838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5"/>
            <a:ext cx="2946400" cy="496889"/>
          </a:xfrm>
          <a:prstGeom prst="rect">
            <a:avLst/>
          </a:prstGeom>
        </p:spPr>
        <p:txBody>
          <a:bodyPr vert="horz" lIns="91426" tIns="45714" rIns="91426" bIns="4571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90" y="5"/>
            <a:ext cx="2946400" cy="496889"/>
          </a:xfrm>
          <a:prstGeom prst="rect">
            <a:avLst/>
          </a:prstGeom>
        </p:spPr>
        <p:txBody>
          <a:bodyPr vert="horz" lIns="91426" tIns="45714" rIns="91426" bIns="45714" rtlCol="0"/>
          <a:lstStyle>
            <a:lvl1pPr algn="r">
              <a:defRPr sz="1200"/>
            </a:lvl1pPr>
          </a:lstStyle>
          <a:p>
            <a:fld id="{835AF91A-66F0-4BF9-864D-600A87FC3A57}" type="datetimeFigureOut">
              <a:rPr kumimoji="1" lang="ja-JP" altLang="en-US" smtClean="0"/>
              <a:t>2023/6/22</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26" tIns="45714" rIns="91426" bIns="45714" rtlCol="0" anchor="ctr"/>
          <a:lstStyle/>
          <a:p>
            <a:endParaRPr lang="ja-JP" altLang="en-US"/>
          </a:p>
        </p:txBody>
      </p:sp>
      <p:sp>
        <p:nvSpPr>
          <p:cNvPr id="5" name="ノート プレースホルダー 4"/>
          <p:cNvSpPr>
            <a:spLocks noGrp="1"/>
          </p:cNvSpPr>
          <p:nvPr>
            <p:ph type="body" sz="quarter" idx="3"/>
          </p:nvPr>
        </p:nvSpPr>
        <p:spPr>
          <a:xfrm>
            <a:off x="679451" y="4776793"/>
            <a:ext cx="5438775" cy="3908425"/>
          </a:xfrm>
          <a:prstGeom prst="rect">
            <a:avLst/>
          </a:prstGeom>
        </p:spPr>
        <p:txBody>
          <a:bodyPr vert="horz" lIns="91426" tIns="45714" rIns="91426" bIns="4571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9754"/>
            <a:ext cx="2946400" cy="496889"/>
          </a:xfrm>
          <a:prstGeom prst="rect">
            <a:avLst/>
          </a:prstGeom>
        </p:spPr>
        <p:txBody>
          <a:bodyPr vert="horz" lIns="91426" tIns="45714" rIns="91426" bIns="4571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90" y="9429754"/>
            <a:ext cx="2946400" cy="496889"/>
          </a:xfrm>
          <a:prstGeom prst="rect">
            <a:avLst/>
          </a:prstGeom>
        </p:spPr>
        <p:txBody>
          <a:bodyPr vert="horz" lIns="91426" tIns="45714" rIns="91426" bIns="45714" rtlCol="0" anchor="b"/>
          <a:lstStyle>
            <a:lvl1pPr algn="r">
              <a:defRPr sz="1200"/>
            </a:lvl1pPr>
          </a:lstStyle>
          <a:p>
            <a:fld id="{87DEFE60-13C8-4EE5-BE82-B6F44264C25F}" type="slidenum">
              <a:rPr kumimoji="1" lang="ja-JP" altLang="en-US" smtClean="0"/>
              <a:t>‹#›</a:t>
            </a:fld>
            <a:endParaRPr kumimoji="1" lang="ja-JP" altLang="en-US"/>
          </a:p>
        </p:txBody>
      </p:sp>
    </p:spTree>
    <p:extLst>
      <p:ext uri="{BB962C8B-B14F-4D97-AF65-F5344CB8AC3E}">
        <p14:creationId xmlns:p14="http://schemas.microsoft.com/office/powerpoint/2010/main" val="1539667922"/>
      </p:ext>
    </p:extLst>
  </p:cSld>
  <p:clrMap bg1="lt1" tx1="dk1" bg2="lt2" tx2="dk2" accent1="accent1" accent2="accent2" accent3="accent3" accent4="accent4" accent5="accent5" accent6="accent6" hlink="hlink" folHlink="folHlink"/>
  <p:hf sldNum="0" hdr="0" ftr="0" dt="0"/>
  <p:notesStyle>
    <a:lvl1pPr marL="0" algn="l" defTabSz="914139" rtl="0" eaLnBrk="1" latinLnBrk="0" hangingPunct="1">
      <a:defRPr kumimoji="1" sz="1200" kern="1200">
        <a:solidFill>
          <a:schemeClr val="tx1"/>
        </a:solidFill>
        <a:latin typeface="+mn-lt"/>
        <a:ea typeface="+mn-ea"/>
        <a:cs typeface="+mn-cs"/>
      </a:defRPr>
    </a:lvl1pPr>
    <a:lvl2pPr marL="457068" algn="l" defTabSz="914139" rtl="0" eaLnBrk="1" latinLnBrk="0" hangingPunct="1">
      <a:defRPr kumimoji="1" sz="1200" kern="1200">
        <a:solidFill>
          <a:schemeClr val="tx1"/>
        </a:solidFill>
        <a:latin typeface="+mn-lt"/>
        <a:ea typeface="+mn-ea"/>
        <a:cs typeface="+mn-cs"/>
      </a:defRPr>
    </a:lvl2pPr>
    <a:lvl3pPr marL="914139" algn="l" defTabSz="914139" rtl="0" eaLnBrk="1" latinLnBrk="0" hangingPunct="1">
      <a:defRPr kumimoji="1" sz="1200" kern="1200">
        <a:solidFill>
          <a:schemeClr val="tx1"/>
        </a:solidFill>
        <a:latin typeface="+mn-lt"/>
        <a:ea typeface="+mn-ea"/>
        <a:cs typeface="+mn-cs"/>
      </a:defRPr>
    </a:lvl3pPr>
    <a:lvl4pPr marL="1371209" algn="l" defTabSz="914139" rtl="0" eaLnBrk="1" latinLnBrk="0" hangingPunct="1">
      <a:defRPr kumimoji="1" sz="1200" kern="1200">
        <a:solidFill>
          <a:schemeClr val="tx1"/>
        </a:solidFill>
        <a:latin typeface="+mn-lt"/>
        <a:ea typeface="+mn-ea"/>
        <a:cs typeface="+mn-cs"/>
      </a:defRPr>
    </a:lvl4pPr>
    <a:lvl5pPr marL="1828278" algn="l" defTabSz="914139" rtl="0" eaLnBrk="1" latinLnBrk="0" hangingPunct="1">
      <a:defRPr kumimoji="1" sz="1200" kern="1200">
        <a:solidFill>
          <a:schemeClr val="tx1"/>
        </a:solidFill>
        <a:latin typeface="+mn-lt"/>
        <a:ea typeface="+mn-ea"/>
        <a:cs typeface="+mn-cs"/>
      </a:defRPr>
    </a:lvl5pPr>
    <a:lvl6pPr marL="2285347" algn="l" defTabSz="914139" rtl="0" eaLnBrk="1" latinLnBrk="0" hangingPunct="1">
      <a:defRPr kumimoji="1" sz="1200" kern="1200">
        <a:solidFill>
          <a:schemeClr val="tx1"/>
        </a:solidFill>
        <a:latin typeface="+mn-lt"/>
        <a:ea typeface="+mn-ea"/>
        <a:cs typeface="+mn-cs"/>
      </a:defRPr>
    </a:lvl6pPr>
    <a:lvl7pPr marL="2742417" algn="l" defTabSz="914139" rtl="0" eaLnBrk="1" latinLnBrk="0" hangingPunct="1">
      <a:defRPr kumimoji="1" sz="1200" kern="1200">
        <a:solidFill>
          <a:schemeClr val="tx1"/>
        </a:solidFill>
        <a:latin typeface="+mn-lt"/>
        <a:ea typeface="+mn-ea"/>
        <a:cs typeface="+mn-cs"/>
      </a:defRPr>
    </a:lvl7pPr>
    <a:lvl8pPr marL="3199486" algn="l" defTabSz="914139" rtl="0" eaLnBrk="1" latinLnBrk="0" hangingPunct="1">
      <a:defRPr kumimoji="1" sz="1200" kern="1200">
        <a:solidFill>
          <a:schemeClr val="tx1"/>
        </a:solidFill>
        <a:latin typeface="+mn-lt"/>
        <a:ea typeface="+mn-ea"/>
        <a:cs typeface="+mn-cs"/>
      </a:defRPr>
    </a:lvl8pPr>
    <a:lvl9pPr marL="3656556" algn="l" defTabSz="914139"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4CBDAF-EBA6-4734-85B3-81B6F3ED5E9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A1F3B33-682D-431D-8924-879319174A77}"/>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A7687F8-82FB-4CF7-A9C8-9D3C65197BD9}"/>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8D7EF361-9BF7-43CA-8D9D-A8BB64BCF96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E1F4B9-D197-4A3A-802B-DA424A334F8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49953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C3CA1E-4307-431B-8C50-0D6F88D679A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C684EBF-F752-4879-A750-6FF04B3F0E5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F0B7FB-4ED2-4686-A0B1-95335812FB61}"/>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336F84FE-A1E9-44ED-BF5D-678E815BCA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8AC7986-CA6C-45C2-8236-BD3D3974340F}"/>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544136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305D33-45E5-45FF-8EB4-B5D41659A5B0}"/>
              </a:ext>
            </a:extLst>
          </p:cNvPr>
          <p:cNvSpPr>
            <a:spLocks noGrp="1"/>
          </p:cNvSpPr>
          <p:nvPr>
            <p:ph type="title"/>
          </p:nvPr>
        </p:nvSpPr>
        <p:spPr>
          <a:xfrm>
            <a:off x="831850"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B224DD-A772-4834-B480-DEF342BC2DF1}"/>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2C12570-2402-4171-82B9-38B0D6689D27}"/>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492A7E23-C812-465F-8ABD-1E5518F8A6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926E5DB-5D72-4FC1-814A-F4FE53C9B3F7}"/>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6226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6B5298-1F76-48DE-AC51-EB2036C6364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73DB5E-52EB-4DAB-92CB-E7295CE3891C}"/>
              </a:ext>
            </a:extLst>
          </p:cNvPr>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F8F0A39-C299-49A4-A8B4-F0C3C4B809D1}"/>
              </a:ext>
            </a:extLst>
          </p:cNvPr>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C652772-0F24-48E9-B941-B06DA3BA8468}"/>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6" name="フッター プレースホルダー 5">
            <a:extLst>
              <a:ext uri="{FF2B5EF4-FFF2-40B4-BE49-F238E27FC236}">
                <a16:creationId xmlns:a16="http://schemas.microsoft.com/office/drawing/2014/main" id="{431999D7-B2CC-4C33-A0C6-AE1D9D53081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CDD6E9F-CF3D-4F2D-A964-814639474C3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2421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1C720F-B746-41A3-BEAF-6E3556600382}"/>
              </a:ext>
            </a:extLst>
          </p:cNvPr>
          <p:cNvSpPr>
            <a:spLocks noGrp="1"/>
          </p:cNvSpPr>
          <p:nvPr>
            <p:ph type="title"/>
          </p:nvPr>
        </p:nvSpPr>
        <p:spPr>
          <a:xfrm>
            <a:off x="839789"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C741A87-2E43-4141-BE83-97B54E9CBDD8}"/>
              </a:ext>
            </a:extLst>
          </p:cNvPr>
          <p:cNvSpPr>
            <a:spLocks noGrp="1"/>
          </p:cNvSpPr>
          <p:nvPr>
            <p:ph type="body" idx="1"/>
          </p:nvPr>
        </p:nvSpPr>
        <p:spPr>
          <a:xfrm>
            <a:off x="839788" y="1681163"/>
            <a:ext cx="5157787"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CDF93E3-CC25-4BFE-98E8-BC79CB1C826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2CD1927-4FFB-4C3E-882A-1A34B0EFD1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EFBCBCB-B396-4853-8114-A633EFA37C7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0A3CC96-8C3C-4D52-925D-1D0213CE720F}"/>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8" name="フッター プレースホルダー 7">
            <a:extLst>
              <a:ext uri="{FF2B5EF4-FFF2-40B4-BE49-F238E27FC236}">
                <a16:creationId xmlns:a16="http://schemas.microsoft.com/office/drawing/2014/main" id="{13649B1C-2989-4CD3-9E68-144F3AE85D2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A695DB0-8496-4C8C-8A68-B14ACCCF527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80881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B7C290-5FA0-452C-AABF-47753600145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1E82412-0EDA-48B9-B373-AD4F5B486925}"/>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4" name="フッター プレースホルダー 3">
            <a:extLst>
              <a:ext uri="{FF2B5EF4-FFF2-40B4-BE49-F238E27FC236}">
                <a16:creationId xmlns:a16="http://schemas.microsoft.com/office/drawing/2014/main" id="{1531B587-BE77-42A4-B16B-A103E9A0443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FBAFA03-A50F-4F78-8E85-10D561BCD5D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8401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C59E061-C5C0-4151-B47F-3741EA93974C}"/>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3" name="フッター プレースホルダー 2">
            <a:extLst>
              <a:ext uri="{FF2B5EF4-FFF2-40B4-BE49-F238E27FC236}">
                <a16:creationId xmlns:a16="http://schemas.microsoft.com/office/drawing/2014/main" id="{A3AA0638-0670-488A-B6D4-C91349CC7CF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BA3814-0BCE-4B94-9886-76131E308BD5}"/>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591120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B830CA-1400-4425-91F1-EC2E30D25B11}"/>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B8EBC2B-4970-42AF-BBA1-B132A8397F8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A508448-09D5-498B-9A15-E11DA9FF708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126999F-154F-4AD8-BF1A-5CCB15503122}"/>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6" name="フッター プレースホルダー 5">
            <a:extLst>
              <a:ext uri="{FF2B5EF4-FFF2-40B4-BE49-F238E27FC236}">
                <a16:creationId xmlns:a16="http://schemas.microsoft.com/office/drawing/2014/main" id="{C99176C5-DB82-4526-B81C-7CBC03C2740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08833D2-70F3-4A54-8E29-2A9108C6B320}"/>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35138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CF9836-69F0-47B3-8F05-C907ED086448}"/>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7FAA8BF-6551-453F-B2DE-F72B289534B0}"/>
              </a:ext>
            </a:extLst>
          </p:cNvPr>
          <p:cNvSpPr>
            <a:spLocks noGrp="1"/>
          </p:cNvSpPr>
          <p:nvPr>
            <p:ph type="pic" idx="1"/>
          </p:nvPr>
        </p:nvSpPr>
        <p:spPr>
          <a:xfrm>
            <a:off x="5183188" y="987427"/>
            <a:ext cx="6172201"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D405A4F-D98D-4ED8-9BCC-2E5B5847E76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7DA15B2-E840-4FB4-A1E2-8F2321A1B2DE}"/>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6" name="フッター プレースホルダー 5">
            <a:extLst>
              <a:ext uri="{FF2B5EF4-FFF2-40B4-BE49-F238E27FC236}">
                <a16:creationId xmlns:a16="http://schemas.microsoft.com/office/drawing/2014/main" id="{AFDE7C8E-4E46-445E-ADAF-7A002F9F7AF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CC8390-71D9-4D4A-95A2-84E44B9E69C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28400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789AB9-CD17-46EE-B09D-68651598925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0CEBBD3-6A46-452C-96CB-6C8251A1612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0CC917-ABC7-4048-95BF-38B908E5CC1C}"/>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8CCBD66B-2E8E-4454-9630-6EDB657294F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DA2E4A-5212-4933-825A-E7C48A463D2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922385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4137ABD-1A51-4A2C-BA22-3066808E71D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DBA9C8A-18AC-40AD-A613-C3FA0ED1C7A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82D1E9-97AA-4165-B126-248840A2D05B}"/>
              </a:ext>
            </a:extLst>
          </p:cNvPr>
          <p:cNvSpPr>
            <a:spLocks noGrp="1"/>
          </p:cNvSpPr>
          <p:nvPr>
            <p:ph type="dt" sz="half" idx="10"/>
          </p:nvPr>
        </p:nvSpPr>
        <p:spPr/>
        <p:txBody>
          <a:body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535A553F-C51E-4160-8BB7-D96A9BF053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E62F62-2028-4CBA-83EA-7A51A1372A7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43342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DBBD09C-F0FB-4485-8D43-431AD8676FBF}"/>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9E9E6A-6B7D-4ECA-BD17-ECC54440FD65}"/>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6F18BE7-9911-4D11-AA8E-93BE6893E4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60997-C535-42D2-9671-220C570B4D86}" type="datetimeFigureOut">
              <a:rPr kumimoji="1" lang="ja-JP" altLang="en-US" smtClean="0"/>
              <a:t>2023/6/22</a:t>
            </a:fld>
            <a:endParaRPr kumimoji="1" lang="ja-JP" altLang="en-US"/>
          </a:p>
        </p:txBody>
      </p:sp>
      <p:sp>
        <p:nvSpPr>
          <p:cNvPr id="5" name="フッター プレースホルダー 4">
            <a:extLst>
              <a:ext uri="{FF2B5EF4-FFF2-40B4-BE49-F238E27FC236}">
                <a16:creationId xmlns:a16="http://schemas.microsoft.com/office/drawing/2014/main" id="{D2A48633-06F5-4D0A-A36F-C65FAF995084}"/>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E88183E-18F3-4516-907B-D44A0DFDD18B}"/>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164720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3"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23" rtl="0" eaLnBrk="1" latinLnBrk="0" hangingPunct="1">
        <a:defRPr kumimoji="1" sz="1801" kern="1200">
          <a:solidFill>
            <a:schemeClr val="tx1"/>
          </a:solidFill>
          <a:latin typeface="+mn-lt"/>
          <a:ea typeface="+mn-ea"/>
          <a:cs typeface="+mn-cs"/>
        </a:defRPr>
      </a:lvl1pPr>
      <a:lvl2pPr marL="457211" algn="l" defTabSz="914423" rtl="0" eaLnBrk="1" latinLnBrk="0" hangingPunct="1">
        <a:defRPr kumimoji="1" sz="1801" kern="1200">
          <a:solidFill>
            <a:schemeClr val="tx1"/>
          </a:solidFill>
          <a:latin typeface="+mn-lt"/>
          <a:ea typeface="+mn-ea"/>
          <a:cs typeface="+mn-cs"/>
        </a:defRPr>
      </a:lvl2pPr>
      <a:lvl3pPr marL="914423" algn="l" defTabSz="914423" rtl="0" eaLnBrk="1" latinLnBrk="0" hangingPunct="1">
        <a:defRPr kumimoji="1" sz="1801" kern="1200">
          <a:solidFill>
            <a:schemeClr val="tx1"/>
          </a:solidFill>
          <a:latin typeface="+mn-lt"/>
          <a:ea typeface="+mn-ea"/>
          <a:cs typeface="+mn-cs"/>
        </a:defRPr>
      </a:lvl3pPr>
      <a:lvl4pPr marL="1371634" algn="l" defTabSz="914423" rtl="0" eaLnBrk="1" latinLnBrk="0" hangingPunct="1">
        <a:defRPr kumimoji="1" sz="1801" kern="1200">
          <a:solidFill>
            <a:schemeClr val="tx1"/>
          </a:solidFill>
          <a:latin typeface="+mn-lt"/>
          <a:ea typeface="+mn-ea"/>
          <a:cs typeface="+mn-cs"/>
        </a:defRPr>
      </a:lvl4pPr>
      <a:lvl5pPr marL="1828846" algn="l" defTabSz="914423" rtl="0" eaLnBrk="1" latinLnBrk="0" hangingPunct="1">
        <a:defRPr kumimoji="1" sz="1801" kern="1200">
          <a:solidFill>
            <a:schemeClr val="tx1"/>
          </a:solidFill>
          <a:latin typeface="+mn-lt"/>
          <a:ea typeface="+mn-ea"/>
          <a:cs typeface="+mn-cs"/>
        </a:defRPr>
      </a:lvl5pPr>
      <a:lvl6pPr marL="2286057" algn="l" defTabSz="914423" rtl="0" eaLnBrk="1" latinLnBrk="0" hangingPunct="1">
        <a:defRPr kumimoji="1" sz="1801" kern="1200">
          <a:solidFill>
            <a:schemeClr val="tx1"/>
          </a:solidFill>
          <a:latin typeface="+mn-lt"/>
          <a:ea typeface="+mn-ea"/>
          <a:cs typeface="+mn-cs"/>
        </a:defRPr>
      </a:lvl6pPr>
      <a:lvl7pPr marL="2743269" algn="l" defTabSz="914423" rtl="0" eaLnBrk="1" latinLnBrk="0" hangingPunct="1">
        <a:defRPr kumimoji="1" sz="1801" kern="1200">
          <a:solidFill>
            <a:schemeClr val="tx1"/>
          </a:solidFill>
          <a:latin typeface="+mn-lt"/>
          <a:ea typeface="+mn-ea"/>
          <a:cs typeface="+mn-cs"/>
        </a:defRPr>
      </a:lvl7pPr>
      <a:lvl8pPr marL="3200480" algn="l" defTabSz="914423" rtl="0" eaLnBrk="1" latinLnBrk="0" hangingPunct="1">
        <a:defRPr kumimoji="1" sz="1801" kern="1200">
          <a:solidFill>
            <a:schemeClr val="tx1"/>
          </a:solidFill>
          <a:latin typeface="+mn-lt"/>
          <a:ea typeface="+mn-ea"/>
          <a:cs typeface="+mn-cs"/>
        </a:defRPr>
      </a:lvl8pPr>
      <a:lvl9pPr marL="3657691" algn="l" defTabSz="914423"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7">
            <a:extLst>
              <a:ext uri="{FF2B5EF4-FFF2-40B4-BE49-F238E27FC236}">
                <a16:creationId xmlns:a16="http://schemas.microsoft.com/office/drawing/2014/main" id="{77322B2C-2910-4A38-AD72-7F9C6BD1317D}"/>
              </a:ext>
            </a:extLst>
          </p:cNvPr>
          <p:cNvGraphicFramePr>
            <a:graphicFrameLocks noGrp="1"/>
          </p:cNvGraphicFramePr>
          <p:nvPr/>
        </p:nvGraphicFramePr>
        <p:xfrm>
          <a:off x="2644047" y="4535347"/>
          <a:ext cx="6604000" cy="1514480"/>
        </p:xfrm>
        <a:graphic>
          <a:graphicData uri="http://schemas.openxmlformats.org/drawingml/2006/table">
            <a:tbl>
              <a:tblPr firstRow="1" bandRow="1">
                <a:tableStyleId>{5C22544A-7EE6-4342-B048-85BDC9FD1C3A}</a:tableStyleId>
              </a:tblPr>
              <a:tblGrid>
                <a:gridCol w="2418184">
                  <a:extLst>
                    <a:ext uri="{9D8B030D-6E8A-4147-A177-3AD203B41FA5}">
                      <a16:colId xmlns:a16="http://schemas.microsoft.com/office/drawing/2014/main" val="3412332595"/>
                    </a:ext>
                  </a:extLst>
                </a:gridCol>
                <a:gridCol w="4185816">
                  <a:extLst>
                    <a:ext uri="{9D8B030D-6E8A-4147-A177-3AD203B41FA5}">
                      <a16:colId xmlns:a16="http://schemas.microsoft.com/office/drawing/2014/main" val="4098999437"/>
                    </a:ext>
                  </a:extLst>
                </a:gridCol>
              </a:tblGrid>
              <a:tr h="297180">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4516378"/>
                  </a:ext>
                </a:extLst>
              </a:tr>
              <a:tr h="301308">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2589258"/>
                  </a:ext>
                </a:extLst>
              </a:tr>
              <a:tr h="301308">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8898776"/>
                  </a:ext>
                </a:extLst>
              </a:tr>
              <a:tr h="301308">
                <a:tc>
                  <a:txBody>
                    <a:bodyPr/>
                    <a:lstStyle/>
                    <a:p>
                      <a:r>
                        <a:rPr kumimoji="1" lang="ja-JP" altLang="en-US" sz="1500" dirty="0"/>
                        <a:t>電話番号</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0704154"/>
                  </a:ext>
                </a:extLst>
              </a:tr>
              <a:tr h="301308">
                <a:tc>
                  <a:txBody>
                    <a:bodyPr/>
                    <a:lstStyle/>
                    <a:p>
                      <a:r>
                        <a:rPr kumimoji="1" lang="ja-JP" altLang="en-US" sz="1500" dirty="0"/>
                        <a:t>電子メールアドレス</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500" dirty="0"/>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235419"/>
                  </a:ext>
                </a:extLst>
              </a:tr>
            </a:tbl>
          </a:graphicData>
        </a:graphic>
      </p:graphicFrame>
      <p:sp>
        <p:nvSpPr>
          <p:cNvPr id="4" name="テキスト ボックス 3">
            <a:extLst>
              <a:ext uri="{FF2B5EF4-FFF2-40B4-BE49-F238E27FC236}">
                <a16:creationId xmlns:a16="http://schemas.microsoft.com/office/drawing/2014/main" id="{2C415F1E-C4EF-4377-98E0-1104CB30392D}"/>
              </a:ext>
            </a:extLst>
          </p:cNvPr>
          <p:cNvSpPr txBox="1"/>
          <p:nvPr/>
        </p:nvSpPr>
        <p:spPr>
          <a:xfrm>
            <a:off x="1220007" y="680810"/>
            <a:ext cx="9714514" cy="237372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800" dirty="0"/>
              <a:t>令和５年度農山漁村振興交付金事業実施提案書</a:t>
            </a:r>
            <a:endParaRPr kumimoji="1" lang="en-US" altLang="ja-JP" sz="2800" dirty="0"/>
          </a:p>
          <a:p>
            <a:pPr algn="ctr"/>
            <a:endParaRPr kumimoji="1" lang="en-US" altLang="ja-JP" sz="2400" dirty="0"/>
          </a:p>
          <a:p>
            <a:pPr algn="ctr"/>
            <a:r>
              <a:rPr kumimoji="1" lang="ja-JP" altLang="en-US" sz="2000" dirty="0"/>
              <a:t>農山漁村発イノベーション対策</a:t>
            </a:r>
            <a:endParaRPr kumimoji="1" lang="en-US" altLang="ja-JP" sz="2000" dirty="0"/>
          </a:p>
          <a:p>
            <a:pPr algn="ctr"/>
            <a:endParaRPr kumimoji="1" lang="en-US" altLang="ja-JP" sz="2000" dirty="0"/>
          </a:p>
          <a:p>
            <a:pPr algn="ctr"/>
            <a:r>
              <a:rPr kumimoji="1" lang="ja-JP" altLang="en-US" sz="2000" dirty="0"/>
              <a:t>農山漁村発イノベーション推進事業（農泊推進型）のうち</a:t>
            </a:r>
            <a:endParaRPr kumimoji="1" lang="en-US" altLang="ja-JP" sz="2000" dirty="0"/>
          </a:p>
          <a:p>
            <a:pPr algn="ctr"/>
            <a:r>
              <a:rPr lang="ja-JP" altLang="en-US" sz="2000" dirty="0"/>
              <a:t>農泊地域高度化促進事業</a:t>
            </a:r>
            <a:endParaRPr kumimoji="1" lang="en-US" altLang="ja-JP" sz="2000" dirty="0"/>
          </a:p>
          <a:p>
            <a:pPr algn="ctr"/>
            <a:endParaRPr lang="en-US" altLang="ja-JP" sz="1625" dirty="0"/>
          </a:p>
        </p:txBody>
      </p:sp>
      <p:grpSp>
        <p:nvGrpSpPr>
          <p:cNvPr id="18" name="グループ化 17">
            <a:extLst>
              <a:ext uri="{FF2B5EF4-FFF2-40B4-BE49-F238E27FC236}">
                <a16:creationId xmlns:a16="http://schemas.microsoft.com/office/drawing/2014/main" id="{C3F56632-A120-467B-AA20-4223340635CF}"/>
              </a:ext>
            </a:extLst>
          </p:cNvPr>
          <p:cNvGrpSpPr/>
          <p:nvPr/>
        </p:nvGrpSpPr>
        <p:grpSpPr>
          <a:xfrm>
            <a:off x="2644047" y="4546755"/>
            <a:ext cx="6819854" cy="1552016"/>
            <a:chOff x="1847443" y="4804699"/>
            <a:chExt cx="8393666" cy="1910173"/>
          </a:xfrm>
        </p:grpSpPr>
        <p:sp>
          <p:nvSpPr>
            <p:cNvPr id="8" name="テキスト ボックス 7">
              <a:extLst>
                <a:ext uri="{FF2B5EF4-FFF2-40B4-BE49-F238E27FC236}">
                  <a16:creationId xmlns:a16="http://schemas.microsoft.com/office/drawing/2014/main" id="{47F6C3E6-E6B6-4882-8797-EA55C5E78B23}"/>
                </a:ext>
              </a:extLst>
            </p:cNvPr>
            <p:cNvSpPr txBox="1"/>
            <p:nvPr/>
          </p:nvSpPr>
          <p:spPr>
            <a:xfrm>
              <a:off x="1847443" y="4804699"/>
              <a:ext cx="1843109" cy="390719"/>
            </a:xfrm>
            <a:prstGeom prst="rect">
              <a:avLst/>
            </a:prstGeom>
            <a:noFill/>
          </p:spPr>
          <p:txBody>
            <a:bodyPr wrap="none" rtlCol="0">
              <a:spAutoFit/>
            </a:bodyPr>
            <a:lstStyle/>
            <a:p>
              <a:r>
                <a:rPr lang="ja-JP" altLang="en-US" sz="1463" dirty="0"/>
                <a:t>事業実施主体名</a:t>
              </a:r>
            </a:p>
          </p:txBody>
        </p:sp>
        <p:sp>
          <p:nvSpPr>
            <p:cNvPr id="9" name="テキスト ボックス 8">
              <a:extLst>
                <a:ext uri="{FF2B5EF4-FFF2-40B4-BE49-F238E27FC236}">
                  <a16:creationId xmlns:a16="http://schemas.microsoft.com/office/drawing/2014/main" id="{3EA7E2D4-3C15-49B1-A825-FDA8AFE0FA2F}"/>
                </a:ext>
              </a:extLst>
            </p:cNvPr>
            <p:cNvSpPr txBox="1"/>
            <p:nvPr/>
          </p:nvSpPr>
          <p:spPr>
            <a:xfrm>
              <a:off x="1847443" y="5174031"/>
              <a:ext cx="1612276" cy="390719"/>
            </a:xfrm>
            <a:prstGeom prst="rect">
              <a:avLst/>
            </a:prstGeom>
            <a:noFill/>
          </p:spPr>
          <p:txBody>
            <a:bodyPr wrap="none" rtlCol="0">
              <a:spAutoFit/>
            </a:bodyPr>
            <a:lstStyle/>
            <a:p>
              <a:r>
                <a:rPr lang="ja-JP" altLang="en-US" sz="1463" dirty="0"/>
                <a:t>代表者の氏名</a:t>
              </a:r>
            </a:p>
          </p:txBody>
        </p:sp>
        <p:sp>
          <p:nvSpPr>
            <p:cNvPr id="11" name="テキスト ボックス 10">
              <a:extLst>
                <a:ext uri="{FF2B5EF4-FFF2-40B4-BE49-F238E27FC236}">
                  <a16:creationId xmlns:a16="http://schemas.microsoft.com/office/drawing/2014/main" id="{04DC0F3E-DC07-4E33-B289-AF90187C1D98}"/>
                </a:ext>
              </a:extLst>
            </p:cNvPr>
            <p:cNvSpPr txBox="1"/>
            <p:nvPr/>
          </p:nvSpPr>
          <p:spPr>
            <a:xfrm>
              <a:off x="1847443" y="5543903"/>
              <a:ext cx="1150610" cy="390719"/>
            </a:xfrm>
            <a:prstGeom prst="rect">
              <a:avLst/>
            </a:prstGeom>
            <a:noFill/>
          </p:spPr>
          <p:txBody>
            <a:bodyPr wrap="none" rtlCol="0">
              <a:spAutoFit/>
            </a:bodyPr>
            <a:lstStyle/>
            <a:p>
              <a:r>
                <a:rPr lang="ja-JP" altLang="en-US" sz="1463" dirty="0"/>
                <a:t>住　　所</a:t>
              </a:r>
            </a:p>
          </p:txBody>
        </p:sp>
        <p:sp>
          <p:nvSpPr>
            <p:cNvPr id="13" name="テキスト ボックス 12">
              <a:extLst>
                <a:ext uri="{FF2B5EF4-FFF2-40B4-BE49-F238E27FC236}">
                  <a16:creationId xmlns:a16="http://schemas.microsoft.com/office/drawing/2014/main" id="{2A4B3A13-6941-4896-B779-3A35B489170D}"/>
                </a:ext>
              </a:extLst>
            </p:cNvPr>
            <p:cNvSpPr txBox="1"/>
            <p:nvPr/>
          </p:nvSpPr>
          <p:spPr>
            <a:xfrm>
              <a:off x="4784989" y="4806640"/>
              <a:ext cx="227361" cy="390719"/>
            </a:xfrm>
            <a:prstGeom prst="rect">
              <a:avLst/>
            </a:prstGeom>
            <a:noFill/>
          </p:spPr>
          <p:txBody>
            <a:bodyPr wrap="none" rtlCol="0">
              <a:spAutoFit/>
            </a:bodyPr>
            <a:lstStyle/>
            <a:p>
              <a:endParaRPr lang="ja-JP" altLang="en-US" sz="1463" dirty="0"/>
            </a:p>
          </p:txBody>
        </p:sp>
        <p:sp>
          <p:nvSpPr>
            <p:cNvPr id="14" name="テキスト ボックス 13">
              <a:extLst>
                <a:ext uri="{FF2B5EF4-FFF2-40B4-BE49-F238E27FC236}">
                  <a16:creationId xmlns:a16="http://schemas.microsoft.com/office/drawing/2014/main" id="{7ABC60C6-9061-464A-9EFE-E7CBA56DED89}"/>
                </a:ext>
              </a:extLst>
            </p:cNvPr>
            <p:cNvSpPr txBox="1"/>
            <p:nvPr/>
          </p:nvSpPr>
          <p:spPr>
            <a:xfrm>
              <a:off x="4803448" y="5174031"/>
              <a:ext cx="1381444" cy="390719"/>
            </a:xfrm>
            <a:prstGeom prst="rect">
              <a:avLst/>
            </a:prstGeom>
            <a:noFill/>
          </p:spPr>
          <p:txBody>
            <a:bodyPr wrap="none" rtlCol="0">
              <a:spAutoFit/>
            </a:bodyPr>
            <a:lstStyle/>
            <a:p>
              <a:r>
                <a:rPr lang="ja-JP" altLang="en-US" sz="1463" dirty="0">
                  <a:solidFill>
                    <a:srgbClr val="0000FF"/>
                  </a:solidFill>
                </a:rPr>
                <a:t>●●●●●</a:t>
              </a:r>
            </a:p>
          </p:txBody>
        </p:sp>
        <p:sp>
          <p:nvSpPr>
            <p:cNvPr id="15" name="テキスト ボックス 14">
              <a:extLst>
                <a:ext uri="{FF2B5EF4-FFF2-40B4-BE49-F238E27FC236}">
                  <a16:creationId xmlns:a16="http://schemas.microsoft.com/office/drawing/2014/main" id="{3C685679-6735-4D21-9AC3-1A84CF4B44D1}"/>
                </a:ext>
              </a:extLst>
            </p:cNvPr>
            <p:cNvSpPr txBox="1"/>
            <p:nvPr/>
          </p:nvSpPr>
          <p:spPr>
            <a:xfrm>
              <a:off x="4819112" y="5541422"/>
              <a:ext cx="5421997" cy="390719"/>
            </a:xfrm>
            <a:prstGeom prst="rect">
              <a:avLst/>
            </a:prstGeom>
            <a:noFill/>
          </p:spPr>
          <p:txBody>
            <a:bodyPr wrap="none" rtlCol="0">
              <a:spAutoFit/>
            </a:bodyPr>
            <a:lstStyle/>
            <a:p>
              <a:r>
                <a:rPr lang="ja-JP" altLang="en-US" sz="1463" dirty="0">
                  <a:solidFill>
                    <a:srgbClr val="0000FF"/>
                  </a:solidFill>
                </a:rPr>
                <a:t>〒○○○ｰ〇〇〇〇　○〇県〇〇市○○町</a:t>
              </a:r>
              <a:r>
                <a:rPr lang="en-US" altLang="ja-JP" sz="1463" dirty="0">
                  <a:solidFill>
                    <a:srgbClr val="0000FF"/>
                  </a:solidFill>
                </a:rPr>
                <a:t>××</a:t>
              </a:r>
              <a:r>
                <a:rPr lang="ja-JP" altLang="en-US" sz="1463" dirty="0">
                  <a:solidFill>
                    <a:srgbClr val="0000FF"/>
                  </a:solidFill>
                </a:rPr>
                <a:t>　　</a:t>
              </a:r>
            </a:p>
          </p:txBody>
        </p:sp>
        <p:sp>
          <p:nvSpPr>
            <p:cNvPr id="16" name="テキスト ボックス 15">
              <a:extLst>
                <a:ext uri="{FF2B5EF4-FFF2-40B4-BE49-F238E27FC236}">
                  <a16:creationId xmlns:a16="http://schemas.microsoft.com/office/drawing/2014/main" id="{0583E10E-6291-493A-BED9-AFF267BC5E07}"/>
                </a:ext>
              </a:extLst>
            </p:cNvPr>
            <p:cNvSpPr txBox="1"/>
            <p:nvPr/>
          </p:nvSpPr>
          <p:spPr>
            <a:xfrm>
              <a:off x="4819529" y="5925767"/>
              <a:ext cx="2997270" cy="390719"/>
            </a:xfrm>
            <a:prstGeom prst="rect">
              <a:avLst/>
            </a:prstGeom>
            <a:noFill/>
          </p:spPr>
          <p:txBody>
            <a:bodyPr wrap="none" rtlCol="0">
              <a:spAutoFit/>
            </a:bodyPr>
            <a:lstStyle/>
            <a:p>
              <a:r>
                <a:rPr lang="ja-JP" altLang="en-US" sz="1463" dirty="0">
                  <a:solidFill>
                    <a:srgbClr val="0000FF"/>
                  </a:solidFill>
                </a:rPr>
                <a:t>（　　　）　</a:t>
              </a:r>
              <a:r>
                <a:rPr lang="ja-JP" altLang="en-US" sz="1463" dirty="0"/>
                <a:t>　　　　　　</a:t>
              </a:r>
            </a:p>
          </p:txBody>
        </p:sp>
        <p:sp>
          <p:nvSpPr>
            <p:cNvPr id="17" name="テキスト ボックス 16">
              <a:extLst>
                <a:ext uri="{FF2B5EF4-FFF2-40B4-BE49-F238E27FC236}">
                  <a16:creationId xmlns:a16="http://schemas.microsoft.com/office/drawing/2014/main" id="{13002E31-C7FC-4EBC-BBC3-3F0E1449A348}"/>
                </a:ext>
              </a:extLst>
            </p:cNvPr>
            <p:cNvSpPr txBox="1"/>
            <p:nvPr/>
          </p:nvSpPr>
          <p:spPr>
            <a:xfrm>
              <a:off x="4819111" y="6324153"/>
              <a:ext cx="1612276" cy="390719"/>
            </a:xfrm>
            <a:prstGeom prst="rect">
              <a:avLst/>
            </a:prstGeom>
            <a:noFill/>
          </p:spPr>
          <p:txBody>
            <a:bodyPr wrap="none" rtlCol="0">
              <a:spAutoFit/>
            </a:bodyPr>
            <a:lstStyle/>
            <a:p>
              <a:r>
                <a:rPr lang="ja-JP" altLang="en-US" sz="1463" dirty="0">
                  <a:solidFill>
                    <a:srgbClr val="0000FF"/>
                  </a:solidFill>
                </a:rPr>
                <a:t>〇〇＠　</a:t>
              </a:r>
              <a:r>
                <a:rPr lang="ja-JP" altLang="en-US" sz="1463" dirty="0"/>
                <a:t>　　</a:t>
              </a:r>
            </a:p>
          </p:txBody>
        </p:sp>
      </p:grpSp>
      <p:sp>
        <p:nvSpPr>
          <p:cNvPr id="19" name="テキスト ボックス 18">
            <a:extLst>
              <a:ext uri="{FF2B5EF4-FFF2-40B4-BE49-F238E27FC236}">
                <a16:creationId xmlns:a16="http://schemas.microsoft.com/office/drawing/2014/main" id="{954DADF8-4E7F-4D31-9815-A7A5C3CC595B}"/>
              </a:ext>
            </a:extLst>
          </p:cNvPr>
          <p:cNvSpPr txBox="1"/>
          <p:nvPr/>
        </p:nvSpPr>
        <p:spPr>
          <a:xfrm>
            <a:off x="5058527" y="4528327"/>
            <a:ext cx="4953000" cy="338554"/>
          </a:xfrm>
          <a:prstGeom prst="rect">
            <a:avLst/>
          </a:prstGeom>
          <a:noFill/>
        </p:spPr>
        <p:txBody>
          <a:bodyPr wrap="square">
            <a:spAutoFit/>
          </a:bodyPr>
          <a:lstStyle/>
          <a:p>
            <a:r>
              <a:rPr lang="en-US" altLang="ja-JP" sz="1600" dirty="0">
                <a:solidFill>
                  <a:srgbClr val="0000FF"/>
                </a:solidFill>
                <a:latin typeface="Segoe UI Light" panose="020B0502040204020203" pitchFamily="34" charset="0"/>
                <a:ea typeface="メイリオ" panose="020B0604030504040204" pitchFamily="50" charset="-128"/>
              </a:rPr>
              <a:t>A</a:t>
            </a:r>
            <a:r>
              <a:rPr lang="ja-JP" altLang="en-US" sz="1600" dirty="0">
                <a:solidFill>
                  <a:srgbClr val="0000FF"/>
                </a:solidFill>
                <a:latin typeface="Segoe UI Light" panose="020B0502040204020203" pitchFamily="34" charset="0"/>
                <a:ea typeface="メイリオ" panose="020B0604030504040204" pitchFamily="50" charset="-128"/>
              </a:rPr>
              <a:t>地域農泊推進協議会</a:t>
            </a:r>
            <a:r>
              <a:rPr lang="ja-JP" altLang="en-US" sz="1600" dirty="0">
                <a:solidFill>
                  <a:srgbClr val="FF0000"/>
                </a:solidFill>
                <a:latin typeface="Segoe UI Light" panose="020B0502040204020203" pitchFamily="34" charset="0"/>
                <a:ea typeface="メイリオ" panose="020B0604030504040204" pitchFamily="50" charset="-128"/>
              </a:rPr>
              <a:t>　　</a:t>
            </a:r>
            <a:endParaRPr lang="ja-JP" altLang="en-US" sz="1600" dirty="0"/>
          </a:p>
        </p:txBody>
      </p:sp>
      <p:sp>
        <p:nvSpPr>
          <p:cNvPr id="3" name="テキスト ボックス 2">
            <a:extLst>
              <a:ext uri="{FF2B5EF4-FFF2-40B4-BE49-F238E27FC236}">
                <a16:creationId xmlns:a16="http://schemas.microsoft.com/office/drawing/2014/main" id="{1364AD72-6C0A-CACA-BBFE-3BFC6D0A5ABA}"/>
              </a:ext>
            </a:extLst>
          </p:cNvPr>
          <p:cNvSpPr txBox="1"/>
          <p:nvPr/>
        </p:nvSpPr>
        <p:spPr>
          <a:xfrm>
            <a:off x="100318" y="132243"/>
            <a:ext cx="5493812" cy="338554"/>
          </a:xfrm>
          <a:prstGeom prst="rect">
            <a:avLst/>
          </a:prstGeom>
          <a:noFill/>
        </p:spPr>
        <p:txBody>
          <a:bodyPr wrap="none" rtlCol="0">
            <a:spAutoFit/>
          </a:bodyPr>
          <a:lstStyle/>
          <a:p>
            <a:r>
              <a:rPr kumimoji="1" lang="ja-JP" altLang="en-US" sz="1600" u="sng">
                <a:solidFill>
                  <a:srgbClr val="0000FF"/>
                </a:solidFill>
              </a:rPr>
              <a:t>記載例（</a:t>
            </a:r>
            <a:r>
              <a:rPr lang="ja-JP" altLang="en-US" sz="1600" u="sng">
                <a:solidFill>
                  <a:srgbClr val="0000FF"/>
                </a:solidFill>
              </a:rPr>
              <a:t>農泊地域高度化促進事業（インバウンド対応）</a:t>
            </a:r>
            <a:r>
              <a:rPr lang="ja-JP" altLang="en-US" sz="1400" u="sng">
                <a:solidFill>
                  <a:srgbClr val="0000FF"/>
                </a:solidFill>
              </a:rPr>
              <a:t>）</a:t>
            </a:r>
            <a:endParaRPr kumimoji="1" lang="ja-JP" altLang="en-US" sz="1400" u="sng" dirty="0">
              <a:solidFill>
                <a:srgbClr val="0000FF"/>
              </a:solidFill>
            </a:endParaRPr>
          </a:p>
        </p:txBody>
      </p:sp>
    </p:spTree>
    <p:extLst>
      <p:ext uri="{BB962C8B-B14F-4D97-AF65-F5344CB8AC3E}">
        <p14:creationId xmlns:p14="http://schemas.microsoft.com/office/powerpoint/2010/main" val="3178878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60">
            <a:extLst>
              <a:ext uri="{FF2B5EF4-FFF2-40B4-BE49-F238E27FC236}">
                <a16:creationId xmlns:a16="http://schemas.microsoft.com/office/drawing/2014/main" id="{121E2D49-B71A-4786-8F1E-6EBA3E2FE9EB}"/>
              </a:ext>
            </a:extLst>
          </p:cNvPr>
          <p:cNvSpPr/>
          <p:nvPr/>
        </p:nvSpPr>
        <p:spPr>
          <a:xfrm>
            <a:off x="5100484" y="954349"/>
            <a:ext cx="6992053" cy="5854875"/>
          </a:xfrm>
          <a:prstGeom prst="roundRect">
            <a:avLst>
              <a:gd name="adj" fmla="val 4101"/>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5" name="直線コネクタ 4">
            <a:extLst>
              <a:ext uri="{FF2B5EF4-FFF2-40B4-BE49-F238E27FC236}">
                <a16:creationId xmlns:a16="http://schemas.microsoft.com/office/drawing/2014/main" id="{5E18CA4E-5F30-49F8-A3D7-E0AD9836A8BE}"/>
              </a:ext>
            </a:extLst>
          </p:cNvPr>
          <p:cNvCxnSpPr>
            <a:cxnSpLocks/>
          </p:cNvCxnSpPr>
          <p:nvPr/>
        </p:nvCxnSpPr>
        <p:spPr>
          <a:xfrm>
            <a:off x="11" y="518616"/>
            <a:ext cx="12192001" cy="0"/>
          </a:xfrm>
          <a:prstGeom prst="line">
            <a:avLst/>
          </a:prstGeom>
          <a:ln w="88900" cmpd="thickThin">
            <a:solidFill>
              <a:schemeClr val="accent2"/>
            </a:solidFill>
          </a:ln>
        </p:spPr>
        <p:style>
          <a:lnRef idx="1">
            <a:schemeClr val="accent3"/>
          </a:lnRef>
          <a:fillRef idx="0">
            <a:schemeClr val="accent3"/>
          </a:fillRef>
          <a:effectRef idx="0">
            <a:schemeClr val="accent3"/>
          </a:effectRef>
          <a:fontRef idx="minor">
            <a:schemeClr val="tx1"/>
          </a:fontRef>
        </p:style>
      </p:cxnSp>
      <p:sp>
        <p:nvSpPr>
          <p:cNvPr id="6" name="角丸四角形 60">
            <a:extLst>
              <a:ext uri="{FF2B5EF4-FFF2-40B4-BE49-F238E27FC236}">
                <a16:creationId xmlns:a16="http://schemas.microsoft.com/office/drawing/2014/main" id="{4BE67297-57DB-4AA1-A4F4-C415856BEBFA}"/>
              </a:ext>
            </a:extLst>
          </p:cNvPr>
          <p:cNvSpPr/>
          <p:nvPr/>
        </p:nvSpPr>
        <p:spPr>
          <a:xfrm>
            <a:off x="92583" y="712535"/>
            <a:ext cx="4904420" cy="6055926"/>
          </a:xfrm>
          <a:prstGeom prst="roundRect">
            <a:avLst>
              <a:gd name="adj" fmla="val 425"/>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１．組織形態（事業実施主体）：</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地域協議会（</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地域農泊推進協議会）</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２．取組地域の所在する都道府県・市町村：</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○○県○○市</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80018" indent="-180018">
              <a:buFont typeface="Wingdings" panose="05000000000000000000" pitchFamily="2" charset="2"/>
              <a:buChar char="l"/>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３．事務局（団体名）：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一般社団法人□□観光協会</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４．事務局の所在地及び連絡先：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000-0000</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○○県○○市○○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1234-5</a:t>
            </a: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５．市町村の参画（有り・無し）：</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有り</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６．上記有りの場合、参画市町村の部署名及び連絡先：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○○市△△支所□□課</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TEL</a:t>
            </a:r>
            <a:r>
              <a:rPr lang="ja-JP" altLang="en-US"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000-000-0000</a:t>
            </a:r>
          </a:p>
          <a:p>
            <a:pPr marL="171463" indent="-171463">
              <a:spcAft>
                <a:spcPts val="300"/>
              </a:spcAft>
              <a:buFont typeface="Wingdings" panose="05000000000000000000" pitchFamily="2" charset="2"/>
              <a:buChar char="l"/>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160">
            <a:extLst>
              <a:ext uri="{FF2B5EF4-FFF2-40B4-BE49-F238E27FC236}">
                <a16:creationId xmlns:a16="http://schemas.microsoft.com/office/drawing/2014/main" id="{0307008F-5FEA-4293-ABD0-1F6ED9A06B4F}"/>
              </a:ext>
            </a:extLst>
          </p:cNvPr>
          <p:cNvSpPr/>
          <p:nvPr/>
        </p:nvSpPr>
        <p:spPr>
          <a:xfrm>
            <a:off x="5096476" y="713349"/>
            <a:ext cx="6992053"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chemeClr val="tx1"/>
                </a:solidFill>
                <a:latin typeface="ＭＳ ゴシック" panose="020B0609070205080204" pitchFamily="49" charset="-128"/>
                <a:ea typeface="ＭＳ ゴシック" panose="020B0609070205080204" pitchFamily="49" charset="-128"/>
              </a:rPr>
              <a:t>事業実施体制図</a:t>
            </a:r>
            <a:endParaRPr lang="en-US" altLang="ja-JP" sz="1600" dirty="0">
              <a:solidFill>
                <a:schemeClr val="tx1"/>
              </a:solidFill>
              <a:latin typeface="ＭＳ ゴシック" panose="020B0609070205080204" pitchFamily="49" charset="-128"/>
              <a:ea typeface="ＭＳ ゴシック" panose="020B0609070205080204" pitchFamily="49" charset="-128"/>
            </a:endParaRPr>
          </a:p>
        </p:txBody>
      </p:sp>
      <p:sp>
        <p:nvSpPr>
          <p:cNvPr id="9" name="角丸四角形 160">
            <a:extLst>
              <a:ext uri="{FF2B5EF4-FFF2-40B4-BE49-F238E27FC236}">
                <a16:creationId xmlns:a16="http://schemas.microsoft.com/office/drawing/2014/main" id="{3B40F649-3A36-46F6-9A7D-879F0EDE7BEF}"/>
              </a:ext>
            </a:extLst>
          </p:cNvPr>
          <p:cNvSpPr/>
          <p:nvPr/>
        </p:nvSpPr>
        <p:spPr>
          <a:xfrm>
            <a:off x="92583" y="712535"/>
            <a:ext cx="4908428"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4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4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2" name="テキスト ボックス 1">
            <a:extLst>
              <a:ext uri="{FF2B5EF4-FFF2-40B4-BE49-F238E27FC236}">
                <a16:creationId xmlns:a16="http://schemas.microsoft.com/office/drawing/2014/main" id="{0EE7994A-68CD-4D2C-BC7F-22CCE54DF502}"/>
              </a:ext>
            </a:extLst>
          </p:cNvPr>
          <p:cNvSpPr txBox="1"/>
          <p:nvPr/>
        </p:nvSpPr>
        <p:spPr>
          <a:xfrm>
            <a:off x="12696254" y="3025062"/>
            <a:ext cx="8263801" cy="369332"/>
          </a:xfrm>
          <a:prstGeom prst="rect">
            <a:avLst/>
          </a:prstGeom>
          <a:noFill/>
          <a:ln>
            <a:solidFill>
              <a:schemeClr val="tx1"/>
            </a:solidFill>
          </a:ln>
        </p:spPr>
        <p:txBody>
          <a:bodyPr wrap="none" rtlCol="0">
            <a:spAutoFit/>
          </a:bodyPr>
          <a:lstStyle/>
          <a:p>
            <a:r>
              <a:rPr kumimoji="1" lang="ja-JP" altLang="en-US" dirty="0">
                <a:solidFill>
                  <a:srgbClr val="FF0000"/>
                </a:solidFill>
              </a:rPr>
              <a:t>農泊推進対策（農泊推進事業、農泊地域高度化促進事業）、施設整備事業共通</a:t>
            </a:r>
          </a:p>
        </p:txBody>
      </p:sp>
      <p:sp>
        <p:nvSpPr>
          <p:cNvPr id="3" name="吹き出し: 角を丸めた四角形 2">
            <a:extLst>
              <a:ext uri="{FF2B5EF4-FFF2-40B4-BE49-F238E27FC236}">
                <a16:creationId xmlns:a16="http://schemas.microsoft.com/office/drawing/2014/main" id="{D1E9ACCF-9A9A-F1B4-60C7-80D051062426}"/>
              </a:ext>
            </a:extLst>
          </p:cNvPr>
          <p:cNvSpPr/>
          <p:nvPr/>
        </p:nvSpPr>
        <p:spPr>
          <a:xfrm>
            <a:off x="188059" y="5342407"/>
            <a:ext cx="4713467" cy="445748"/>
          </a:xfrm>
          <a:prstGeom prst="wedgeRoundRectCallout">
            <a:avLst>
              <a:gd name="adj1" fmla="val 13729"/>
              <a:gd name="adj2" fmla="val -8991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spcAft>
                <a:spcPts val="300"/>
              </a:spcAft>
              <a:defRPr/>
            </a:pPr>
            <a:r>
              <a:rPr lang="en-US" altLang="ja-JP" sz="900" i="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i="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市町村が協議会に参加している場合や連携する団体として関わる場合に「有り」を選択してください</a:t>
            </a:r>
            <a:endParaRPr lang="en-US" altLang="ja-JP" sz="900" i="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10" name="表 9">
            <a:extLst>
              <a:ext uri="{FF2B5EF4-FFF2-40B4-BE49-F238E27FC236}">
                <a16:creationId xmlns:a16="http://schemas.microsoft.com/office/drawing/2014/main" id="{FE948060-3BFA-E384-77A2-720C4190C495}"/>
              </a:ext>
            </a:extLst>
          </p:cNvPr>
          <p:cNvGraphicFramePr>
            <a:graphicFrameLocks noGrp="1"/>
          </p:cNvGraphicFramePr>
          <p:nvPr>
            <p:extLst>
              <p:ext uri="{D42A27DB-BD31-4B8C-83A1-F6EECF244321}">
                <p14:modId xmlns:p14="http://schemas.microsoft.com/office/powerpoint/2010/main" val="1554638340"/>
              </p:ext>
            </p:extLst>
          </p:nvPr>
        </p:nvGraphicFramePr>
        <p:xfrm>
          <a:off x="5255158" y="1335898"/>
          <a:ext cx="6476661" cy="5220281"/>
        </p:xfrm>
        <a:graphic>
          <a:graphicData uri="http://schemas.openxmlformats.org/drawingml/2006/table">
            <a:tbl>
              <a:tblPr/>
              <a:tblGrid>
                <a:gridCol w="241892">
                  <a:extLst>
                    <a:ext uri="{9D8B030D-6E8A-4147-A177-3AD203B41FA5}">
                      <a16:colId xmlns:a16="http://schemas.microsoft.com/office/drawing/2014/main" val="2012666125"/>
                    </a:ext>
                  </a:extLst>
                </a:gridCol>
                <a:gridCol w="241892">
                  <a:extLst>
                    <a:ext uri="{9D8B030D-6E8A-4147-A177-3AD203B41FA5}">
                      <a16:colId xmlns:a16="http://schemas.microsoft.com/office/drawing/2014/main" val="2860757615"/>
                    </a:ext>
                  </a:extLst>
                </a:gridCol>
                <a:gridCol w="235845">
                  <a:extLst>
                    <a:ext uri="{9D8B030D-6E8A-4147-A177-3AD203B41FA5}">
                      <a16:colId xmlns:a16="http://schemas.microsoft.com/office/drawing/2014/main" val="2850114207"/>
                    </a:ext>
                  </a:extLst>
                </a:gridCol>
                <a:gridCol w="235845">
                  <a:extLst>
                    <a:ext uri="{9D8B030D-6E8A-4147-A177-3AD203B41FA5}">
                      <a16:colId xmlns:a16="http://schemas.microsoft.com/office/drawing/2014/main" val="1954598524"/>
                    </a:ext>
                  </a:extLst>
                </a:gridCol>
                <a:gridCol w="235845">
                  <a:extLst>
                    <a:ext uri="{9D8B030D-6E8A-4147-A177-3AD203B41FA5}">
                      <a16:colId xmlns:a16="http://schemas.microsoft.com/office/drawing/2014/main" val="639666565"/>
                    </a:ext>
                  </a:extLst>
                </a:gridCol>
                <a:gridCol w="235845">
                  <a:extLst>
                    <a:ext uri="{9D8B030D-6E8A-4147-A177-3AD203B41FA5}">
                      <a16:colId xmlns:a16="http://schemas.microsoft.com/office/drawing/2014/main" val="2044422604"/>
                    </a:ext>
                  </a:extLst>
                </a:gridCol>
                <a:gridCol w="235845">
                  <a:extLst>
                    <a:ext uri="{9D8B030D-6E8A-4147-A177-3AD203B41FA5}">
                      <a16:colId xmlns:a16="http://schemas.microsoft.com/office/drawing/2014/main" val="1448134328"/>
                    </a:ext>
                  </a:extLst>
                </a:gridCol>
                <a:gridCol w="235845">
                  <a:extLst>
                    <a:ext uri="{9D8B030D-6E8A-4147-A177-3AD203B41FA5}">
                      <a16:colId xmlns:a16="http://schemas.microsoft.com/office/drawing/2014/main" val="1480466172"/>
                    </a:ext>
                  </a:extLst>
                </a:gridCol>
                <a:gridCol w="235845">
                  <a:extLst>
                    <a:ext uri="{9D8B030D-6E8A-4147-A177-3AD203B41FA5}">
                      <a16:colId xmlns:a16="http://schemas.microsoft.com/office/drawing/2014/main" val="3023348341"/>
                    </a:ext>
                  </a:extLst>
                </a:gridCol>
                <a:gridCol w="235845">
                  <a:extLst>
                    <a:ext uri="{9D8B030D-6E8A-4147-A177-3AD203B41FA5}">
                      <a16:colId xmlns:a16="http://schemas.microsoft.com/office/drawing/2014/main" val="3853296158"/>
                    </a:ext>
                  </a:extLst>
                </a:gridCol>
                <a:gridCol w="235845">
                  <a:extLst>
                    <a:ext uri="{9D8B030D-6E8A-4147-A177-3AD203B41FA5}">
                      <a16:colId xmlns:a16="http://schemas.microsoft.com/office/drawing/2014/main" val="1973529612"/>
                    </a:ext>
                  </a:extLst>
                </a:gridCol>
                <a:gridCol w="241892">
                  <a:extLst>
                    <a:ext uri="{9D8B030D-6E8A-4147-A177-3AD203B41FA5}">
                      <a16:colId xmlns:a16="http://schemas.microsoft.com/office/drawing/2014/main" val="3699902735"/>
                    </a:ext>
                  </a:extLst>
                </a:gridCol>
                <a:gridCol w="241892">
                  <a:extLst>
                    <a:ext uri="{9D8B030D-6E8A-4147-A177-3AD203B41FA5}">
                      <a16:colId xmlns:a16="http://schemas.microsoft.com/office/drawing/2014/main" val="849860434"/>
                    </a:ext>
                  </a:extLst>
                </a:gridCol>
                <a:gridCol w="241892">
                  <a:extLst>
                    <a:ext uri="{9D8B030D-6E8A-4147-A177-3AD203B41FA5}">
                      <a16:colId xmlns:a16="http://schemas.microsoft.com/office/drawing/2014/main" val="1950751346"/>
                    </a:ext>
                  </a:extLst>
                </a:gridCol>
                <a:gridCol w="241892">
                  <a:extLst>
                    <a:ext uri="{9D8B030D-6E8A-4147-A177-3AD203B41FA5}">
                      <a16:colId xmlns:a16="http://schemas.microsoft.com/office/drawing/2014/main" val="1222005724"/>
                    </a:ext>
                  </a:extLst>
                </a:gridCol>
                <a:gridCol w="241892">
                  <a:extLst>
                    <a:ext uri="{9D8B030D-6E8A-4147-A177-3AD203B41FA5}">
                      <a16:colId xmlns:a16="http://schemas.microsoft.com/office/drawing/2014/main" val="1087410182"/>
                    </a:ext>
                  </a:extLst>
                </a:gridCol>
                <a:gridCol w="241892">
                  <a:extLst>
                    <a:ext uri="{9D8B030D-6E8A-4147-A177-3AD203B41FA5}">
                      <a16:colId xmlns:a16="http://schemas.microsoft.com/office/drawing/2014/main" val="4034250467"/>
                    </a:ext>
                  </a:extLst>
                </a:gridCol>
                <a:gridCol w="241892">
                  <a:extLst>
                    <a:ext uri="{9D8B030D-6E8A-4147-A177-3AD203B41FA5}">
                      <a16:colId xmlns:a16="http://schemas.microsoft.com/office/drawing/2014/main" val="4027807106"/>
                    </a:ext>
                  </a:extLst>
                </a:gridCol>
                <a:gridCol w="241892">
                  <a:extLst>
                    <a:ext uri="{9D8B030D-6E8A-4147-A177-3AD203B41FA5}">
                      <a16:colId xmlns:a16="http://schemas.microsoft.com/office/drawing/2014/main" val="3424023103"/>
                    </a:ext>
                  </a:extLst>
                </a:gridCol>
                <a:gridCol w="241892">
                  <a:extLst>
                    <a:ext uri="{9D8B030D-6E8A-4147-A177-3AD203B41FA5}">
                      <a16:colId xmlns:a16="http://schemas.microsoft.com/office/drawing/2014/main" val="1694990967"/>
                    </a:ext>
                  </a:extLst>
                </a:gridCol>
                <a:gridCol w="241892">
                  <a:extLst>
                    <a:ext uri="{9D8B030D-6E8A-4147-A177-3AD203B41FA5}">
                      <a16:colId xmlns:a16="http://schemas.microsoft.com/office/drawing/2014/main" val="2521803721"/>
                    </a:ext>
                  </a:extLst>
                </a:gridCol>
                <a:gridCol w="241892">
                  <a:extLst>
                    <a:ext uri="{9D8B030D-6E8A-4147-A177-3AD203B41FA5}">
                      <a16:colId xmlns:a16="http://schemas.microsoft.com/office/drawing/2014/main" val="2392609521"/>
                    </a:ext>
                  </a:extLst>
                </a:gridCol>
                <a:gridCol w="241892">
                  <a:extLst>
                    <a:ext uri="{9D8B030D-6E8A-4147-A177-3AD203B41FA5}">
                      <a16:colId xmlns:a16="http://schemas.microsoft.com/office/drawing/2014/main" val="1054045912"/>
                    </a:ext>
                  </a:extLst>
                </a:gridCol>
                <a:gridCol w="241892">
                  <a:extLst>
                    <a:ext uri="{9D8B030D-6E8A-4147-A177-3AD203B41FA5}">
                      <a16:colId xmlns:a16="http://schemas.microsoft.com/office/drawing/2014/main" val="2441664581"/>
                    </a:ext>
                  </a:extLst>
                </a:gridCol>
                <a:gridCol w="241892">
                  <a:extLst>
                    <a:ext uri="{9D8B030D-6E8A-4147-A177-3AD203B41FA5}">
                      <a16:colId xmlns:a16="http://schemas.microsoft.com/office/drawing/2014/main" val="3149874152"/>
                    </a:ext>
                  </a:extLst>
                </a:gridCol>
                <a:gridCol w="241892">
                  <a:extLst>
                    <a:ext uri="{9D8B030D-6E8A-4147-A177-3AD203B41FA5}">
                      <a16:colId xmlns:a16="http://schemas.microsoft.com/office/drawing/2014/main" val="3181635572"/>
                    </a:ext>
                  </a:extLst>
                </a:gridCol>
                <a:gridCol w="241892">
                  <a:extLst>
                    <a:ext uri="{9D8B030D-6E8A-4147-A177-3AD203B41FA5}">
                      <a16:colId xmlns:a16="http://schemas.microsoft.com/office/drawing/2014/main" val="3172933445"/>
                    </a:ext>
                  </a:extLst>
                </a:gridCol>
              </a:tblGrid>
              <a:tr h="135314">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gridSpan="9">
                  <a:txBody>
                    <a:bodyPr/>
                    <a:lstStyle/>
                    <a:p>
                      <a:pPr algn="ctr" fontAlgn="ctr"/>
                      <a:r>
                        <a:rPr lang="en-US" altLang="zh-TW" sz="700" b="0" i="0" u="none" strike="noStrike">
                          <a:solidFill>
                            <a:srgbClr val="0000FF"/>
                          </a:solidFill>
                          <a:effectLst/>
                          <a:latin typeface="游ゴシック" panose="020B0400000000000000" pitchFamily="50" charset="-128"/>
                          <a:ea typeface="游ゴシック" panose="020B0400000000000000" pitchFamily="50" charset="-128"/>
                        </a:rPr>
                        <a:t>A</a:t>
                      </a: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地域農泊推進協議会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extLst>
                  <a:ext uri="{0D108BD9-81ED-4DB2-BD59-A6C34878D82A}">
                    <a16:rowId xmlns:a16="http://schemas.microsoft.com/office/drawing/2014/main" val="2428770639"/>
                  </a:ext>
                </a:extLst>
              </a:tr>
              <a:tr h="135314">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dirty="0">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4766507"/>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87497761"/>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役職</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9">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氏名</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8">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不在時の地位継承者</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21941078"/>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rowSpan="2" gridSpan="4">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代表者</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9">
                  <a:txBody>
                    <a:bodyPr/>
                    <a:lstStyle/>
                    <a:p>
                      <a:pPr algn="ctr" fontAlgn="ct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農泊　太郎</a:t>
                      </a:r>
                      <a:b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b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（（一社）□□観光協会）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8">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古民家　次郎</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66372703"/>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8"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90198725"/>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rowSpan="2" gridSpan="4">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運営責任者</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9">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古民家　次郎</a:t>
                      </a:r>
                      <a:b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b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（（一社）□□観光協会）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8">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里山　一郎</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06282693"/>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8"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5230007"/>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rowSpan="2" gridSpan="4">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経理責任者</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9">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里山　一郎</a:t>
                      </a:r>
                      <a:b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b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（（一社）□□観光協会）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8">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山田　里美</a:t>
                      </a:r>
                      <a:b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b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（（一社）□□観光協会）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68298612"/>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8"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83171984"/>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rowSpan="2" gridSpan="4">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監査役</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9">
                  <a:txBody>
                    <a:bodyPr/>
                    <a:lstStyle/>
                    <a:p>
                      <a:pPr algn="ctr" fontAlgn="ct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行政　花子</a:t>
                      </a:r>
                      <a:b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b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（○○市△△支所□□課長）</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8">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25566038"/>
                  </a:ext>
                </a:extLst>
              </a:tr>
              <a:tr h="170923">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8"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46948441"/>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09402584"/>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中核団体</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5">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（一社）□□観光協会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41608574"/>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事業支援</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5">
                  <a:txBody>
                    <a:bodyPr/>
                    <a:lstStyle/>
                    <a:p>
                      <a:pPr algn="ctr" fontAlgn="ct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○○漁業協同組合</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23106940"/>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地域情報集約・広報</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5">
                  <a:txBody>
                    <a:bodyPr/>
                    <a:lstStyle/>
                    <a:p>
                      <a:pPr algn="ctr" fontAlgn="ct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□□地区行政連絡委員会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31236306"/>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監督指導</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5">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○○市△△支所□□課</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1488730"/>
                  </a:ext>
                </a:extLst>
              </a:tr>
              <a:tr h="185168">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51059472"/>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86255594"/>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宿泊</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体験</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食事</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19750816"/>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4">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・民宿○○</a:t>
                      </a:r>
                    </a:p>
                  </a:txBody>
                  <a:tcPr marL="5936" marR="5936" marT="593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・○○漁業協同組合</a:t>
                      </a:r>
                    </a:p>
                  </a:txBody>
                  <a:tcPr marL="5936" marR="5936" marT="593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4">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・○○食堂</a:t>
                      </a:r>
                    </a:p>
                  </a:txBody>
                  <a:tcPr marL="5936" marR="5936" marT="593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59797144"/>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・ゲストハウス△△</a:t>
                      </a: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・民泊受入れ農家○軒</a:t>
                      </a: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4">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・食堂△△</a:t>
                      </a: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30226039"/>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・民泊受入れ農家○軒</a:t>
                      </a: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700" b="0" i="0" u="none" strike="noStrike" dirty="0">
                          <a:solidFill>
                            <a:srgbClr val="0000FF"/>
                          </a:solidFill>
                          <a:effectLst/>
                          <a:latin typeface="游ゴシック" panose="020B0400000000000000" pitchFamily="50" charset="-128"/>
                          <a:ea typeface="游ゴシック" panose="020B0400000000000000" pitchFamily="50" charset="-128"/>
                        </a:rPr>
                        <a:t>・○○漁業協同組合</a:t>
                      </a: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60049751"/>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59477587"/>
                  </a:ext>
                </a:extLst>
              </a:tr>
              <a:tr h="185168">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5">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連携・食材提供等</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gridSpan="9">
                  <a:txBody>
                    <a:bodyPr/>
                    <a:lstStyle/>
                    <a:p>
                      <a:pPr algn="ctr" fontAlgn="ctr"/>
                      <a:r>
                        <a:rPr lang="zh-TW" altLang="en-US" sz="700" b="0" i="0" u="none" strike="noStrike">
                          <a:solidFill>
                            <a:srgbClr val="0000FF"/>
                          </a:solidFill>
                          <a:effectLst/>
                          <a:latin typeface="游ゴシック" panose="020B0400000000000000" pitchFamily="50" charset="-128"/>
                          <a:ea typeface="游ゴシック" panose="020B0400000000000000" pitchFamily="50" charset="-128"/>
                        </a:rPr>
                        <a:t>□□地区行政連絡委員会</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47062931"/>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ctr"/>
                      <a:r>
                        <a:rPr lang="en-US" sz="700" b="0" i="0" u="none" strike="noStrike">
                          <a:solidFill>
                            <a:srgbClr val="0000FF"/>
                          </a:solidFill>
                          <a:effectLst/>
                          <a:latin typeface="游ゴシック" panose="020B0400000000000000" pitchFamily="50" charset="-128"/>
                          <a:ea typeface="游ゴシック" panose="020B0400000000000000" pitchFamily="50" charset="-128"/>
                        </a:rPr>
                        <a:t>・A</a:t>
                      </a: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集落</a:t>
                      </a:r>
                    </a:p>
                  </a:txBody>
                  <a:tcPr marL="5936" marR="5936" marT="593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06656012"/>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ctr"/>
                      <a:r>
                        <a:rPr lang="en-US" sz="700" b="0" i="0" u="none" strike="noStrike">
                          <a:solidFill>
                            <a:srgbClr val="0000FF"/>
                          </a:solidFill>
                          <a:effectLst/>
                          <a:latin typeface="游ゴシック" panose="020B0400000000000000" pitchFamily="50" charset="-128"/>
                          <a:ea typeface="游ゴシック" panose="020B0400000000000000" pitchFamily="50" charset="-128"/>
                        </a:rPr>
                        <a:t>・B</a:t>
                      </a: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集落</a:t>
                      </a: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51446591"/>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ctr"/>
                      <a:r>
                        <a:rPr lang="en-US" sz="700" b="0" i="0" u="none" strike="noStrike">
                          <a:solidFill>
                            <a:srgbClr val="0000FF"/>
                          </a:solidFill>
                          <a:effectLst/>
                          <a:latin typeface="游ゴシック" panose="020B0400000000000000" pitchFamily="50" charset="-128"/>
                          <a:ea typeface="游ゴシック" panose="020B0400000000000000" pitchFamily="50" charset="-128"/>
                        </a:rPr>
                        <a:t>・C</a:t>
                      </a: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集落</a:t>
                      </a:r>
                    </a:p>
                  </a:txBody>
                  <a:tcPr marL="5936" marR="5936" marT="593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ctr"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81703793"/>
                  </a:ext>
                </a:extLst>
              </a:tr>
              <a:tr h="185168">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FF"/>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FF"/>
                        </a:solidFill>
                        <a:effectLst/>
                        <a:latin typeface="游ゴシック" panose="020B0400000000000000" pitchFamily="50" charset="-128"/>
                        <a:ea typeface="游ゴシック" panose="020B0400000000000000" pitchFamily="50" charset="-128"/>
                      </a:endParaRPr>
                    </a:p>
                  </a:txBody>
                  <a:tcPr marL="5936" marR="5936" marT="5936"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17327726"/>
                  </a:ext>
                </a:extLst>
              </a:tr>
              <a:tr h="178045">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936" marR="5936" marT="5936" marB="0" anchor="ctr">
                    <a:lnL>
                      <a:noFill/>
                    </a:lnL>
                    <a:lnR>
                      <a:noFill/>
                    </a:lnR>
                    <a:lnT>
                      <a:noFill/>
                    </a:lnT>
                    <a:lnB>
                      <a:noFill/>
                    </a:lnB>
                  </a:tcPr>
                </a:tc>
                <a:extLst>
                  <a:ext uri="{0D108BD9-81ED-4DB2-BD59-A6C34878D82A}">
                    <a16:rowId xmlns:a16="http://schemas.microsoft.com/office/drawing/2014/main" val="508128890"/>
                  </a:ext>
                </a:extLst>
              </a:tr>
            </a:tbl>
          </a:graphicData>
        </a:graphic>
      </p:graphicFrame>
    </p:spTree>
    <p:extLst>
      <p:ext uri="{BB962C8B-B14F-4D97-AF65-F5344CB8AC3E}">
        <p14:creationId xmlns:p14="http://schemas.microsoft.com/office/powerpoint/2010/main" val="1169065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BBA4098-64CA-43D2-AF69-90715593E715}"/>
              </a:ext>
            </a:extLst>
          </p:cNvPr>
          <p:cNvSpPr/>
          <p:nvPr/>
        </p:nvSpPr>
        <p:spPr>
          <a:xfrm>
            <a:off x="3568" y="89539"/>
            <a:ext cx="12746518"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b="1" dirty="0">
                <a:solidFill>
                  <a:prstClr val="black"/>
                </a:solidFill>
                <a:latin typeface="Segoe UI Light" panose="020B0502040204020203" pitchFamily="34" charset="0"/>
                <a:ea typeface="メイリオ" panose="020B0604030504040204" pitchFamily="50" charset="-128"/>
              </a:rPr>
              <a:t>キャッチフレーズ</a:t>
            </a:r>
            <a:r>
              <a:rPr lang="en-US" altLang="ja-JP" sz="1601" b="1" dirty="0">
                <a:solidFill>
                  <a:prstClr val="black"/>
                </a:solidFill>
                <a:latin typeface="Segoe UI Light" panose="020B0502040204020203" pitchFamily="34" charset="0"/>
                <a:ea typeface="メイリオ" panose="020B0604030504040204" pitchFamily="50" charset="-128"/>
              </a:rPr>
              <a:t>【</a:t>
            </a:r>
            <a:r>
              <a:rPr lang="ja-JP" altLang="en-US" sz="1601" b="1" dirty="0">
                <a:solidFill>
                  <a:srgbClr val="0000FF"/>
                </a:solidFill>
                <a:latin typeface="Segoe UI Light" panose="020B0502040204020203" pitchFamily="34" charset="0"/>
                <a:ea typeface="メイリオ" panose="020B0604030504040204" pitchFamily="50" charset="-128"/>
              </a:rPr>
              <a:t>食と観光との連携により地域資源を活用しながら次世代へ継承し、地域の持続的な付加価値を創出</a:t>
            </a:r>
            <a:r>
              <a:rPr lang="en-US" altLang="ja-JP" sz="1601" b="1" dirty="0">
                <a:solidFill>
                  <a:prstClr val="black"/>
                </a:solidFill>
                <a:latin typeface="Segoe UI Light" panose="020B0502040204020203" pitchFamily="34" charset="0"/>
                <a:ea typeface="メイリオ" panose="020B0604030504040204" pitchFamily="50" charset="-128"/>
              </a:rPr>
              <a:t>】</a:t>
            </a:r>
            <a:endParaRPr lang="ja-JP" altLang="en-US" sz="1601" b="1" dirty="0">
              <a:solidFill>
                <a:prstClr val="black"/>
              </a:solidFill>
              <a:latin typeface="Segoe UI Light" panose="020B0502040204020203" pitchFamily="34" charset="0"/>
              <a:ea typeface="メイリオ" panose="020B0604030504040204" pitchFamily="50" charset="-128"/>
            </a:endParaRPr>
          </a:p>
        </p:txBody>
      </p:sp>
      <p:cxnSp>
        <p:nvCxnSpPr>
          <p:cNvPr id="5" name="直線コネクタ 4">
            <a:extLst>
              <a:ext uri="{FF2B5EF4-FFF2-40B4-BE49-F238E27FC236}">
                <a16:creationId xmlns:a16="http://schemas.microsoft.com/office/drawing/2014/main" id="{C7512D8A-C9B1-4168-A6F6-A2A6CAFD91CE}"/>
              </a:ext>
            </a:extLst>
          </p:cNvPr>
          <p:cNvCxnSpPr>
            <a:cxnSpLocks/>
          </p:cNvCxnSpPr>
          <p:nvPr/>
        </p:nvCxnSpPr>
        <p:spPr>
          <a:xfrm>
            <a:off x="11" y="518616"/>
            <a:ext cx="12192001" cy="0"/>
          </a:xfrm>
          <a:prstGeom prst="line">
            <a:avLst/>
          </a:prstGeom>
          <a:ln w="88900" cmpd="thickThin">
            <a:solidFill>
              <a:schemeClr val="accent6">
                <a:lumMod val="60000"/>
                <a:lumOff val="40000"/>
              </a:schemeClr>
            </a:solidFill>
          </a:ln>
        </p:spPr>
        <p:style>
          <a:lnRef idx="1">
            <a:schemeClr val="accent3"/>
          </a:lnRef>
          <a:fillRef idx="0">
            <a:schemeClr val="accent3"/>
          </a:fillRef>
          <a:effectRef idx="0">
            <a:schemeClr val="accent3"/>
          </a:effectRef>
          <a:fontRef idx="minor">
            <a:schemeClr val="tx1"/>
          </a:fontRef>
        </p:style>
      </p:cxnSp>
      <p:sp>
        <p:nvSpPr>
          <p:cNvPr id="7" name="テキスト ボックス 6">
            <a:extLst>
              <a:ext uri="{FF2B5EF4-FFF2-40B4-BE49-F238E27FC236}">
                <a16:creationId xmlns:a16="http://schemas.microsoft.com/office/drawing/2014/main" id="{BCCC5665-EF88-4619-837A-9FB26FD763A2}"/>
              </a:ext>
            </a:extLst>
          </p:cNvPr>
          <p:cNvSpPr txBox="1"/>
          <p:nvPr/>
        </p:nvSpPr>
        <p:spPr>
          <a:xfrm>
            <a:off x="11" y="603315"/>
            <a:ext cx="12121353" cy="634315"/>
          </a:xfrm>
          <a:prstGeom prst="rect">
            <a:avLst/>
          </a:prstGeom>
          <a:solidFill>
            <a:schemeClr val="accent6">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endParaRPr lang="ja-JP" altLang="en-US" sz="140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a:extLst>
              <a:ext uri="{FF2B5EF4-FFF2-40B4-BE49-F238E27FC236}">
                <a16:creationId xmlns:a16="http://schemas.microsoft.com/office/drawing/2014/main" id="{5B4AEBB0-DA0A-4D5E-874C-3E80C61C5B2E}"/>
              </a:ext>
            </a:extLst>
          </p:cNvPr>
          <p:cNvSpPr/>
          <p:nvPr/>
        </p:nvSpPr>
        <p:spPr>
          <a:xfrm>
            <a:off x="16406" y="620148"/>
            <a:ext cx="12076131" cy="579646"/>
          </a:xfrm>
          <a:prstGeom prst="rect">
            <a:avLst/>
          </a:prstGeom>
          <a:noFill/>
        </p:spPr>
        <p:txBody>
          <a:bodyPr wrap="square">
            <a:spAutoFit/>
          </a:bodyPr>
          <a:lstStyle/>
          <a:p>
            <a:pPr>
              <a:lnSpc>
                <a:spcPts val="1900"/>
              </a:lnSpc>
              <a:defRPr/>
            </a:pP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○取組のポイント：</a:t>
            </a:r>
            <a:r>
              <a:rPr lang="ja-JP" altLang="en-US" sz="1401" dirty="0">
                <a:solidFill>
                  <a:srgbClr val="0000FF"/>
                </a:solidFill>
                <a:latin typeface="Meiryo UI" panose="020B0604030504040204" pitchFamily="50" charset="-128"/>
                <a:ea typeface="Meiryo UI" panose="020B0604030504040204" pitchFamily="50" charset="-128"/>
              </a:rPr>
              <a:t>漁師町・農村集落の双方が存在し、食や生活文化の資源が多彩で豊富な当地域において、多言語対応ガイド育成、独特の食資源を活用した新規プログラム造成等に取り組み、インバウンド客の受け入れ環境を整えることで、地域の文化を継承しつつ、住民主体の観光による地域活性化を図る。</a:t>
            </a: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　</a:t>
            </a:r>
            <a:endParaRPr lang="en-US" altLang="ja-JP" sz="1401" dirty="0">
              <a:solidFill>
                <a:prstClr val="black">
                  <a:lumMod val="75000"/>
                  <a:lumOff val="25000"/>
                </a:prstClr>
              </a:solidFill>
              <a:latin typeface="Meiryo UI" panose="020B0604030504040204" pitchFamily="50" charset="-128"/>
              <a:ea typeface="Meiryo UI" panose="020B0604030504040204" pitchFamily="50" charset="-128"/>
            </a:endParaRPr>
          </a:p>
        </p:txBody>
      </p:sp>
      <p:sp>
        <p:nvSpPr>
          <p:cNvPr id="15" name="角丸四角形 160">
            <a:extLst>
              <a:ext uri="{FF2B5EF4-FFF2-40B4-BE49-F238E27FC236}">
                <a16:creationId xmlns:a16="http://schemas.microsoft.com/office/drawing/2014/main" id="{4A24E4ED-3D0A-4445-89CD-6D0596A384E7}"/>
              </a:ext>
            </a:extLst>
          </p:cNvPr>
          <p:cNvSpPr/>
          <p:nvPr/>
        </p:nvSpPr>
        <p:spPr>
          <a:xfrm>
            <a:off x="82993" y="1322328"/>
            <a:ext cx="2513061" cy="278235"/>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取組の概要</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16" name="角丸四角形 160">
            <a:extLst>
              <a:ext uri="{FF2B5EF4-FFF2-40B4-BE49-F238E27FC236}">
                <a16:creationId xmlns:a16="http://schemas.microsoft.com/office/drawing/2014/main" id="{8E834DB6-87D7-48CA-A382-6E5201F1C935}"/>
              </a:ext>
            </a:extLst>
          </p:cNvPr>
          <p:cNvSpPr/>
          <p:nvPr/>
        </p:nvSpPr>
        <p:spPr>
          <a:xfrm>
            <a:off x="2106374" y="1747397"/>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17" name="角丸四角形 160">
            <a:extLst>
              <a:ext uri="{FF2B5EF4-FFF2-40B4-BE49-F238E27FC236}">
                <a16:creationId xmlns:a16="http://schemas.microsoft.com/office/drawing/2014/main" id="{D89E52C6-4135-4BFD-9315-8EC94BFFD12A}"/>
              </a:ext>
            </a:extLst>
          </p:cNvPr>
          <p:cNvSpPr/>
          <p:nvPr/>
        </p:nvSpPr>
        <p:spPr>
          <a:xfrm>
            <a:off x="8031923" y="1806185"/>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21" name="角丸四角形 160">
            <a:extLst>
              <a:ext uri="{FF2B5EF4-FFF2-40B4-BE49-F238E27FC236}">
                <a16:creationId xmlns:a16="http://schemas.microsoft.com/office/drawing/2014/main" id="{3EF4EFB5-C595-4829-8927-420CA58DA22F}"/>
              </a:ext>
            </a:extLst>
          </p:cNvPr>
          <p:cNvSpPr/>
          <p:nvPr/>
        </p:nvSpPr>
        <p:spPr>
          <a:xfrm>
            <a:off x="131221" y="2000241"/>
            <a:ext cx="5546216" cy="4683895"/>
          </a:xfrm>
          <a:prstGeom prst="roundRect">
            <a:avLst>
              <a:gd name="adj" fmla="val 4878"/>
            </a:avLst>
          </a:prstGeom>
          <a:solidFill>
            <a:srgbClr val="CC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2" name="角丸四角形 160">
            <a:extLst>
              <a:ext uri="{FF2B5EF4-FFF2-40B4-BE49-F238E27FC236}">
                <a16:creationId xmlns:a16="http://schemas.microsoft.com/office/drawing/2014/main" id="{6F64DFC3-C7EA-482C-99BB-7E229E9C35F8}"/>
              </a:ext>
            </a:extLst>
          </p:cNvPr>
          <p:cNvSpPr/>
          <p:nvPr/>
        </p:nvSpPr>
        <p:spPr>
          <a:xfrm>
            <a:off x="6198724" y="2062207"/>
            <a:ext cx="5893813" cy="4644509"/>
          </a:xfrm>
          <a:prstGeom prst="roundRect">
            <a:avLst>
              <a:gd name="adj" fmla="val 4878"/>
            </a:avLst>
          </a:prstGeom>
          <a:solidFill>
            <a:srgbClr val="CC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3" name="二等辺三角形 22">
            <a:extLst>
              <a:ext uri="{FF2B5EF4-FFF2-40B4-BE49-F238E27FC236}">
                <a16:creationId xmlns:a16="http://schemas.microsoft.com/office/drawing/2014/main" id="{8B8EB20E-94F5-45E2-81CD-7C1D201012E8}"/>
              </a:ext>
            </a:extLst>
          </p:cNvPr>
          <p:cNvSpPr/>
          <p:nvPr/>
        </p:nvSpPr>
        <p:spPr>
          <a:xfrm rot="5400000">
            <a:off x="3791019" y="4034404"/>
            <a:ext cx="4294123" cy="315837"/>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 name="テキスト ボックス 1">
            <a:extLst>
              <a:ext uri="{FF2B5EF4-FFF2-40B4-BE49-F238E27FC236}">
                <a16:creationId xmlns:a16="http://schemas.microsoft.com/office/drawing/2014/main" id="{9A30046A-CE44-4BAF-8499-20BF9CCA5D08}"/>
              </a:ext>
            </a:extLst>
          </p:cNvPr>
          <p:cNvSpPr txBox="1"/>
          <p:nvPr/>
        </p:nvSpPr>
        <p:spPr>
          <a:xfrm>
            <a:off x="6096018" y="257589"/>
            <a:ext cx="184731" cy="369653"/>
          </a:xfrm>
          <a:prstGeom prst="rect">
            <a:avLst/>
          </a:prstGeom>
          <a:noFill/>
        </p:spPr>
        <p:txBody>
          <a:bodyPr wrap="none" rtlCol="0">
            <a:spAutoFit/>
          </a:bodyPr>
          <a:lstStyle/>
          <a:p>
            <a:endParaRPr lang="ja-JP" altLang="en-US" sz="1802" dirty="0"/>
          </a:p>
        </p:txBody>
      </p:sp>
      <p:sp>
        <p:nvSpPr>
          <p:cNvPr id="3" name="テキスト ボックス 2">
            <a:extLst>
              <a:ext uri="{FF2B5EF4-FFF2-40B4-BE49-F238E27FC236}">
                <a16:creationId xmlns:a16="http://schemas.microsoft.com/office/drawing/2014/main" id="{EFBA6F4E-282C-4B72-B2C6-EBAE58AC70FF}"/>
              </a:ext>
            </a:extLst>
          </p:cNvPr>
          <p:cNvSpPr txBox="1"/>
          <p:nvPr/>
        </p:nvSpPr>
        <p:spPr>
          <a:xfrm>
            <a:off x="12568436" y="1859154"/>
            <a:ext cx="3416320" cy="369653"/>
          </a:xfrm>
          <a:prstGeom prst="rect">
            <a:avLst/>
          </a:prstGeom>
          <a:noFill/>
          <a:ln>
            <a:solidFill>
              <a:schemeClr val="tx1"/>
            </a:solidFill>
          </a:ln>
        </p:spPr>
        <p:txBody>
          <a:bodyPr wrap="none" rtlCol="0">
            <a:spAutoFit/>
          </a:bodyPr>
          <a:lstStyle/>
          <a:p>
            <a:r>
              <a:rPr lang="ja-JP" altLang="en-US" sz="1802" dirty="0">
                <a:solidFill>
                  <a:srgbClr val="FF0000"/>
                </a:solidFill>
              </a:rPr>
              <a:t>実施計画書（取組のポイント）</a:t>
            </a:r>
          </a:p>
        </p:txBody>
      </p:sp>
      <p:sp>
        <p:nvSpPr>
          <p:cNvPr id="27" name="テキスト ボックス 26">
            <a:extLst>
              <a:ext uri="{FF2B5EF4-FFF2-40B4-BE49-F238E27FC236}">
                <a16:creationId xmlns:a16="http://schemas.microsoft.com/office/drawing/2014/main" id="{B233B7CD-99BF-4F77-8D72-C5EC51CBD322}"/>
              </a:ext>
            </a:extLst>
          </p:cNvPr>
          <p:cNvSpPr txBox="1"/>
          <p:nvPr/>
        </p:nvSpPr>
        <p:spPr>
          <a:xfrm>
            <a:off x="12568436" y="3799429"/>
            <a:ext cx="8325230" cy="585032"/>
          </a:xfrm>
          <a:prstGeom prst="rect">
            <a:avLst/>
          </a:prstGeom>
          <a:noFill/>
          <a:ln>
            <a:solidFill>
              <a:schemeClr val="tx1"/>
            </a:solidFill>
          </a:ln>
        </p:spPr>
        <p:txBody>
          <a:bodyPr wrap="square" rtlCol="0">
            <a:spAutoFit/>
          </a:bodyPr>
          <a:lstStyle/>
          <a:p>
            <a:r>
              <a:rPr lang="ja-JP" altLang="en-US" sz="1601" dirty="0">
                <a:solidFill>
                  <a:srgbClr val="FF0000"/>
                </a:solidFill>
              </a:rPr>
              <a:t>実施計画書（地区の課題、課題に対する対応）</a:t>
            </a:r>
            <a:endParaRPr lang="en-US" altLang="ja-JP" sz="1601" dirty="0">
              <a:solidFill>
                <a:srgbClr val="FF0000"/>
              </a:solidFill>
            </a:endParaRPr>
          </a:p>
          <a:p>
            <a:r>
              <a:rPr lang="en-US" altLang="ja-JP" sz="1601" dirty="0">
                <a:solidFill>
                  <a:srgbClr val="FF0000"/>
                </a:solidFill>
              </a:rPr>
              <a:t>※</a:t>
            </a:r>
            <a:r>
              <a:rPr lang="ja-JP" altLang="en-US" sz="1601" dirty="0">
                <a:solidFill>
                  <a:srgbClr val="FF0000"/>
                </a:solidFill>
              </a:rPr>
              <a:t>原則、事業実施に伴う取組内容と解決される地域課題に対応するように整理する</a:t>
            </a:r>
            <a:endParaRPr lang="en-US" altLang="ja-JP" sz="1601" dirty="0">
              <a:solidFill>
                <a:srgbClr val="FF0000"/>
              </a:solidFill>
            </a:endParaRPr>
          </a:p>
        </p:txBody>
      </p:sp>
      <p:sp>
        <p:nvSpPr>
          <p:cNvPr id="6" name="テキスト ボックス 5">
            <a:extLst>
              <a:ext uri="{FF2B5EF4-FFF2-40B4-BE49-F238E27FC236}">
                <a16:creationId xmlns:a16="http://schemas.microsoft.com/office/drawing/2014/main" id="{DA0DD3B4-5636-4A1A-A635-F999BF1D1368}"/>
              </a:ext>
            </a:extLst>
          </p:cNvPr>
          <p:cNvSpPr txBox="1"/>
          <p:nvPr/>
        </p:nvSpPr>
        <p:spPr>
          <a:xfrm flipH="1">
            <a:off x="272325" y="2117745"/>
            <a:ext cx="5247193" cy="5262979"/>
          </a:xfrm>
          <a:prstGeom prst="rect">
            <a:avLst/>
          </a:prstGeom>
          <a:noFill/>
        </p:spPr>
        <p:txBody>
          <a:bodyPr wrap="square" rtlCol="0">
            <a:spAutoFit/>
          </a:bodyPr>
          <a:lstStyle/>
          <a:p>
            <a:r>
              <a:rPr kumimoji="1" lang="ja-JP" altLang="en-US" sz="1400" dirty="0">
                <a:solidFill>
                  <a:srgbClr val="0000FF"/>
                </a:solidFill>
              </a:rPr>
              <a:t>①多言語講座（英語・中国語）の開講</a:t>
            </a:r>
            <a:endParaRPr kumimoji="1" lang="en-US" altLang="ja-JP" sz="1400" dirty="0">
              <a:solidFill>
                <a:srgbClr val="0000FF"/>
              </a:solidFill>
            </a:endParaRPr>
          </a:p>
          <a:p>
            <a:r>
              <a:rPr kumimoji="1" lang="ja-JP" altLang="en-US" sz="1400" dirty="0">
                <a:solidFill>
                  <a:srgbClr val="0000FF"/>
                </a:solidFill>
              </a:rPr>
              <a:t>　インバウンド需要の見込まれる英語、中国語等の多言語講座を開催し、ここのガイドの多言語コミュニケーションスキルの向上を図る。</a:t>
            </a:r>
            <a:endParaRPr kumimoji="1" lang="en-US" altLang="ja-JP" sz="1400" dirty="0">
              <a:solidFill>
                <a:srgbClr val="0000FF"/>
              </a:solidFill>
            </a:endParaRPr>
          </a:p>
          <a:p>
            <a:endParaRPr lang="en-US" altLang="ja-JP" sz="1400" dirty="0">
              <a:solidFill>
                <a:srgbClr val="0000FF"/>
              </a:solidFill>
            </a:endParaRPr>
          </a:p>
          <a:p>
            <a:r>
              <a:rPr kumimoji="1" lang="ja-JP" altLang="en-US" sz="1400" dirty="0">
                <a:solidFill>
                  <a:srgbClr val="0000FF"/>
                </a:solidFill>
              </a:rPr>
              <a:t>②既存農泊プログラムの多言語化・ツール制作</a:t>
            </a:r>
            <a:endParaRPr kumimoji="1" lang="en-US" altLang="ja-JP" sz="1400" dirty="0">
              <a:solidFill>
                <a:srgbClr val="0000FF"/>
              </a:solidFill>
            </a:endParaRPr>
          </a:p>
          <a:p>
            <a:r>
              <a:rPr lang="ja-JP" altLang="en-US" sz="1400" dirty="0">
                <a:solidFill>
                  <a:srgbClr val="0000FF"/>
                </a:solidFill>
              </a:rPr>
              <a:t>　ガイド育成と並行し、既存の体験プログラム等の多言語化、コンテンツ編集を行うとともに、ガイドによる円滑な運営を実現するため、プログラム運営パネル等のツールやインバウンド対応マニュアルを制作する。</a:t>
            </a:r>
            <a:endParaRPr kumimoji="1" lang="en-US" altLang="ja-JP" sz="1400" dirty="0">
              <a:solidFill>
                <a:srgbClr val="0000FF"/>
              </a:solidFill>
            </a:endParaRPr>
          </a:p>
          <a:p>
            <a:endParaRPr lang="en-US" altLang="ja-JP" sz="1400" dirty="0">
              <a:solidFill>
                <a:srgbClr val="0000FF"/>
              </a:solidFill>
            </a:endParaRPr>
          </a:p>
          <a:p>
            <a:r>
              <a:rPr kumimoji="1" lang="ja-JP" altLang="en-US" sz="1400" dirty="0">
                <a:solidFill>
                  <a:srgbClr val="0000FF"/>
                </a:solidFill>
              </a:rPr>
              <a:t>③インバウンド向け食事メニューの開発</a:t>
            </a:r>
            <a:endParaRPr kumimoji="1" lang="en-US" altLang="ja-JP" sz="1400" dirty="0">
              <a:solidFill>
                <a:srgbClr val="0000FF"/>
              </a:solidFill>
            </a:endParaRPr>
          </a:p>
          <a:p>
            <a:r>
              <a:rPr lang="ja-JP" altLang="en-US" sz="1400" dirty="0">
                <a:solidFill>
                  <a:srgbClr val="0000FF"/>
                </a:solidFill>
              </a:rPr>
              <a:t>　対象地域の社会的・文化的背景を踏まえた食事メニュー等（求められる食事スタイル、提供方法、食材、メニュー、表現等）の最適化に取り組むとともに、高付加価値の食事メニュー・食のプログラムへのニーズを探り、食コンテンツの高度化（高額メニュー、サービス等）を図る。</a:t>
            </a:r>
            <a:endParaRPr kumimoji="1" lang="en-US" altLang="ja-JP" sz="1400" dirty="0">
              <a:solidFill>
                <a:srgbClr val="0000FF"/>
              </a:solidFill>
            </a:endParaRPr>
          </a:p>
          <a:p>
            <a:endParaRPr lang="en-US" altLang="ja-JP" sz="1400" dirty="0">
              <a:solidFill>
                <a:srgbClr val="0000FF"/>
              </a:solidFill>
            </a:endParaRPr>
          </a:p>
          <a:p>
            <a:r>
              <a:rPr kumimoji="1" lang="ja-JP" altLang="en-US" sz="1400" dirty="0">
                <a:solidFill>
                  <a:srgbClr val="0000FF"/>
                </a:solidFill>
              </a:rPr>
              <a:t>④インバウンド受入環境整備</a:t>
            </a:r>
            <a:endParaRPr kumimoji="1" lang="en-US" altLang="ja-JP" sz="1400" dirty="0">
              <a:solidFill>
                <a:srgbClr val="0000FF"/>
              </a:solidFill>
            </a:endParaRPr>
          </a:p>
          <a:p>
            <a:r>
              <a:rPr kumimoji="1" lang="ja-JP" altLang="en-US" sz="1400" dirty="0">
                <a:solidFill>
                  <a:srgbClr val="0000FF"/>
                </a:solidFill>
              </a:rPr>
              <a:t>　ストレスフリー環境の整備に向けた</a:t>
            </a:r>
            <a:r>
              <a:rPr kumimoji="1" lang="en-US" altLang="ja-JP" sz="1400" dirty="0">
                <a:solidFill>
                  <a:srgbClr val="0000FF"/>
                </a:solidFill>
              </a:rPr>
              <a:t>Wi-Fi</a:t>
            </a:r>
            <a:r>
              <a:rPr kumimoji="1" lang="ja-JP" altLang="en-US" sz="1400" dirty="0">
                <a:solidFill>
                  <a:srgbClr val="0000FF"/>
                </a:solidFill>
              </a:rPr>
              <a:t>環境、クレジット決済端末の整備等を行う。</a:t>
            </a:r>
            <a:endParaRPr kumimoji="1" lang="en-US" altLang="ja-JP" sz="1400" dirty="0">
              <a:solidFill>
                <a:srgbClr val="0000FF"/>
              </a:solidFill>
            </a:endParaRPr>
          </a:p>
          <a:p>
            <a:endParaRPr lang="en-US" altLang="ja-JP" sz="1400" dirty="0"/>
          </a:p>
          <a:p>
            <a:endParaRPr kumimoji="1" lang="en-US" altLang="ja-JP" sz="1400" dirty="0"/>
          </a:p>
          <a:p>
            <a:endParaRPr kumimoji="1" lang="en-US" altLang="ja-JP" sz="1400" dirty="0"/>
          </a:p>
        </p:txBody>
      </p:sp>
      <p:sp>
        <p:nvSpPr>
          <p:cNvPr id="18" name="テキスト ボックス 17">
            <a:extLst>
              <a:ext uri="{FF2B5EF4-FFF2-40B4-BE49-F238E27FC236}">
                <a16:creationId xmlns:a16="http://schemas.microsoft.com/office/drawing/2014/main" id="{FC538512-7081-491F-A353-2594288F3013}"/>
              </a:ext>
            </a:extLst>
          </p:cNvPr>
          <p:cNvSpPr txBox="1"/>
          <p:nvPr/>
        </p:nvSpPr>
        <p:spPr>
          <a:xfrm flipH="1">
            <a:off x="6356643" y="2172966"/>
            <a:ext cx="5568657" cy="4616648"/>
          </a:xfrm>
          <a:prstGeom prst="rect">
            <a:avLst/>
          </a:prstGeom>
          <a:noFill/>
        </p:spPr>
        <p:txBody>
          <a:bodyPr wrap="square" rtlCol="0">
            <a:spAutoFit/>
          </a:bodyPr>
          <a:lstStyle/>
          <a:p>
            <a:r>
              <a:rPr kumimoji="1" lang="ja-JP" altLang="en-US" sz="1400" dirty="0">
                <a:solidFill>
                  <a:srgbClr val="0000FF"/>
                </a:solidFill>
              </a:rPr>
              <a:t>①実施済みの農泊推進対策を活用して協議会としてガイドを複数育成したが、インバウンド客受け入れに際しての個々のコミュニケーション能力が不足している。多言語講座によりプログラム運営、安全管理、インバウンド客の満足度を向上を図る。</a:t>
            </a:r>
            <a:endParaRPr kumimoji="1" lang="en-US" altLang="ja-JP" sz="1400" dirty="0">
              <a:solidFill>
                <a:srgbClr val="0000FF"/>
              </a:solidFill>
            </a:endParaRPr>
          </a:p>
          <a:p>
            <a:endParaRPr lang="en-US" altLang="ja-JP" sz="1400" dirty="0"/>
          </a:p>
          <a:p>
            <a:r>
              <a:rPr kumimoji="1" lang="ja-JP" altLang="en-US" sz="1400" dirty="0">
                <a:solidFill>
                  <a:srgbClr val="0000FF"/>
                </a:solidFill>
              </a:rPr>
              <a:t>②既存プログラムについて、インバウンド客向け旅行商品としてのポテンシャルは十分あると考えられるが、事故や怪我の予防のための説明手法や、英語圏、中国語圏それぞれの社会・文化的背景を踏まえた的確な解説コメントやビジュアルツールなどの改善等により体験プログラムの円滑な運営を目指す。</a:t>
            </a:r>
            <a:endParaRPr kumimoji="1" lang="en-US" altLang="ja-JP" sz="1400" dirty="0">
              <a:solidFill>
                <a:srgbClr val="0000FF"/>
              </a:solidFill>
            </a:endParaRPr>
          </a:p>
          <a:p>
            <a:endParaRPr lang="en-US" altLang="ja-JP" sz="1400" dirty="0">
              <a:solidFill>
                <a:srgbClr val="0000FF"/>
              </a:solidFill>
            </a:endParaRPr>
          </a:p>
          <a:p>
            <a:r>
              <a:rPr kumimoji="1" lang="ja-JP" altLang="en-US" sz="1400" dirty="0">
                <a:solidFill>
                  <a:srgbClr val="0000FF"/>
                </a:solidFill>
              </a:rPr>
              <a:t>③地域の代表的食材（○○、△△等）の食し方等、地域の食文化を大切にしながら、インバウンド客が満足する味のバリエーションを増やす必要性を感じている。そのため、協議会関係者の飲食事業者におけるインバウンド向けメニューの開発や、食の体験プログラムのコンテンツの工夫など、高度化に取り組む。</a:t>
            </a:r>
            <a:endParaRPr kumimoji="1" lang="en-US" altLang="ja-JP" sz="1400" dirty="0">
              <a:solidFill>
                <a:srgbClr val="0000FF"/>
              </a:solidFill>
            </a:endParaRPr>
          </a:p>
          <a:p>
            <a:endParaRPr lang="en-US" altLang="ja-JP" sz="1400" dirty="0">
              <a:solidFill>
                <a:srgbClr val="0000FF"/>
              </a:solidFill>
            </a:endParaRPr>
          </a:p>
          <a:p>
            <a:r>
              <a:rPr kumimoji="1" lang="ja-JP" altLang="en-US" sz="1400" dirty="0">
                <a:solidFill>
                  <a:srgbClr val="0000FF"/>
                </a:solidFill>
              </a:rPr>
              <a:t>④県内への国際線の増便により、</a:t>
            </a:r>
            <a:r>
              <a:rPr lang="ja-JP" altLang="en-US" sz="1400" dirty="0">
                <a:solidFill>
                  <a:srgbClr val="0000FF"/>
                </a:solidFill>
              </a:rPr>
              <a:t>今後より多くの外国人客が訪れることが考えられるため、</a:t>
            </a:r>
            <a:r>
              <a:rPr kumimoji="1" lang="ja-JP" altLang="en-US" sz="1400" dirty="0">
                <a:solidFill>
                  <a:srgbClr val="0000FF"/>
                </a:solidFill>
              </a:rPr>
              <a:t>インバウンド受け入れのためのきめ細やかなサービス付与による観光事業の高度化に取り組む。</a:t>
            </a:r>
            <a:endParaRPr kumimoji="1" lang="en-US" altLang="ja-JP" sz="1400" dirty="0">
              <a:solidFill>
                <a:srgbClr val="0000FF"/>
              </a:solidFill>
            </a:endParaRPr>
          </a:p>
          <a:p>
            <a:endParaRPr kumimoji="1" lang="ja-JP" altLang="en-US" sz="1400" dirty="0">
              <a:solidFill>
                <a:srgbClr val="0000FF"/>
              </a:solidFill>
            </a:endParaRPr>
          </a:p>
        </p:txBody>
      </p:sp>
      <p:sp>
        <p:nvSpPr>
          <p:cNvPr id="10" name="正方形/長方形 9">
            <a:extLst>
              <a:ext uri="{FF2B5EF4-FFF2-40B4-BE49-F238E27FC236}">
                <a16:creationId xmlns:a16="http://schemas.microsoft.com/office/drawing/2014/main" id="{9A11DCD2-761A-4FCC-BE1A-7B11902957AE}"/>
              </a:ext>
            </a:extLst>
          </p:cNvPr>
          <p:cNvSpPr/>
          <p:nvPr/>
        </p:nvSpPr>
        <p:spPr>
          <a:xfrm>
            <a:off x="54241" y="1287251"/>
            <a:ext cx="12083518" cy="5481207"/>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5308B71-CF71-4630-B727-07A3B396B7D8}"/>
              </a:ext>
            </a:extLst>
          </p:cNvPr>
          <p:cNvSpPr txBox="1"/>
          <p:nvPr/>
        </p:nvSpPr>
        <p:spPr>
          <a:xfrm>
            <a:off x="2688333" y="1343312"/>
            <a:ext cx="7848240" cy="2308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900" dirty="0"/>
              <a:t>農泊高度化促進事業　</a:t>
            </a:r>
            <a:r>
              <a:rPr lang="ja-JP" altLang="en-US" sz="900" dirty="0">
                <a:solidFill>
                  <a:srgbClr val="0000FF"/>
                </a:solidFill>
              </a:rPr>
              <a:t>☑</a:t>
            </a:r>
            <a:r>
              <a:rPr lang="ja-JP" altLang="en-US" sz="900" dirty="0"/>
              <a:t>１　インバウンド対応　　□２　高付加価値化対応（食）　□３　高付加価値化対応（景観）　□４　ワーケーション対応</a:t>
            </a:r>
            <a:endParaRPr lang="en-US" altLang="ja-JP" sz="900" dirty="0"/>
          </a:p>
        </p:txBody>
      </p:sp>
    </p:spTree>
    <p:extLst>
      <p:ext uri="{BB962C8B-B14F-4D97-AF65-F5344CB8AC3E}">
        <p14:creationId xmlns:p14="http://schemas.microsoft.com/office/powerpoint/2010/main" val="424628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BB12FC51-B89E-42B4-802A-0DD97E389777}"/>
              </a:ext>
            </a:extLst>
          </p:cNvPr>
          <p:cNvSpPr/>
          <p:nvPr/>
        </p:nvSpPr>
        <p:spPr>
          <a:xfrm>
            <a:off x="38636" y="6067143"/>
            <a:ext cx="12131899" cy="76509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633F72A-865D-4C55-9993-247ECA427BED}"/>
              </a:ext>
            </a:extLst>
          </p:cNvPr>
          <p:cNvSpPr/>
          <p:nvPr/>
        </p:nvSpPr>
        <p:spPr>
          <a:xfrm>
            <a:off x="0" y="53788"/>
            <a:ext cx="12192000" cy="137561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endParaRPr kumimoji="1" lang="en-US" altLang="ja-JP" dirty="0">
              <a:solidFill>
                <a:srgbClr val="0000FF"/>
              </a:solidFill>
            </a:endParaRPr>
          </a:p>
          <a:p>
            <a:r>
              <a:rPr kumimoji="1" lang="ja-JP" altLang="en-US" sz="1400" dirty="0">
                <a:solidFill>
                  <a:srgbClr val="0000FF"/>
                </a:solidFill>
              </a:rPr>
              <a:t>・漁業（海の幸）・農業（畑の幸）の両方の食資源・食文化に恵まれている</a:t>
            </a:r>
            <a:endParaRPr kumimoji="1" lang="en-US" altLang="ja-JP" sz="1400" dirty="0">
              <a:solidFill>
                <a:srgbClr val="0000FF"/>
              </a:solidFill>
            </a:endParaRPr>
          </a:p>
          <a:p>
            <a:r>
              <a:rPr kumimoji="1" lang="ja-JP" altLang="en-US" sz="1400" dirty="0">
                <a:solidFill>
                  <a:srgbClr val="0000FF"/>
                </a:solidFill>
              </a:rPr>
              <a:t>・地域に伝承される伝統漁法（○○、△△）、郷土料理の○○、地域で栽培される△△</a:t>
            </a:r>
            <a:endParaRPr kumimoji="1" lang="en-US" altLang="ja-JP" sz="1400" dirty="0">
              <a:solidFill>
                <a:srgbClr val="0000FF"/>
              </a:solidFill>
            </a:endParaRPr>
          </a:p>
          <a:p>
            <a:r>
              <a:rPr kumimoji="1" lang="ja-JP" altLang="en-US" sz="1400" dirty="0">
                <a:solidFill>
                  <a:srgbClr val="0000FF"/>
                </a:solidFill>
              </a:rPr>
              <a:t>・島独自の暮らし、催事行事（○○等）、生活文化が色濃く伝承されている</a:t>
            </a:r>
            <a:endParaRPr kumimoji="1" lang="en-US" altLang="ja-JP" sz="1400" dirty="0">
              <a:solidFill>
                <a:srgbClr val="0000FF"/>
              </a:solidFill>
            </a:endParaRPr>
          </a:p>
          <a:p>
            <a:r>
              <a:rPr kumimoji="1" lang="ja-JP" altLang="en-US" sz="1400" dirty="0">
                <a:solidFill>
                  <a:srgbClr val="0000FF"/>
                </a:solidFill>
              </a:rPr>
              <a:t>・離島ならではの自然豊かな景観</a:t>
            </a:r>
            <a:endParaRPr kumimoji="1" lang="en-US" altLang="ja-JP" sz="1400" dirty="0">
              <a:solidFill>
                <a:srgbClr val="0000FF"/>
              </a:solidFill>
            </a:endParaRPr>
          </a:p>
        </p:txBody>
      </p:sp>
      <p:sp>
        <p:nvSpPr>
          <p:cNvPr id="4" name="テキスト ボックス 3">
            <a:extLst>
              <a:ext uri="{FF2B5EF4-FFF2-40B4-BE49-F238E27FC236}">
                <a16:creationId xmlns:a16="http://schemas.microsoft.com/office/drawing/2014/main" id="{95B13D00-8AA3-4A0B-9F2B-A42A15421DB6}"/>
              </a:ext>
            </a:extLst>
          </p:cNvPr>
          <p:cNvSpPr txBox="1"/>
          <p:nvPr/>
        </p:nvSpPr>
        <p:spPr>
          <a:xfrm>
            <a:off x="38636" y="25757"/>
            <a:ext cx="4314001" cy="307777"/>
          </a:xfrm>
          <a:prstGeom prst="rect">
            <a:avLst/>
          </a:prstGeom>
          <a:noFill/>
        </p:spPr>
        <p:txBody>
          <a:bodyPr wrap="none" rtlCol="0">
            <a:spAutoFit/>
          </a:bodyPr>
          <a:lstStyle/>
          <a:p>
            <a:r>
              <a:rPr kumimoji="1" lang="ja-JP" altLang="en-US" sz="1400" dirty="0"/>
              <a:t>活用する主な地域資源（地域のキラーコンテンツ）</a:t>
            </a:r>
          </a:p>
        </p:txBody>
      </p:sp>
      <p:grpSp>
        <p:nvGrpSpPr>
          <p:cNvPr id="2" name="グループ化 1">
            <a:extLst>
              <a:ext uri="{FF2B5EF4-FFF2-40B4-BE49-F238E27FC236}">
                <a16:creationId xmlns:a16="http://schemas.microsoft.com/office/drawing/2014/main" id="{694853F2-4792-452D-828F-679E48B60554}"/>
              </a:ext>
            </a:extLst>
          </p:cNvPr>
          <p:cNvGrpSpPr/>
          <p:nvPr/>
        </p:nvGrpSpPr>
        <p:grpSpPr>
          <a:xfrm>
            <a:off x="38636" y="1490051"/>
            <a:ext cx="12113528" cy="3274940"/>
            <a:chOff x="38636" y="884936"/>
            <a:chExt cx="12113528" cy="3274940"/>
          </a:xfrm>
        </p:grpSpPr>
        <p:sp>
          <p:nvSpPr>
            <p:cNvPr id="10" name="四角形: 角を丸くする 9">
              <a:extLst>
                <a:ext uri="{FF2B5EF4-FFF2-40B4-BE49-F238E27FC236}">
                  <a16:creationId xmlns:a16="http://schemas.microsoft.com/office/drawing/2014/main" id="{8B03EF51-3809-4335-9BC5-CE5547A0FB0C}"/>
                </a:ext>
              </a:extLst>
            </p:cNvPr>
            <p:cNvSpPr/>
            <p:nvPr/>
          </p:nvSpPr>
          <p:spPr>
            <a:xfrm>
              <a:off x="38636" y="1000848"/>
              <a:ext cx="4041563" cy="3159028"/>
            </a:xfrm>
            <a:prstGeom prst="roundRect">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755FB2DD-24D5-441B-8CEF-56A0EF9FD042}"/>
                </a:ext>
              </a:extLst>
            </p:cNvPr>
            <p:cNvSpPr/>
            <p:nvPr/>
          </p:nvSpPr>
          <p:spPr>
            <a:xfrm>
              <a:off x="4142103" y="1000847"/>
              <a:ext cx="3974078" cy="3159028"/>
            </a:xfrm>
            <a:prstGeom prst="round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71E66305-F452-4ADB-8DA7-CAAB689AD6B3}"/>
                </a:ext>
              </a:extLst>
            </p:cNvPr>
            <p:cNvSpPr/>
            <p:nvPr/>
          </p:nvSpPr>
          <p:spPr>
            <a:xfrm>
              <a:off x="8178085" y="1000848"/>
              <a:ext cx="3974079" cy="3159027"/>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98682F5-21DB-40AC-AFAB-A3B61008FF1C}"/>
                </a:ext>
              </a:extLst>
            </p:cNvPr>
            <p:cNvSpPr txBox="1"/>
            <p:nvPr/>
          </p:nvSpPr>
          <p:spPr>
            <a:xfrm>
              <a:off x="9961449" y="884936"/>
              <a:ext cx="595035" cy="338554"/>
            </a:xfrm>
            <a:prstGeom prst="rect">
              <a:avLst/>
            </a:prstGeom>
            <a:solidFill>
              <a:schemeClr val="accent5"/>
            </a:solidFill>
          </p:spPr>
          <p:txBody>
            <a:bodyPr wrap="none" rtlCol="0">
              <a:spAutoFit/>
            </a:bodyPr>
            <a:lstStyle/>
            <a:p>
              <a:r>
                <a:rPr kumimoji="1" lang="ja-JP" altLang="en-US" sz="1600" dirty="0"/>
                <a:t>体験</a:t>
              </a:r>
            </a:p>
          </p:txBody>
        </p:sp>
        <p:sp>
          <p:nvSpPr>
            <p:cNvPr id="7" name="テキスト ボックス 6">
              <a:extLst>
                <a:ext uri="{FF2B5EF4-FFF2-40B4-BE49-F238E27FC236}">
                  <a16:creationId xmlns:a16="http://schemas.microsoft.com/office/drawing/2014/main" id="{9F32906A-8CAF-47D0-A013-2AEC9D61972B}"/>
                </a:ext>
              </a:extLst>
            </p:cNvPr>
            <p:cNvSpPr txBox="1"/>
            <p:nvPr/>
          </p:nvSpPr>
          <p:spPr>
            <a:xfrm>
              <a:off x="5806468" y="897815"/>
              <a:ext cx="595035" cy="338554"/>
            </a:xfrm>
            <a:prstGeom prst="rect">
              <a:avLst/>
            </a:prstGeom>
            <a:solidFill>
              <a:schemeClr val="accent6"/>
            </a:solidFill>
          </p:spPr>
          <p:txBody>
            <a:bodyPr wrap="none" rtlCol="0">
              <a:spAutoFit/>
            </a:bodyPr>
            <a:lstStyle/>
            <a:p>
              <a:r>
                <a:rPr kumimoji="1" lang="ja-JP" altLang="en-US" sz="1600" dirty="0"/>
                <a:t>食事</a:t>
              </a:r>
            </a:p>
          </p:txBody>
        </p:sp>
        <p:sp>
          <p:nvSpPr>
            <p:cNvPr id="6" name="テキスト ボックス 5">
              <a:extLst>
                <a:ext uri="{FF2B5EF4-FFF2-40B4-BE49-F238E27FC236}">
                  <a16:creationId xmlns:a16="http://schemas.microsoft.com/office/drawing/2014/main" id="{1AF61CE7-AE0B-4326-BF71-E3BA26D26CB8}"/>
                </a:ext>
              </a:extLst>
            </p:cNvPr>
            <p:cNvSpPr txBox="1"/>
            <p:nvPr/>
          </p:nvSpPr>
          <p:spPr>
            <a:xfrm>
              <a:off x="1738882" y="919646"/>
              <a:ext cx="595035" cy="338554"/>
            </a:xfrm>
            <a:prstGeom prst="rect">
              <a:avLst/>
            </a:prstGeom>
            <a:solidFill>
              <a:schemeClr val="accent4"/>
            </a:solidFill>
          </p:spPr>
          <p:txBody>
            <a:bodyPr wrap="none" rtlCol="0">
              <a:spAutoFit/>
            </a:bodyPr>
            <a:lstStyle/>
            <a:p>
              <a:r>
                <a:rPr kumimoji="1" lang="ja-JP" altLang="en-US" sz="1600" dirty="0"/>
                <a:t>宿泊</a:t>
              </a:r>
            </a:p>
          </p:txBody>
        </p:sp>
      </p:grpSp>
      <p:sp>
        <p:nvSpPr>
          <p:cNvPr id="13" name="テキスト ボックス 12">
            <a:extLst>
              <a:ext uri="{FF2B5EF4-FFF2-40B4-BE49-F238E27FC236}">
                <a16:creationId xmlns:a16="http://schemas.microsoft.com/office/drawing/2014/main" id="{820BBA63-DCF3-4AC0-B8CF-277536CEAE8B}"/>
              </a:ext>
            </a:extLst>
          </p:cNvPr>
          <p:cNvSpPr txBox="1"/>
          <p:nvPr/>
        </p:nvSpPr>
        <p:spPr>
          <a:xfrm>
            <a:off x="128788" y="4838523"/>
            <a:ext cx="2236510" cy="338554"/>
          </a:xfrm>
          <a:prstGeom prst="rect">
            <a:avLst/>
          </a:prstGeom>
          <a:noFill/>
        </p:spPr>
        <p:txBody>
          <a:bodyPr wrap="none" rtlCol="0">
            <a:spAutoFit/>
          </a:bodyPr>
          <a:lstStyle/>
          <a:p>
            <a:r>
              <a:rPr kumimoji="1" lang="ja-JP" altLang="en-US" sz="1600" dirty="0"/>
              <a:t>当該農泊地域の将来像</a:t>
            </a:r>
          </a:p>
        </p:txBody>
      </p:sp>
      <p:sp>
        <p:nvSpPr>
          <p:cNvPr id="14" name="正方形/長方形 13">
            <a:extLst>
              <a:ext uri="{FF2B5EF4-FFF2-40B4-BE49-F238E27FC236}">
                <a16:creationId xmlns:a16="http://schemas.microsoft.com/office/drawing/2014/main" id="{A08A98D5-FB70-479C-9688-ADAC34E120F4}"/>
              </a:ext>
            </a:extLst>
          </p:cNvPr>
          <p:cNvSpPr/>
          <p:nvPr/>
        </p:nvSpPr>
        <p:spPr>
          <a:xfrm>
            <a:off x="38636" y="4838522"/>
            <a:ext cx="12113528" cy="1140853"/>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479BF614-B287-4F82-B131-E87CED7FF64C}"/>
              </a:ext>
            </a:extLst>
          </p:cNvPr>
          <p:cNvSpPr txBox="1"/>
          <p:nvPr/>
        </p:nvSpPr>
        <p:spPr>
          <a:xfrm>
            <a:off x="80965" y="6067144"/>
            <a:ext cx="3877985" cy="338554"/>
          </a:xfrm>
          <a:prstGeom prst="rect">
            <a:avLst/>
          </a:prstGeom>
          <a:noFill/>
        </p:spPr>
        <p:txBody>
          <a:bodyPr wrap="none" rtlCol="0">
            <a:spAutoFit/>
          </a:bodyPr>
          <a:lstStyle/>
          <a:p>
            <a:r>
              <a:rPr kumimoji="1" lang="ja-JP" altLang="en-US" sz="1600" dirty="0"/>
              <a:t>市町村（地方公共団体）の関わり・支援</a:t>
            </a:r>
          </a:p>
        </p:txBody>
      </p:sp>
      <p:sp>
        <p:nvSpPr>
          <p:cNvPr id="17" name="テキスト ボックス 16">
            <a:extLst>
              <a:ext uri="{FF2B5EF4-FFF2-40B4-BE49-F238E27FC236}">
                <a16:creationId xmlns:a16="http://schemas.microsoft.com/office/drawing/2014/main" id="{54AF2E26-D2E0-4548-93A1-0AAB2996B570}"/>
              </a:ext>
            </a:extLst>
          </p:cNvPr>
          <p:cNvSpPr txBox="1"/>
          <p:nvPr/>
        </p:nvSpPr>
        <p:spPr>
          <a:xfrm>
            <a:off x="1713039" y="-1507523"/>
            <a:ext cx="8186857" cy="58477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活用する主な地域資源を整理するとともに、地域のキラーコンテンツ等を明らかにする</a:t>
            </a:r>
            <a:endParaRPr kumimoji="1" lang="en-US" altLang="ja-JP" sz="1600" dirty="0">
              <a:solidFill>
                <a:srgbClr val="FF0000"/>
              </a:solidFill>
            </a:endParaRPr>
          </a:p>
          <a:p>
            <a:r>
              <a:rPr kumimoji="1" lang="en-US" altLang="ja-JP" sz="1600" dirty="0">
                <a:solidFill>
                  <a:srgbClr val="FF0000"/>
                </a:solidFill>
              </a:rPr>
              <a:t>※</a:t>
            </a:r>
            <a:r>
              <a:rPr kumimoji="1" lang="ja-JP" altLang="en-US" sz="1600" dirty="0">
                <a:solidFill>
                  <a:srgbClr val="FF0000"/>
                </a:solidFill>
              </a:rPr>
              <a:t>必要に応じて写真（画像）を貼付</a:t>
            </a:r>
          </a:p>
        </p:txBody>
      </p:sp>
      <p:sp>
        <p:nvSpPr>
          <p:cNvPr id="18" name="テキスト ボックス 17">
            <a:extLst>
              <a:ext uri="{FF2B5EF4-FFF2-40B4-BE49-F238E27FC236}">
                <a16:creationId xmlns:a16="http://schemas.microsoft.com/office/drawing/2014/main" id="{942BF3E7-043E-4A1E-89F5-5B9ACAC54E1F}"/>
              </a:ext>
            </a:extLst>
          </p:cNvPr>
          <p:cNvSpPr txBox="1"/>
          <p:nvPr/>
        </p:nvSpPr>
        <p:spPr>
          <a:xfrm>
            <a:off x="1713039" y="-852274"/>
            <a:ext cx="7981672" cy="58477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上記の地域資源を宿泊・食事・体験で誰がどのように提供するのか具体的に整理する</a:t>
            </a:r>
            <a:endParaRPr kumimoji="1" lang="en-US" altLang="ja-JP" sz="1600" dirty="0">
              <a:solidFill>
                <a:srgbClr val="FF0000"/>
              </a:solidFill>
            </a:endParaRPr>
          </a:p>
          <a:p>
            <a:r>
              <a:rPr kumimoji="1" lang="en-US" altLang="ja-JP" sz="1600" dirty="0">
                <a:solidFill>
                  <a:srgbClr val="FF0000"/>
                </a:solidFill>
              </a:rPr>
              <a:t>※</a:t>
            </a:r>
            <a:r>
              <a:rPr kumimoji="1" lang="ja-JP" altLang="en-US" sz="1600" dirty="0">
                <a:solidFill>
                  <a:srgbClr val="FF0000"/>
                </a:solidFill>
              </a:rPr>
              <a:t>必要に応じて写真（画像）を貼付</a:t>
            </a:r>
          </a:p>
        </p:txBody>
      </p:sp>
      <p:sp>
        <p:nvSpPr>
          <p:cNvPr id="19" name="テキスト ボックス 18">
            <a:extLst>
              <a:ext uri="{FF2B5EF4-FFF2-40B4-BE49-F238E27FC236}">
                <a16:creationId xmlns:a16="http://schemas.microsoft.com/office/drawing/2014/main" id="{887FEC99-94AD-49F7-A1F1-3A97AD703B23}"/>
              </a:ext>
            </a:extLst>
          </p:cNvPr>
          <p:cNvSpPr txBox="1"/>
          <p:nvPr/>
        </p:nvSpPr>
        <p:spPr>
          <a:xfrm>
            <a:off x="1247043" y="6989261"/>
            <a:ext cx="10033516" cy="58477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農泊の取組（食材の提供、体験等の実施）によって、当該地域がどの様に変わるのか整理するとともに、</a:t>
            </a:r>
            <a:endParaRPr kumimoji="1" lang="en-US" altLang="ja-JP" sz="1600" dirty="0">
              <a:solidFill>
                <a:srgbClr val="FF0000"/>
              </a:solidFill>
            </a:endParaRPr>
          </a:p>
          <a:p>
            <a:r>
              <a:rPr kumimoji="1" lang="ja-JP" altLang="en-US" sz="1600" dirty="0">
                <a:solidFill>
                  <a:srgbClr val="FF0000"/>
                </a:solidFill>
              </a:rPr>
              <a:t>農業者の所得向上や地域の活性化にどの様に結びつくのか整理する</a:t>
            </a:r>
          </a:p>
        </p:txBody>
      </p:sp>
      <p:sp>
        <p:nvSpPr>
          <p:cNvPr id="20" name="テキスト ボックス 19">
            <a:extLst>
              <a:ext uri="{FF2B5EF4-FFF2-40B4-BE49-F238E27FC236}">
                <a16:creationId xmlns:a16="http://schemas.microsoft.com/office/drawing/2014/main" id="{20F4AF5E-9BD7-4672-9C6A-25DD30595753}"/>
              </a:ext>
            </a:extLst>
          </p:cNvPr>
          <p:cNvSpPr txBox="1"/>
          <p:nvPr/>
        </p:nvSpPr>
        <p:spPr>
          <a:xfrm>
            <a:off x="496829" y="7599794"/>
            <a:ext cx="10649069"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当該農泊の取組に向け地域協議会に市町村が参画しているのか、市町村がどのように支援、参画するのか整理する</a:t>
            </a:r>
          </a:p>
        </p:txBody>
      </p:sp>
      <p:sp>
        <p:nvSpPr>
          <p:cNvPr id="21" name="テキスト ボックス 20">
            <a:extLst>
              <a:ext uri="{FF2B5EF4-FFF2-40B4-BE49-F238E27FC236}">
                <a16:creationId xmlns:a16="http://schemas.microsoft.com/office/drawing/2014/main" id="{9AB9E2AD-C240-49A8-8C72-4F3CA4B082B9}"/>
              </a:ext>
            </a:extLst>
          </p:cNvPr>
          <p:cNvSpPr txBox="1"/>
          <p:nvPr/>
        </p:nvSpPr>
        <p:spPr>
          <a:xfrm>
            <a:off x="128789" y="1967906"/>
            <a:ext cx="3889538" cy="2031325"/>
          </a:xfrm>
          <a:prstGeom prst="rect">
            <a:avLst/>
          </a:prstGeom>
          <a:noFill/>
        </p:spPr>
        <p:txBody>
          <a:bodyPr wrap="square" rtlCol="0">
            <a:spAutoFit/>
          </a:bodyPr>
          <a:lstStyle/>
          <a:p>
            <a:r>
              <a:rPr lang="ja-JP" altLang="en-US" sz="1400" dirty="0">
                <a:solidFill>
                  <a:srgbClr val="0000FF"/>
                </a:solidFill>
              </a:rPr>
              <a:t>地域内には、既存の民宿１軒、ゲストハウス１軒および簡易宿所許可取得済みの体験民宿受け入れ家庭が約</a:t>
            </a:r>
            <a:r>
              <a:rPr lang="en-US" altLang="ja-JP" sz="1400" dirty="0">
                <a:solidFill>
                  <a:srgbClr val="0000FF"/>
                </a:solidFill>
              </a:rPr>
              <a:t>30</a:t>
            </a:r>
            <a:r>
              <a:rPr lang="ja-JP" altLang="en-US" sz="1400" dirty="0">
                <a:solidFill>
                  <a:srgbClr val="0000FF"/>
                </a:solidFill>
              </a:rPr>
              <a:t>軒あり、定員〇〇人の受入が可能である。これまでもインバウンドの受け入れ実績はあるが、今後より多くの外国人客が訪れることが考えられるため、</a:t>
            </a:r>
            <a:r>
              <a:rPr lang="en-US" altLang="ja-JP" sz="1400" dirty="0">
                <a:solidFill>
                  <a:srgbClr val="0000FF"/>
                </a:solidFill>
              </a:rPr>
              <a:t>Wi-Fi</a:t>
            </a:r>
            <a:r>
              <a:rPr lang="ja-JP" altLang="en-US" sz="1400" dirty="0">
                <a:solidFill>
                  <a:srgbClr val="0000FF"/>
                </a:solidFill>
              </a:rPr>
              <a:t>環境やクレジット決済端末の整備により、インバウンド客がストレスフリーに過ごせる環境の整備に取り組む。</a:t>
            </a:r>
            <a:endParaRPr lang="en-US" altLang="ja-JP" sz="1400" dirty="0">
              <a:solidFill>
                <a:srgbClr val="0000FF"/>
              </a:solidFill>
            </a:endParaRPr>
          </a:p>
        </p:txBody>
      </p:sp>
      <p:sp>
        <p:nvSpPr>
          <p:cNvPr id="22" name="テキスト ボックス 21">
            <a:extLst>
              <a:ext uri="{FF2B5EF4-FFF2-40B4-BE49-F238E27FC236}">
                <a16:creationId xmlns:a16="http://schemas.microsoft.com/office/drawing/2014/main" id="{86F8D1B8-87FD-43E5-9217-46D8EE98C90E}"/>
              </a:ext>
            </a:extLst>
          </p:cNvPr>
          <p:cNvSpPr txBox="1"/>
          <p:nvPr/>
        </p:nvSpPr>
        <p:spPr>
          <a:xfrm>
            <a:off x="4299679" y="2018240"/>
            <a:ext cx="3816502" cy="2031325"/>
          </a:xfrm>
          <a:prstGeom prst="rect">
            <a:avLst/>
          </a:prstGeom>
          <a:noFill/>
        </p:spPr>
        <p:txBody>
          <a:bodyPr wrap="square" rtlCol="0">
            <a:spAutoFit/>
          </a:bodyPr>
          <a:lstStyle/>
          <a:p>
            <a:r>
              <a:rPr lang="ja-JP" altLang="en-US" sz="1400" dirty="0">
                <a:solidFill>
                  <a:srgbClr val="0000FF"/>
                </a:solidFill>
              </a:rPr>
              <a:t>地域の北部は漁師町、南部は農業が盛んで、豊富な食資源・食文化に恵まれている。協議会構成員となっている飲食店２軒や漁協直営食堂にて、新鮮な地域食材を活用した料理を提供が可能。今後は、インバウンド向けに飲食店のメニューや品書きなどの表現の見直しや、地域の伝統を継承しつつ、幅広い方に楽しんでいただけるメニューの最適化に取り組む。</a:t>
            </a:r>
            <a:endParaRPr lang="en-US" altLang="ja-JP" sz="1400" dirty="0">
              <a:solidFill>
                <a:srgbClr val="0000FF"/>
              </a:solidFill>
            </a:endParaRPr>
          </a:p>
        </p:txBody>
      </p:sp>
      <p:sp>
        <p:nvSpPr>
          <p:cNvPr id="23" name="テキスト ボックス 22">
            <a:extLst>
              <a:ext uri="{FF2B5EF4-FFF2-40B4-BE49-F238E27FC236}">
                <a16:creationId xmlns:a16="http://schemas.microsoft.com/office/drawing/2014/main" id="{9AB9E2AD-C240-49A8-8C72-4F3CA4B082B9}"/>
              </a:ext>
            </a:extLst>
          </p:cNvPr>
          <p:cNvSpPr txBox="1"/>
          <p:nvPr/>
        </p:nvSpPr>
        <p:spPr>
          <a:xfrm>
            <a:off x="8273757" y="2018240"/>
            <a:ext cx="3789454" cy="2462213"/>
          </a:xfrm>
          <a:prstGeom prst="rect">
            <a:avLst/>
          </a:prstGeom>
          <a:noFill/>
        </p:spPr>
        <p:txBody>
          <a:bodyPr wrap="square" rtlCol="0">
            <a:spAutoFit/>
          </a:bodyPr>
          <a:lstStyle/>
          <a:p>
            <a:r>
              <a:rPr lang="ja-JP" altLang="en-US" sz="1400" dirty="0">
                <a:solidFill>
                  <a:srgbClr val="0000FF"/>
                </a:solidFill>
              </a:rPr>
              <a:t>地域には、豊富な食の地域資源を活用した伝統漁法等を学ぶ○○体験、△△等の郷土料理体験・ランチ等の既存の体験交流プログラムがあり、漁業協同組合、観光協会が中心となったインバウンド客への提供実績もある。今後のインバウンド客の受け入れ拡大に向け、これまでの課題を踏まえたコンテンツの高度化やガイドの対応マニュアルをとりまとめ、事業完了後も継続的にガイド</a:t>
            </a:r>
            <a:endParaRPr lang="en-US" altLang="ja-JP" sz="1400" dirty="0">
              <a:solidFill>
                <a:srgbClr val="0000FF"/>
              </a:solidFill>
            </a:endParaRPr>
          </a:p>
          <a:p>
            <a:r>
              <a:rPr lang="ja-JP" altLang="en-US" sz="1400" dirty="0">
                <a:solidFill>
                  <a:srgbClr val="0000FF"/>
                </a:solidFill>
              </a:rPr>
              <a:t>育成が可能となる資料として</a:t>
            </a:r>
            <a:endParaRPr lang="en-US" altLang="ja-JP" sz="1400" dirty="0">
              <a:solidFill>
                <a:srgbClr val="0000FF"/>
              </a:solidFill>
            </a:endParaRPr>
          </a:p>
          <a:p>
            <a:r>
              <a:rPr lang="ja-JP" altLang="en-US" sz="1400" dirty="0">
                <a:solidFill>
                  <a:srgbClr val="0000FF"/>
                </a:solidFill>
              </a:rPr>
              <a:t>活用できる体制を整える。</a:t>
            </a:r>
            <a:endParaRPr lang="en-US" altLang="ja-JP" sz="1400" dirty="0">
              <a:solidFill>
                <a:srgbClr val="0000FF"/>
              </a:solidFill>
            </a:endParaRPr>
          </a:p>
        </p:txBody>
      </p:sp>
      <p:sp>
        <p:nvSpPr>
          <p:cNvPr id="24" name="テキスト ボックス 23">
            <a:extLst>
              <a:ext uri="{FF2B5EF4-FFF2-40B4-BE49-F238E27FC236}">
                <a16:creationId xmlns:a16="http://schemas.microsoft.com/office/drawing/2014/main" id="{820BBA63-DCF3-4AC0-B8CF-277536CEAE8B}"/>
              </a:ext>
            </a:extLst>
          </p:cNvPr>
          <p:cNvSpPr txBox="1"/>
          <p:nvPr/>
        </p:nvSpPr>
        <p:spPr>
          <a:xfrm>
            <a:off x="118100" y="5160721"/>
            <a:ext cx="11845301" cy="738664"/>
          </a:xfrm>
          <a:prstGeom prst="rect">
            <a:avLst/>
          </a:prstGeom>
          <a:noFill/>
        </p:spPr>
        <p:txBody>
          <a:bodyPr wrap="square" rtlCol="0">
            <a:spAutoFit/>
          </a:bodyPr>
          <a:lstStyle/>
          <a:p>
            <a:r>
              <a:rPr lang="ja-JP" altLang="en-US" sz="1400" dirty="0">
                <a:solidFill>
                  <a:srgbClr val="0000FF"/>
                </a:solidFill>
              </a:rPr>
              <a:t>地域への交通の利便性の向上等により、今後多くの観光客が訪れると考えられる。このことをチャンスと捉え、先人達より受け継いできた地域の食文化、祭事行事をはじめとする暮らしや文化を普遍的な資源として守り継承しつつ、付加価値を付与してインバウンドを含む来島者と共有していくことで、地域での仕事を創出して活性化を図り、若者や子育て世代、高齢者がともに安心して暮らしていける地域であり続けることを目指す。</a:t>
            </a:r>
            <a:endParaRPr lang="en-US" altLang="ja-JP" sz="1400" dirty="0">
              <a:solidFill>
                <a:srgbClr val="0000FF"/>
              </a:solidFill>
            </a:endParaRPr>
          </a:p>
        </p:txBody>
      </p:sp>
      <p:sp>
        <p:nvSpPr>
          <p:cNvPr id="25" name="テキスト ボックス 24">
            <a:extLst>
              <a:ext uri="{FF2B5EF4-FFF2-40B4-BE49-F238E27FC236}">
                <a16:creationId xmlns:a16="http://schemas.microsoft.com/office/drawing/2014/main" id="{820BBA63-DCF3-4AC0-B8CF-277536CEAE8B}"/>
              </a:ext>
            </a:extLst>
          </p:cNvPr>
          <p:cNvSpPr txBox="1"/>
          <p:nvPr/>
        </p:nvSpPr>
        <p:spPr>
          <a:xfrm>
            <a:off x="128788" y="6334780"/>
            <a:ext cx="11845301" cy="523220"/>
          </a:xfrm>
          <a:prstGeom prst="rect">
            <a:avLst/>
          </a:prstGeom>
          <a:noFill/>
        </p:spPr>
        <p:txBody>
          <a:bodyPr wrap="square" rtlCol="0">
            <a:spAutoFit/>
          </a:bodyPr>
          <a:lstStyle/>
          <a:p>
            <a:r>
              <a:rPr lang="ja-JP" altLang="en-US" sz="1400" dirty="0">
                <a:solidFill>
                  <a:srgbClr val="0000FF"/>
                </a:solidFill>
                <a:latin typeface="+mn-ea"/>
                <a:cs typeface="メイリオ" panose="020B0604030504040204" pitchFamily="50" charset="-128"/>
              </a:rPr>
              <a:t>○○市△△支所□□課</a:t>
            </a:r>
            <a:r>
              <a:rPr lang="ja-JP" altLang="en-US" sz="1400" dirty="0">
                <a:solidFill>
                  <a:srgbClr val="0000FF"/>
                </a:solidFill>
              </a:rPr>
              <a:t>が協議会の構成メンバーに参画しており、農泊の取組について情報発信や事業推進に関し連携を図るとともに、事業完了後においても継続的な取組となるよう、行政の立場からの指導監督を行う。</a:t>
            </a:r>
          </a:p>
        </p:txBody>
      </p:sp>
      <p:pic>
        <p:nvPicPr>
          <p:cNvPr id="37" name="図 36" descr="皿に盛られたパスタ料理&#10;&#10;自動的に生成された説明">
            <a:extLst>
              <a:ext uri="{FF2B5EF4-FFF2-40B4-BE49-F238E27FC236}">
                <a16:creationId xmlns:a16="http://schemas.microsoft.com/office/drawing/2014/main" id="{1325D350-1F3D-A048-B72B-710E6EE2D7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2260" y="79678"/>
            <a:ext cx="1610951" cy="1072433"/>
          </a:xfrm>
          <a:prstGeom prst="rect">
            <a:avLst/>
          </a:prstGeom>
        </p:spPr>
      </p:pic>
      <p:pic>
        <p:nvPicPr>
          <p:cNvPr id="39" name="図 38" descr="テーブル, 食品, 座る, 皿 が含まれている画像&#10;&#10;自動的に生成された説明">
            <a:extLst>
              <a:ext uri="{FF2B5EF4-FFF2-40B4-BE49-F238E27FC236}">
                <a16:creationId xmlns:a16="http://schemas.microsoft.com/office/drawing/2014/main" id="{0DDC8201-BF70-2C10-59C5-D2BF92371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4019" y="93430"/>
            <a:ext cx="1164324" cy="1072434"/>
          </a:xfrm>
          <a:prstGeom prst="rect">
            <a:avLst/>
          </a:prstGeom>
        </p:spPr>
      </p:pic>
      <p:pic>
        <p:nvPicPr>
          <p:cNvPr id="41" name="図 40" descr="水, 鳥, 大きい, 立つ が含まれている画像&#10;&#10;自動的に生成された説明">
            <a:extLst>
              <a:ext uri="{FF2B5EF4-FFF2-40B4-BE49-F238E27FC236}">
                <a16:creationId xmlns:a16="http://schemas.microsoft.com/office/drawing/2014/main" id="{FCB703C9-AB10-D8D7-67BC-6F6C287E2A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434" y="75238"/>
            <a:ext cx="1610951" cy="1079840"/>
          </a:xfrm>
          <a:prstGeom prst="rect">
            <a:avLst/>
          </a:prstGeom>
        </p:spPr>
      </p:pic>
      <p:sp>
        <p:nvSpPr>
          <p:cNvPr id="42" name="テキスト ボックス 41">
            <a:extLst>
              <a:ext uri="{FF2B5EF4-FFF2-40B4-BE49-F238E27FC236}">
                <a16:creationId xmlns:a16="http://schemas.microsoft.com/office/drawing/2014/main" id="{EE03FEBA-BF17-FE10-5C56-9759B87BBBAF}"/>
              </a:ext>
            </a:extLst>
          </p:cNvPr>
          <p:cNvSpPr txBox="1"/>
          <p:nvPr/>
        </p:nvSpPr>
        <p:spPr>
          <a:xfrm>
            <a:off x="7671187" y="1165695"/>
            <a:ext cx="889987" cy="261610"/>
          </a:xfrm>
          <a:prstGeom prst="rect">
            <a:avLst/>
          </a:prstGeom>
          <a:noFill/>
        </p:spPr>
        <p:txBody>
          <a:bodyPr wrap="none" rtlCol="0">
            <a:spAutoFit/>
          </a:bodyPr>
          <a:lstStyle/>
          <a:p>
            <a:r>
              <a:rPr kumimoji="1" lang="ja-JP" altLang="en-US" sz="1100" dirty="0">
                <a:solidFill>
                  <a:srgbClr val="0000FF"/>
                </a:solidFill>
              </a:rPr>
              <a:t>特産の○○</a:t>
            </a:r>
          </a:p>
        </p:txBody>
      </p:sp>
      <p:sp>
        <p:nvSpPr>
          <p:cNvPr id="43" name="テキスト ボックス 42">
            <a:extLst>
              <a:ext uri="{FF2B5EF4-FFF2-40B4-BE49-F238E27FC236}">
                <a16:creationId xmlns:a16="http://schemas.microsoft.com/office/drawing/2014/main" id="{E1CDC4E3-C6A6-4040-3BE7-881B3BD2C4DA}"/>
              </a:ext>
            </a:extLst>
          </p:cNvPr>
          <p:cNvSpPr txBox="1"/>
          <p:nvPr/>
        </p:nvSpPr>
        <p:spPr>
          <a:xfrm>
            <a:off x="8945786" y="1161433"/>
            <a:ext cx="1313180" cy="261610"/>
          </a:xfrm>
          <a:prstGeom prst="rect">
            <a:avLst/>
          </a:prstGeom>
          <a:noFill/>
        </p:spPr>
        <p:txBody>
          <a:bodyPr wrap="none" rtlCol="0">
            <a:spAutoFit/>
          </a:bodyPr>
          <a:lstStyle/>
          <a:p>
            <a:r>
              <a:rPr kumimoji="1" lang="ja-JP" altLang="en-US" sz="1100" dirty="0">
                <a:solidFill>
                  <a:srgbClr val="0000FF"/>
                </a:solidFill>
              </a:rPr>
              <a:t>盛んな○○○養殖</a:t>
            </a:r>
          </a:p>
        </p:txBody>
      </p:sp>
      <p:sp>
        <p:nvSpPr>
          <p:cNvPr id="44" name="テキスト ボックス 43">
            <a:extLst>
              <a:ext uri="{FF2B5EF4-FFF2-40B4-BE49-F238E27FC236}">
                <a16:creationId xmlns:a16="http://schemas.microsoft.com/office/drawing/2014/main" id="{B6504DDC-98D3-3713-2BB2-9C72AA3AA70A}"/>
              </a:ext>
            </a:extLst>
          </p:cNvPr>
          <p:cNvSpPr txBox="1"/>
          <p:nvPr/>
        </p:nvSpPr>
        <p:spPr>
          <a:xfrm>
            <a:off x="10585939" y="1145641"/>
            <a:ext cx="1313180" cy="261610"/>
          </a:xfrm>
          <a:prstGeom prst="rect">
            <a:avLst/>
          </a:prstGeom>
          <a:noFill/>
        </p:spPr>
        <p:txBody>
          <a:bodyPr wrap="none" rtlCol="0">
            <a:spAutoFit/>
          </a:bodyPr>
          <a:lstStyle/>
          <a:p>
            <a:r>
              <a:rPr lang="ja-JP" altLang="en-US" sz="1100" dirty="0">
                <a:solidFill>
                  <a:srgbClr val="0000FF"/>
                </a:solidFill>
              </a:rPr>
              <a:t>郷土料理○〇〇〇</a:t>
            </a:r>
            <a:endParaRPr kumimoji="1" lang="ja-JP" altLang="en-US" sz="1100" dirty="0">
              <a:solidFill>
                <a:srgbClr val="0000FF"/>
              </a:solidFill>
            </a:endParaRPr>
          </a:p>
        </p:txBody>
      </p:sp>
      <p:pic>
        <p:nvPicPr>
          <p:cNvPr id="3" name="図 2">
            <a:extLst>
              <a:ext uri="{FF2B5EF4-FFF2-40B4-BE49-F238E27FC236}">
                <a16:creationId xmlns:a16="http://schemas.microsoft.com/office/drawing/2014/main" id="{F5CDC7AF-07A6-6604-DE33-200BEAC597D6}"/>
              </a:ext>
            </a:extLst>
          </p:cNvPr>
          <p:cNvPicPr>
            <a:picLocks noChangeAspect="1"/>
          </p:cNvPicPr>
          <p:nvPr/>
        </p:nvPicPr>
        <p:blipFill rotWithShape="1">
          <a:blip r:embed="rId5"/>
          <a:srcRect t="9566"/>
          <a:stretch/>
        </p:blipFill>
        <p:spPr>
          <a:xfrm>
            <a:off x="1761132" y="3742658"/>
            <a:ext cx="1049969" cy="879676"/>
          </a:xfrm>
          <a:prstGeom prst="rect">
            <a:avLst/>
          </a:prstGeom>
        </p:spPr>
      </p:pic>
      <p:sp>
        <p:nvSpPr>
          <p:cNvPr id="8" name="テキスト ボックス 7">
            <a:extLst>
              <a:ext uri="{FF2B5EF4-FFF2-40B4-BE49-F238E27FC236}">
                <a16:creationId xmlns:a16="http://schemas.microsoft.com/office/drawing/2014/main" id="{D35FDD61-2AC7-93AD-6BCB-62039377D901}"/>
              </a:ext>
            </a:extLst>
          </p:cNvPr>
          <p:cNvSpPr txBox="1"/>
          <p:nvPr/>
        </p:nvSpPr>
        <p:spPr>
          <a:xfrm>
            <a:off x="1934120" y="4596169"/>
            <a:ext cx="646331" cy="230832"/>
          </a:xfrm>
          <a:prstGeom prst="rect">
            <a:avLst/>
          </a:prstGeom>
          <a:noFill/>
        </p:spPr>
        <p:txBody>
          <a:bodyPr wrap="none" rtlCol="0">
            <a:spAutoFit/>
          </a:bodyPr>
          <a:lstStyle/>
          <a:p>
            <a:r>
              <a:rPr lang="ja-JP" altLang="en-US" sz="900" dirty="0"/>
              <a:t>民宿○○</a:t>
            </a:r>
            <a:endParaRPr kumimoji="1" lang="ja-JP" altLang="en-US" sz="900" dirty="0"/>
          </a:p>
        </p:txBody>
      </p:sp>
      <p:pic>
        <p:nvPicPr>
          <p:cNvPr id="27" name="図 26" descr="アイコン が含まれている画像&#10;&#10;自動的に生成された説明">
            <a:extLst>
              <a:ext uri="{FF2B5EF4-FFF2-40B4-BE49-F238E27FC236}">
                <a16:creationId xmlns:a16="http://schemas.microsoft.com/office/drawing/2014/main" id="{9F00B1C4-4DDF-AA1E-A8F8-C3434EEA6B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36786" y="3757655"/>
            <a:ext cx="1092525" cy="727026"/>
          </a:xfrm>
          <a:prstGeom prst="rect">
            <a:avLst/>
          </a:prstGeom>
        </p:spPr>
      </p:pic>
      <p:sp>
        <p:nvSpPr>
          <p:cNvPr id="28" name="テキスト ボックス 27">
            <a:extLst>
              <a:ext uri="{FF2B5EF4-FFF2-40B4-BE49-F238E27FC236}">
                <a16:creationId xmlns:a16="http://schemas.microsoft.com/office/drawing/2014/main" id="{9FC7642B-FB25-09EE-A4B1-31B34C191668}"/>
              </a:ext>
            </a:extLst>
          </p:cNvPr>
          <p:cNvSpPr txBox="1"/>
          <p:nvPr/>
        </p:nvSpPr>
        <p:spPr>
          <a:xfrm>
            <a:off x="2894744" y="4437634"/>
            <a:ext cx="992579" cy="369332"/>
          </a:xfrm>
          <a:prstGeom prst="rect">
            <a:avLst/>
          </a:prstGeom>
          <a:noFill/>
        </p:spPr>
        <p:txBody>
          <a:bodyPr wrap="none" rtlCol="0">
            <a:spAutoFit/>
          </a:bodyPr>
          <a:lstStyle/>
          <a:p>
            <a:pPr algn="ctr"/>
            <a:r>
              <a:rPr kumimoji="1" lang="ja-JP" altLang="en-US" sz="900" dirty="0"/>
              <a:t>キャッシュレス</a:t>
            </a:r>
            <a:endParaRPr kumimoji="1" lang="en-US" altLang="ja-JP" sz="900" dirty="0"/>
          </a:p>
          <a:p>
            <a:pPr algn="ctr"/>
            <a:r>
              <a:rPr lang="ja-JP" altLang="en-US" sz="900" dirty="0"/>
              <a:t>決済</a:t>
            </a:r>
            <a:endParaRPr kumimoji="1" lang="ja-JP" altLang="en-US" sz="900" dirty="0"/>
          </a:p>
        </p:txBody>
      </p:sp>
      <p:pic>
        <p:nvPicPr>
          <p:cNvPr id="29" name="図 28" descr="皿に盛られたパスタ料理&#10;&#10;自動的に生成された説明">
            <a:extLst>
              <a:ext uri="{FF2B5EF4-FFF2-40B4-BE49-F238E27FC236}">
                <a16:creationId xmlns:a16="http://schemas.microsoft.com/office/drawing/2014/main" id="{91166EF1-DBCC-5CB3-0097-BA9AF50CE5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0137" y="3806723"/>
            <a:ext cx="1185863" cy="789446"/>
          </a:xfrm>
          <a:prstGeom prst="rect">
            <a:avLst/>
          </a:prstGeom>
        </p:spPr>
      </p:pic>
      <p:pic>
        <p:nvPicPr>
          <p:cNvPr id="32" name="図 31" descr="人, 屋内, テーブル, 座る が含まれている画像&#10;&#10;自動的に生成された説明">
            <a:extLst>
              <a:ext uri="{FF2B5EF4-FFF2-40B4-BE49-F238E27FC236}">
                <a16:creationId xmlns:a16="http://schemas.microsoft.com/office/drawing/2014/main" id="{5F814066-02C7-628D-A7C2-BFE5BFF994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40339" y="3757891"/>
            <a:ext cx="1080440" cy="810330"/>
          </a:xfrm>
          <a:prstGeom prst="rect">
            <a:avLst/>
          </a:prstGeom>
        </p:spPr>
      </p:pic>
      <p:sp>
        <p:nvSpPr>
          <p:cNvPr id="34" name="正方形/長方形 33">
            <a:extLst>
              <a:ext uri="{FF2B5EF4-FFF2-40B4-BE49-F238E27FC236}">
                <a16:creationId xmlns:a16="http://schemas.microsoft.com/office/drawing/2014/main" id="{99A624F9-E6B9-4471-80A3-47C48737AE61}"/>
              </a:ext>
            </a:extLst>
          </p:cNvPr>
          <p:cNvSpPr/>
          <p:nvPr/>
        </p:nvSpPr>
        <p:spPr>
          <a:xfrm>
            <a:off x="6428072" y="3778023"/>
            <a:ext cx="1105948" cy="789447"/>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35" name="テキスト ボックス 34">
            <a:extLst>
              <a:ext uri="{FF2B5EF4-FFF2-40B4-BE49-F238E27FC236}">
                <a16:creationId xmlns:a16="http://schemas.microsoft.com/office/drawing/2014/main" id="{FC872753-518A-40DB-9A84-FB889B2C2F56}"/>
              </a:ext>
            </a:extLst>
          </p:cNvPr>
          <p:cNvSpPr txBox="1"/>
          <p:nvPr/>
        </p:nvSpPr>
        <p:spPr>
          <a:xfrm>
            <a:off x="6473672" y="4562535"/>
            <a:ext cx="992579" cy="230832"/>
          </a:xfrm>
          <a:prstGeom prst="rect">
            <a:avLst/>
          </a:prstGeom>
          <a:noFill/>
        </p:spPr>
        <p:txBody>
          <a:bodyPr wrap="none" rtlCol="0">
            <a:spAutoFit/>
          </a:bodyPr>
          <a:lstStyle/>
          <a:p>
            <a:r>
              <a:rPr lang="ja-JP" altLang="en-US" sz="900" dirty="0"/>
              <a:t>○○○○の様子</a:t>
            </a:r>
            <a:endParaRPr kumimoji="1" lang="ja-JP" altLang="en-US" sz="900" dirty="0"/>
          </a:p>
        </p:txBody>
      </p:sp>
      <p:sp>
        <p:nvSpPr>
          <p:cNvPr id="36" name="テキスト ボックス 35">
            <a:extLst>
              <a:ext uri="{FF2B5EF4-FFF2-40B4-BE49-F238E27FC236}">
                <a16:creationId xmlns:a16="http://schemas.microsoft.com/office/drawing/2014/main" id="{70050D4D-3431-F74B-100C-FC0769EC0730}"/>
              </a:ext>
            </a:extLst>
          </p:cNvPr>
          <p:cNvSpPr txBox="1"/>
          <p:nvPr/>
        </p:nvSpPr>
        <p:spPr>
          <a:xfrm>
            <a:off x="10823515" y="4554672"/>
            <a:ext cx="877163" cy="230832"/>
          </a:xfrm>
          <a:prstGeom prst="rect">
            <a:avLst/>
          </a:prstGeom>
          <a:noFill/>
        </p:spPr>
        <p:txBody>
          <a:bodyPr wrap="none" rtlCol="0">
            <a:spAutoFit/>
          </a:bodyPr>
          <a:lstStyle/>
          <a:p>
            <a:r>
              <a:rPr kumimoji="1" lang="ja-JP" altLang="en-US" sz="900" dirty="0"/>
              <a:t>郷土料理体験</a:t>
            </a:r>
          </a:p>
        </p:txBody>
      </p:sp>
      <p:sp>
        <p:nvSpPr>
          <p:cNvPr id="38" name="テキスト ボックス 37">
            <a:extLst>
              <a:ext uri="{FF2B5EF4-FFF2-40B4-BE49-F238E27FC236}">
                <a16:creationId xmlns:a16="http://schemas.microsoft.com/office/drawing/2014/main" id="{C15DCE5E-00A7-22A2-951A-9BD4EF89AA56}"/>
              </a:ext>
            </a:extLst>
          </p:cNvPr>
          <p:cNvSpPr txBox="1"/>
          <p:nvPr/>
        </p:nvSpPr>
        <p:spPr>
          <a:xfrm>
            <a:off x="4920324" y="4562639"/>
            <a:ext cx="1223412" cy="230832"/>
          </a:xfrm>
          <a:prstGeom prst="rect">
            <a:avLst/>
          </a:prstGeom>
          <a:noFill/>
        </p:spPr>
        <p:txBody>
          <a:bodyPr wrap="none" rtlCol="0">
            <a:spAutoFit/>
          </a:bodyPr>
          <a:lstStyle/>
          <a:p>
            <a:r>
              <a:rPr kumimoji="1" lang="ja-JP" altLang="en-US" sz="900" dirty="0"/>
              <a:t>郷土料理の○○○○</a:t>
            </a:r>
          </a:p>
        </p:txBody>
      </p:sp>
    </p:spTree>
    <p:extLst>
      <p:ext uri="{BB962C8B-B14F-4D97-AF65-F5344CB8AC3E}">
        <p14:creationId xmlns:p14="http://schemas.microsoft.com/office/powerpoint/2010/main" val="1084443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C6C165CB-2401-47DD-845C-0AB632B91FDD}"/>
              </a:ext>
            </a:extLst>
          </p:cNvPr>
          <p:cNvPicPr>
            <a:picLocks noChangeAspect="1"/>
          </p:cNvPicPr>
          <p:nvPr/>
        </p:nvPicPr>
        <p:blipFill rotWithShape="1">
          <a:blip r:embed="rId2"/>
          <a:srcRect t="19155" r="45493" b="3775"/>
          <a:stretch/>
        </p:blipFill>
        <p:spPr>
          <a:xfrm>
            <a:off x="11" y="5"/>
            <a:ext cx="12192001" cy="6857999"/>
          </a:xfrm>
          <a:prstGeom prst="rect">
            <a:avLst/>
          </a:prstGeom>
        </p:spPr>
      </p:pic>
      <p:pic>
        <p:nvPicPr>
          <p:cNvPr id="2" name="図 1">
            <a:extLst>
              <a:ext uri="{FF2B5EF4-FFF2-40B4-BE49-F238E27FC236}">
                <a16:creationId xmlns:a16="http://schemas.microsoft.com/office/drawing/2014/main" id="{479DE0CA-1AA4-467B-93CC-207247042A2A}"/>
              </a:ext>
            </a:extLst>
          </p:cNvPr>
          <p:cNvPicPr>
            <a:picLocks noChangeAspect="1"/>
          </p:cNvPicPr>
          <p:nvPr/>
        </p:nvPicPr>
        <p:blipFill>
          <a:blip r:embed="rId3"/>
          <a:stretch>
            <a:fillRect/>
          </a:stretch>
        </p:blipFill>
        <p:spPr>
          <a:xfrm>
            <a:off x="10114023" y="82797"/>
            <a:ext cx="2022389" cy="1906647"/>
          </a:xfrm>
          <a:prstGeom prst="rect">
            <a:avLst/>
          </a:prstGeom>
        </p:spPr>
      </p:pic>
      <p:sp>
        <p:nvSpPr>
          <p:cNvPr id="4" name="テキスト ボックス 3">
            <a:extLst>
              <a:ext uri="{FF2B5EF4-FFF2-40B4-BE49-F238E27FC236}">
                <a16:creationId xmlns:a16="http://schemas.microsoft.com/office/drawing/2014/main" id="{F38FD8D3-6781-4089-A6B6-512B7262AD0C}"/>
              </a:ext>
            </a:extLst>
          </p:cNvPr>
          <p:cNvSpPr txBox="1"/>
          <p:nvPr/>
        </p:nvSpPr>
        <p:spPr>
          <a:xfrm>
            <a:off x="71301" y="46168"/>
            <a:ext cx="1569660" cy="369653"/>
          </a:xfrm>
          <a:prstGeom prst="rect">
            <a:avLst/>
          </a:prstGeom>
          <a:solidFill>
            <a:schemeClr val="bg1"/>
          </a:solidFill>
          <a:ln>
            <a:solidFill>
              <a:schemeClr val="tx1"/>
            </a:solidFill>
          </a:ln>
        </p:spPr>
        <p:txBody>
          <a:bodyPr wrap="none" rtlCol="0">
            <a:spAutoFit/>
          </a:bodyPr>
          <a:lstStyle/>
          <a:p>
            <a:r>
              <a:rPr lang="ja-JP" altLang="en-US" sz="1802" dirty="0"/>
              <a:t>農泊取組範囲</a:t>
            </a:r>
          </a:p>
        </p:txBody>
      </p:sp>
      <p:sp>
        <p:nvSpPr>
          <p:cNvPr id="5" name="正方形/長方形 4">
            <a:extLst>
              <a:ext uri="{FF2B5EF4-FFF2-40B4-BE49-F238E27FC236}">
                <a16:creationId xmlns:a16="http://schemas.microsoft.com/office/drawing/2014/main" id="{016117F8-0B1F-4BD6-9474-BF42B68481B9}"/>
              </a:ext>
            </a:extLst>
          </p:cNvPr>
          <p:cNvSpPr/>
          <p:nvPr/>
        </p:nvSpPr>
        <p:spPr>
          <a:xfrm>
            <a:off x="10058418" y="98862"/>
            <a:ext cx="2022389"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8" name="正方形/長方形 7">
            <a:extLst>
              <a:ext uri="{FF2B5EF4-FFF2-40B4-BE49-F238E27FC236}">
                <a16:creationId xmlns:a16="http://schemas.microsoft.com/office/drawing/2014/main" id="{61232DB5-BB1A-4D7D-9886-9DB83B71B2E2}"/>
              </a:ext>
            </a:extLst>
          </p:cNvPr>
          <p:cNvSpPr/>
          <p:nvPr/>
        </p:nvSpPr>
        <p:spPr>
          <a:xfrm>
            <a:off x="11" y="12"/>
            <a:ext cx="12192001" cy="6858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3" name="フローチャート: 結合子 2">
            <a:extLst>
              <a:ext uri="{FF2B5EF4-FFF2-40B4-BE49-F238E27FC236}">
                <a16:creationId xmlns:a16="http://schemas.microsoft.com/office/drawing/2014/main" id="{136196FD-A67D-4DE5-9767-91E726C13623}"/>
              </a:ext>
            </a:extLst>
          </p:cNvPr>
          <p:cNvSpPr/>
          <p:nvPr/>
        </p:nvSpPr>
        <p:spPr>
          <a:xfrm>
            <a:off x="11307656" y="1245081"/>
            <a:ext cx="45721" cy="45721"/>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sz="1802"/>
          </a:p>
        </p:txBody>
      </p:sp>
      <p:sp>
        <p:nvSpPr>
          <p:cNvPr id="19" name="フローチャート: 結合子 18">
            <a:extLst>
              <a:ext uri="{FF2B5EF4-FFF2-40B4-BE49-F238E27FC236}">
                <a16:creationId xmlns:a16="http://schemas.microsoft.com/office/drawing/2014/main" id="{F9B0BEE8-A915-4AB2-940F-DFCF2C88BF74}"/>
              </a:ext>
            </a:extLst>
          </p:cNvPr>
          <p:cNvSpPr/>
          <p:nvPr/>
        </p:nvSpPr>
        <p:spPr>
          <a:xfrm>
            <a:off x="4456097" y="5078461"/>
            <a:ext cx="128789" cy="141668"/>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0" name="フローチャート: 結合子 19">
            <a:extLst>
              <a:ext uri="{FF2B5EF4-FFF2-40B4-BE49-F238E27FC236}">
                <a16:creationId xmlns:a16="http://schemas.microsoft.com/office/drawing/2014/main" id="{5CFA9844-62C4-4FB2-B91F-37617EFDC5EF}"/>
              </a:ext>
            </a:extLst>
          </p:cNvPr>
          <p:cNvSpPr/>
          <p:nvPr/>
        </p:nvSpPr>
        <p:spPr>
          <a:xfrm>
            <a:off x="4903668" y="6000546"/>
            <a:ext cx="128789" cy="141668"/>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dirty="0">
              <a:highlight>
                <a:srgbClr val="0000FF"/>
              </a:highlight>
            </a:endParaRPr>
          </a:p>
        </p:txBody>
      </p:sp>
      <p:sp>
        <p:nvSpPr>
          <p:cNvPr id="21" name="フローチャート: 結合子 20">
            <a:extLst>
              <a:ext uri="{FF2B5EF4-FFF2-40B4-BE49-F238E27FC236}">
                <a16:creationId xmlns:a16="http://schemas.microsoft.com/office/drawing/2014/main" id="{E9766A8C-FD23-4B5E-B0DB-1CBC54CE54B9}"/>
              </a:ext>
            </a:extLst>
          </p:cNvPr>
          <p:cNvSpPr/>
          <p:nvPr/>
        </p:nvSpPr>
        <p:spPr>
          <a:xfrm>
            <a:off x="8359597" y="6645504"/>
            <a:ext cx="128789" cy="141668"/>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2" name="フローチャート: 結合子 21">
            <a:extLst>
              <a:ext uri="{FF2B5EF4-FFF2-40B4-BE49-F238E27FC236}">
                <a16:creationId xmlns:a16="http://schemas.microsoft.com/office/drawing/2014/main" id="{E0963830-315D-45F7-9A63-A4CB3D84AF96}"/>
              </a:ext>
            </a:extLst>
          </p:cNvPr>
          <p:cNvSpPr/>
          <p:nvPr/>
        </p:nvSpPr>
        <p:spPr>
          <a:xfrm>
            <a:off x="4610643" y="4936794"/>
            <a:ext cx="128789" cy="141668"/>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4" name="テキスト ボックス 23">
            <a:extLst>
              <a:ext uri="{FF2B5EF4-FFF2-40B4-BE49-F238E27FC236}">
                <a16:creationId xmlns:a16="http://schemas.microsoft.com/office/drawing/2014/main" id="{69C06AC2-2007-412A-90B1-8B958AEFE1B8}"/>
              </a:ext>
            </a:extLst>
          </p:cNvPr>
          <p:cNvSpPr txBox="1"/>
          <p:nvPr/>
        </p:nvSpPr>
        <p:spPr>
          <a:xfrm>
            <a:off x="4968063" y="5444384"/>
            <a:ext cx="1415772" cy="276999"/>
          </a:xfrm>
          <a:prstGeom prst="rect">
            <a:avLst/>
          </a:prstGeom>
          <a:solidFill>
            <a:schemeClr val="accent4">
              <a:lumMod val="20000"/>
              <a:lumOff val="80000"/>
            </a:schemeClr>
          </a:solidFill>
          <a:ln w="12700">
            <a:solidFill>
              <a:srgbClr val="FF0000"/>
            </a:solidFill>
          </a:ln>
        </p:spPr>
        <p:txBody>
          <a:bodyPr wrap="none" rtlCol="0">
            <a:spAutoFit/>
          </a:bodyPr>
          <a:lstStyle/>
          <a:p>
            <a:r>
              <a:rPr lang="ja-JP" altLang="en-US" sz="1200" dirty="0"/>
              <a:t>宿泊（民宿○○）</a:t>
            </a:r>
          </a:p>
        </p:txBody>
      </p:sp>
      <p:cxnSp>
        <p:nvCxnSpPr>
          <p:cNvPr id="26" name="直線矢印コネクタ 25">
            <a:extLst>
              <a:ext uri="{FF2B5EF4-FFF2-40B4-BE49-F238E27FC236}">
                <a16:creationId xmlns:a16="http://schemas.microsoft.com/office/drawing/2014/main" id="{9D69C745-C6C3-48B0-AC32-E5BB8C1DFC54}"/>
              </a:ext>
            </a:extLst>
          </p:cNvPr>
          <p:cNvCxnSpPr>
            <a:endCxn id="19" idx="5"/>
          </p:cNvCxnSpPr>
          <p:nvPr/>
        </p:nvCxnSpPr>
        <p:spPr>
          <a:xfrm flipH="1" flipV="1">
            <a:off x="4566020" y="5199394"/>
            <a:ext cx="379472" cy="3835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6A5053DC-8180-41A5-A9C0-1DD745769A2B}"/>
              </a:ext>
            </a:extLst>
          </p:cNvPr>
          <p:cNvCxnSpPr>
            <a:cxnSpLocks/>
            <a:endCxn id="22" idx="6"/>
          </p:cNvCxnSpPr>
          <p:nvPr/>
        </p:nvCxnSpPr>
        <p:spPr>
          <a:xfrm flipH="1" flipV="1">
            <a:off x="4739432" y="5007628"/>
            <a:ext cx="917373" cy="70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19652713-388E-4985-A822-8E45156B7E35}"/>
              </a:ext>
            </a:extLst>
          </p:cNvPr>
          <p:cNvSpPr txBox="1"/>
          <p:nvPr/>
        </p:nvSpPr>
        <p:spPr>
          <a:xfrm>
            <a:off x="5766251" y="6439339"/>
            <a:ext cx="2038476" cy="276999"/>
          </a:xfrm>
          <a:prstGeom prst="rect">
            <a:avLst/>
          </a:prstGeom>
          <a:solidFill>
            <a:schemeClr val="accent5">
              <a:lumMod val="20000"/>
              <a:lumOff val="80000"/>
            </a:schemeClr>
          </a:solidFill>
          <a:ln w="12700" cmpd="dbl">
            <a:solidFill>
              <a:srgbClr val="FF0000"/>
            </a:solidFill>
          </a:ln>
        </p:spPr>
        <p:txBody>
          <a:bodyPr wrap="square" rtlCol="0">
            <a:spAutoFit/>
          </a:bodyPr>
          <a:lstStyle/>
          <a:p>
            <a:r>
              <a:rPr lang="ja-JP" altLang="en-US" sz="1200" dirty="0"/>
              <a:t>体験（○○漁業協同組合）</a:t>
            </a:r>
          </a:p>
        </p:txBody>
      </p:sp>
      <p:cxnSp>
        <p:nvCxnSpPr>
          <p:cNvPr id="31" name="直線矢印コネクタ 30">
            <a:extLst>
              <a:ext uri="{FF2B5EF4-FFF2-40B4-BE49-F238E27FC236}">
                <a16:creationId xmlns:a16="http://schemas.microsoft.com/office/drawing/2014/main" id="{AE78237F-3763-4858-96BC-FFFD3A9D115A}"/>
              </a:ext>
            </a:extLst>
          </p:cNvPr>
          <p:cNvCxnSpPr>
            <a:cxnSpLocks/>
            <a:stCxn id="30" idx="3"/>
            <a:endCxn id="21" idx="2"/>
          </p:cNvCxnSpPr>
          <p:nvPr/>
        </p:nvCxnSpPr>
        <p:spPr>
          <a:xfrm>
            <a:off x="7804727" y="6577839"/>
            <a:ext cx="554870" cy="1384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9F21B59A-C527-4B35-A65F-13F9E1D6AE1F}"/>
              </a:ext>
            </a:extLst>
          </p:cNvPr>
          <p:cNvSpPr txBox="1"/>
          <p:nvPr/>
        </p:nvSpPr>
        <p:spPr>
          <a:xfrm>
            <a:off x="2702239" y="5574140"/>
            <a:ext cx="1405870" cy="276999"/>
          </a:xfrm>
          <a:prstGeom prst="rect">
            <a:avLst/>
          </a:prstGeom>
          <a:solidFill>
            <a:schemeClr val="accent5">
              <a:lumMod val="20000"/>
              <a:lumOff val="80000"/>
            </a:schemeClr>
          </a:solidFill>
          <a:ln>
            <a:solidFill>
              <a:schemeClr val="tx1"/>
            </a:solidFill>
          </a:ln>
        </p:spPr>
        <p:txBody>
          <a:bodyPr wrap="square" rtlCol="0">
            <a:spAutoFit/>
          </a:bodyPr>
          <a:lstStyle/>
          <a:p>
            <a:r>
              <a:rPr lang="ja-JP" altLang="en-US" sz="1200" dirty="0"/>
              <a:t>体験（△△）</a:t>
            </a:r>
          </a:p>
        </p:txBody>
      </p:sp>
      <p:cxnSp>
        <p:nvCxnSpPr>
          <p:cNvPr id="37" name="直線矢印コネクタ 36">
            <a:extLst>
              <a:ext uri="{FF2B5EF4-FFF2-40B4-BE49-F238E27FC236}">
                <a16:creationId xmlns:a16="http://schemas.microsoft.com/office/drawing/2014/main" id="{7C078FDC-3567-4DF6-94F8-18455269D3C2}"/>
              </a:ext>
            </a:extLst>
          </p:cNvPr>
          <p:cNvCxnSpPr>
            <a:cxnSpLocks/>
            <a:stCxn id="36" idx="3"/>
          </p:cNvCxnSpPr>
          <p:nvPr/>
        </p:nvCxnSpPr>
        <p:spPr>
          <a:xfrm>
            <a:off x="4108109" y="5712640"/>
            <a:ext cx="762041" cy="3587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A4186C61-6CF3-4946-AA96-8A0ED1A7A9D2}"/>
              </a:ext>
            </a:extLst>
          </p:cNvPr>
          <p:cNvSpPr txBox="1"/>
          <p:nvPr/>
        </p:nvSpPr>
        <p:spPr>
          <a:xfrm>
            <a:off x="509069" y="1366656"/>
            <a:ext cx="9212778"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「宿泊（橙色）」、「食事（黄緑色）」、「体験・交流（水色）」の実施場所を網羅して整理する</a:t>
            </a:r>
            <a:endParaRPr kumimoji="1" lang="en-US" altLang="ja-JP" sz="1600" dirty="0">
              <a:solidFill>
                <a:srgbClr val="FF0000"/>
              </a:solidFill>
            </a:endParaRPr>
          </a:p>
        </p:txBody>
      </p:sp>
      <p:sp>
        <p:nvSpPr>
          <p:cNvPr id="7" name="フリーフォーム: 図形 6">
            <a:extLst>
              <a:ext uri="{FF2B5EF4-FFF2-40B4-BE49-F238E27FC236}">
                <a16:creationId xmlns:a16="http://schemas.microsoft.com/office/drawing/2014/main" id="{3566A9E0-A1E9-47FA-8036-93C63422B91F}"/>
              </a:ext>
            </a:extLst>
          </p:cNvPr>
          <p:cNvSpPr/>
          <p:nvPr/>
        </p:nvSpPr>
        <p:spPr>
          <a:xfrm>
            <a:off x="1099049" y="2594344"/>
            <a:ext cx="7804727" cy="4263664"/>
          </a:xfrm>
          <a:custGeom>
            <a:avLst/>
            <a:gdLst>
              <a:gd name="connsiteX0" fmla="*/ 1258835 w 7804727"/>
              <a:gd name="connsiteY0" fmla="*/ 83237 h 4263664"/>
              <a:gd name="connsiteX1" fmla="*/ 1258835 w 7804727"/>
              <a:gd name="connsiteY1" fmla="*/ 83237 h 4263664"/>
              <a:gd name="connsiteX2" fmla="*/ 1247793 w 7804727"/>
              <a:gd name="connsiteY2" fmla="*/ 194221 h 4263664"/>
              <a:gd name="connsiteX3" fmla="*/ 1214666 w 7804727"/>
              <a:gd name="connsiteY3" fmla="*/ 295957 h 4263664"/>
              <a:gd name="connsiteX4" fmla="*/ 1192581 w 7804727"/>
              <a:gd name="connsiteY4" fmla="*/ 342200 h 4263664"/>
              <a:gd name="connsiteX5" fmla="*/ 1126326 w 7804727"/>
              <a:gd name="connsiteY5" fmla="*/ 425438 h 4263664"/>
              <a:gd name="connsiteX6" fmla="*/ 1093199 w 7804727"/>
              <a:gd name="connsiteY6" fmla="*/ 471681 h 4263664"/>
              <a:gd name="connsiteX7" fmla="*/ 1037987 w 7804727"/>
              <a:gd name="connsiteY7" fmla="*/ 545671 h 4263664"/>
              <a:gd name="connsiteX8" fmla="*/ 1015902 w 7804727"/>
              <a:gd name="connsiteY8" fmla="*/ 619660 h 4263664"/>
              <a:gd name="connsiteX9" fmla="*/ 993817 w 7804727"/>
              <a:gd name="connsiteY9" fmla="*/ 656655 h 4263664"/>
              <a:gd name="connsiteX10" fmla="*/ 960690 w 7804727"/>
              <a:gd name="connsiteY10" fmla="*/ 730643 h 4263664"/>
              <a:gd name="connsiteX11" fmla="*/ 916520 w 7804727"/>
              <a:gd name="connsiteY11" fmla="*/ 776887 h 4263664"/>
              <a:gd name="connsiteX12" fmla="*/ 806096 w 7804727"/>
              <a:gd name="connsiteY12" fmla="*/ 887871 h 4263664"/>
              <a:gd name="connsiteX13" fmla="*/ 607332 w 7804727"/>
              <a:gd name="connsiteY13" fmla="*/ 943363 h 4263664"/>
              <a:gd name="connsiteX14" fmla="*/ 574206 w 7804727"/>
              <a:gd name="connsiteY14" fmla="*/ 952611 h 4263664"/>
              <a:gd name="connsiteX15" fmla="*/ 474824 w 7804727"/>
              <a:gd name="connsiteY15" fmla="*/ 989606 h 4263664"/>
              <a:gd name="connsiteX16" fmla="*/ 353356 w 7804727"/>
              <a:gd name="connsiteY16" fmla="*/ 1054346 h 4263664"/>
              <a:gd name="connsiteX17" fmla="*/ 309187 w 7804727"/>
              <a:gd name="connsiteY17" fmla="*/ 1082092 h 4263664"/>
              <a:gd name="connsiteX18" fmla="*/ 265018 w 7804727"/>
              <a:gd name="connsiteY18" fmla="*/ 1100590 h 4263664"/>
              <a:gd name="connsiteX19" fmla="*/ 231890 w 7804727"/>
              <a:gd name="connsiteY19" fmla="*/ 1128336 h 4263664"/>
              <a:gd name="connsiteX20" fmla="*/ 198763 w 7804727"/>
              <a:gd name="connsiteY20" fmla="*/ 1146833 h 4263664"/>
              <a:gd name="connsiteX21" fmla="*/ 121466 w 7804727"/>
              <a:gd name="connsiteY21" fmla="*/ 1211574 h 4263664"/>
              <a:gd name="connsiteX22" fmla="*/ 77296 w 7804727"/>
              <a:gd name="connsiteY22" fmla="*/ 1267066 h 4263664"/>
              <a:gd name="connsiteX23" fmla="*/ 44169 w 7804727"/>
              <a:gd name="connsiteY23" fmla="*/ 1331807 h 4263664"/>
              <a:gd name="connsiteX24" fmla="*/ 33127 w 7804727"/>
              <a:gd name="connsiteY24" fmla="*/ 1378049 h 4263664"/>
              <a:gd name="connsiteX25" fmla="*/ 11042 w 7804727"/>
              <a:gd name="connsiteY25" fmla="*/ 1424293 h 4263664"/>
              <a:gd name="connsiteX26" fmla="*/ 0 w 7804727"/>
              <a:gd name="connsiteY26" fmla="*/ 1590769 h 4263664"/>
              <a:gd name="connsiteX27" fmla="*/ 33127 w 7804727"/>
              <a:gd name="connsiteY27" fmla="*/ 1868229 h 4263664"/>
              <a:gd name="connsiteX28" fmla="*/ 55212 w 7804727"/>
              <a:gd name="connsiteY28" fmla="*/ 1942217 h 4263664"/>
              <a:gd name="connsiteX29" fmla="*/ 66253 w 7804727"/>
              <a:gd name="connsiteY29" fmla="*/ 2043953 h 4263664"/>
              <a:gd name="connsiteX30" fmla="*/ 77296 w 7804727"/>
              <a:gd name="connsiteY30" fmla="*/ 2090196 h 4263664"/>
              <a:gd name="connsiteX31" fmla="*/ 88339 w 7804727"/>
              <a:gd name="connsiteY31" fmla="*/ 2145688 h 4263664"/>
              <a:gd name="connsiteX32" fmla="*/ 110424 w 7804727"/>
              <a:gd name="connsiteY32" fmla="*/ 2515635 h 4263664"/>
              <a:gd name="connsiteX33" fmla="*/ 121466 w 7804727"/>
              <a:gd name="connsiteY33" fmla="*/ 2709856 h 4263664"/>
              <a:gd name="connsiteX34" fmla="*/ 143550 w 7804727"/>
              <a:gd name="connsiteY34" fmla="*/ 2867083 h 4263664"/>
              <a:gd name="connsiteX35" fmla="*/ 187721 w 7804727"/>
              <a:gd name="connsiteY35" fmla="*/ 3680965 h 4263664"/>
              <a:gd name="connsiteX36" fmla="*/ 209806 w 7804727"/>
              <a:gd name="connsiteY36" fmla="*/ 3754954 h 4263664"/>
              <a:gd name="connsiteX37" fmla="*/ 386484 w 7804727"/>
              <a:gd name="connsiteY37" fmla="*/ 3902932 h 4263664"/>
              <a:gd name="connsiteX38" fmla="*/ 463781 w 7804727"/>
              <a:gd name="connsiteY38" fmla="*/ 3930679 h 4263664"/>
              <a:gd name="connsiteX39" fmla="*/ 640460 w 7804727"/>
              <a:gd name="connsiteY39" fmla="*/ 3986171 h 4263664"/>
              <a:gd name="connsiteX40" fmla="*/ 828181 w 7804727"/>
              <a:gd name="connsiteY40" fmla="*/ 4013916 h 4263664"/>
              <a:gd name="connsiteX41" fmla="*/ 1126326 w 7804727"/>
              <a:gd name="connsiteY41" fmla="*/ 4069409 h 4263664"/>
              <a:gd name="connsiteX42" fmla="*/ 1269878 w 7804727"/>
              <a:gd name="connsiteY42" fmla="*/ 4087906 h 4263664"/>
              <a:gd name="connsiteX43" fmla="*/ 1347175 w 7804727"/>
              <a:gd name="connsiteY43" fmla="*/ 4106403 h 4263664"/>
              <a:gd name="connsiteX44" fmla="*/ 1457598 w 7804727"/>
              <a:gd name="connsiteY44" fmla="*/ 4124900 h 4263664"/>
              <a:gd name="connsiteX45" fmla="*/ 1534895 w 7804727"/>
              <a:gd name="connsiteY45" fmla="*/ 4143397 h 4263664"/>
              <a:gd name="connsiteX46" fmla="*/ 1579066 w 7804727"/>
              <a:gd name="connsiteY46" fmla="*/ 4152647 h 4263664"/>
              <a:gd name="connsiteX47" fmla="*/ 1700532 w 7804727"/>
              <a:gd name="connsiteY47" fmla="*/ 4189641 h 4263664"/>
              <a:gd name="connsiteX48" fmla="*/ 2053889 w 7804727"/>
              <a:gd name="connsiteY48" fmla="*/ 4245133 h 4263664"/>
              <a:gd name="connsiteX49" fmla="*/ 2937283 w 7804727"/>
              <a:gd name="connsiteY49" fmla="*/ 4263631 h 4263664"/>
              <a:gd name="connsiteX50" fmla="*/ 5543293 w 7804727"/>
              <a:gd name="connsiteY50" fmla="*/ 4254381 h 4263664"/>
              <a:gd name="connsiteX51" fmla="*/ 7011935 w 7804727"/>
              <a:gd name="connsiteY51" fmla="*/ 4245133 h 4263664"/>
              <a:gd name="connsiteX52" fmla="*/ 7188613 w 7804727"/>
              <a:gd name="connsiteY52" fmla="*/ 4226635 h 4263664"/>
              <a:gd name="connsiteX53" fmla="*/ 7310079 w 7804727"/>
              <a:gd name="connsiteY53" fmla="*/ 4217387 h 4263664"/>
              <a:gd name="connsiteX54" fmla="*/ 7365292 w 7804727"/>
              <a:gd name="connsiteY54" fmla="*/ 4208138 h 4263664"/>
              <a:gd name="connsiteX55" fmla="*/ 7431547 w 7804727"/>
              <a:gd name="connsiteY55" fmla="*/ 4189641 h 4263664"/>
              <a:gd name="connsiteX56" fmla="*/ 7453632 w 7804727"/>
              <a:gd name="connsiteY56" fmla="*/ 4161895 h 4263664"/>
              <a:gd name="connsiteX57" fmla="*/ 7486758 w 7804727"/>
              <a:gd name="connsiteY57" fmla="*/ 4143397 h 4263664"/>
              <a:gd name="connsiteX58" fmla="*/ 7519886 w 7804727"/>
              <a:gd name="connsiteY58" fmla="*/ 4115652 h 4263664"/>
              <a:gd name="connsiteX59" fmla="*/ 7541970 w 7804727"/>
              <a:gd name="connsiteY59" fmla="*/ 4060160 h 4263664"/>
              <a:gd name="connsiteX60" fmla="*/ 7564055 w 7804727"/>
              <a:gd name="connsiteY60" fmla="*/ 4013916 h 4263664"/>
              <a:gd name="connsiteX61" fmla="*/ 7586141 w 7804727"/>
              <a:gd name="connsiteY61" fmla="*/ 3893684 h 4263664"/>
              <a:gd name="connsiteX62" fmla="*/ 7597182 w 7804727"/>
              <a:gd name="connsiteY62" fmla="*/ 3838192 h 4263664"/>
              <a:gd name="connsiteX63" fmla="*/ 7641352 w 7804727"/>
              <a:gd name="connsiteY63" fmla="*/ 3727209 h 4263664"/>
              <a:gd name="connsiteX64" fmla="*/ 7663438 w 7804727"/>
              <a:gd name="connsiteY64" fmla="*/ 3653219 h 4263664"/>
              <a:gd name="connsiteX65" fmla="*/ 7685522 w 7804727"/>
              <a:gd name="connsiteY65" fmla="*/ 3532987 h 4263664"/>
              <a:gd name="connsiteX66" fmla="*/ 7707607 w 7804727"/>
              <a:gd name="connsiteY66" fmla="*/ 3477494 h 4263664"/>
              <a:gd name="connsiteX67" fmla="*/ 7729692 w 7804727"/>
              <a:gd name="connsiteY67" fmla="*/ 3338765 h 4263664"/>
              <a:gd name="connsiteX68" fmla="*/ 7751776 w 7804727"/>
              <a:gd name="connsiteY68" fmla="*/ 3246278 h 4263664"/>
              <a:gd name="connsiteX69" fmla="*/ 7784904 w 7804727"/>
              <a:gd name="connsiteY69" fmla="*/ 3116797 h 4263664"/>
              <a:gd name="connsiteX70" fmla="*/ 7784904 w 7804727"/>
              <a:gd name="connsiteY70" fmla="*/ 2376904 h 4263664"/>
              <a:gd name="connsiteX71" fmla="*/ 7740735 w 7804727"/>
              <a:gd name="connsiteY71" fmla="*/ 2302916 h 4263664"/>
              <a:gd name="connsiteX72" fmla="*/ 7586141 w 7804727"/>
              <a:gd name="connsiteY72" fmla="*/ 2127191 h 4263664"/>
              <a:gd name="connsiteX73" fmla="*/ 7464673 w 7804727"/>
              <a:gd name="connsiteY73" fmla="*/ 2016207 h 4263664"/>
              <a:gd name="connsiteX74" fmla="*/ 7332164 w 7804727"/>
              <a:gd name="connsiteY74" fmla="*/ 1914472 h 4263664"/>
              <a:gd name="connsiteX75" fmla="*/ 7166529 w 7804727"/>
              <a:gd name="connsiteY75" fmla="*/ 1831233 h 4263664"/>
              <a:gd name="connsiteX76" fmla="*/ 7089232 w 7804727"/>
              <a:gd name="connsiteY76" fmla="*/ 1784991 h 4263664"/>
              <a:gd name="connsiteX77" fmla="*/ 6967765 w 7804727"/>
              <a:gd name="connsiteY77" fmla="*/ 1720250 h 4263664"/>
              <a:gd name="connsiteX78" fmla="*/ 6923595 w 7804727"/>
              <a:gd name="connsiteY78" fmla="*/ 1683255 h 4263664"/>
              <a:gd name="connsiteX79" fmla="*/ 6890469 w 7804727"/>
              <a:gd name="connsiteY79" fmla="*/ 1646261 h 4263664"/>
              <a:gd name="connsiteX80" fmla="*/ 6835256 w 7804727"/>
              <a:gd name="connsiteY80" fmla="*/ 1618514 h 4263664"/>
              <a:gd name="connsiteX81" fmla="*/ 6757959 w 7804727"/>
              <a:gd name="connsiteY81" fmla="*/ 1535277 h 4263664"/>
              <a:gd name="connsiteX82" fmla="*/ 6702747 w 7804727"/>
              <a:gd name="connsiteY82" fmla="*/ 1452039 h 4263664"/>
              <a:gd name="connsiteX83" fmla="*/ 6691704 w 7804727"/>
              <a:gd name="connsiteY83" fmla="*/ 1415044 h 4263664"/>
              <a:gd name="connsiteX84" fmla="*/ 6669619 w 7804727"/>
              <a:gd name="connsiteY84" fmla="*/ 1387298 h 4263664"/>
              <a:gd name="connsiteX85" fmla="*/ 6658578 w 7804727"/>
              <a:gd name="connsiteY85" fmla="*/ 1341055 h 4263664"/>
              <a:gd name="connsiteX86" fmla="*/ 6614407 w 7804727"/>
              <a:gd name="connsiteY86" fmla="*/ 1248568 h 4263664"/>
              <a:gd name="connsiteX87" fmla="*/ 6592323 w 7804727"/>
              <a:gd name="connsiteY87" fmla="*/ 1202326 h 4263664"/>
              <a:gd name="connsiteX88" fmla="*/ 6581281 w 7804727"/>
              <a:gd name="connsiteY88" fmla="*/ 1165330 h 4263664"/>
              <a:gd name="connsiteX89" fmla="*/ 6537110 w 7804727"/>
              <a:gd name="connsiteY89" fmla="*/ 1082092 h 4263664"/>
              <a:gd name="connsiteX90" fmla="*/ 6515026 w 7804727"/>
              <a:gd name="connsiteY90" fmla="*/ 989606 h 4263664"/>
              <a:gd name="connsiteX91" fmla="*/ 6492941 w 7804727"/>
              <a:gd name="connsiteY91" fmla="*/ 934114 h 4263664"/>
              <a:gd name="connsiteX92" fmla="*/ 6470856 w 7804727"/>
              <a:gd name="connsiteY92" fmla="*/ 823130 h 4263664"/>
              <a:gd name="connsiteX93" fmla="*/ 6448772 w 7804727"/>
              <a:gd name="connsiteY93" fmla="*/ 730643 h 4263664"/>
              <a:gd name="connsiteX94" fmla="*/ 6437729 w 7804727"/>
              <a:gd name="connsiteY94" fmla="*/ 656655 h 4263664"/>
              <a:gd name="connsiteX95" fmla="*/ 6393559 w 7804727"/>
              <a:gd name="connsiteY95" fmla="*/ 582665 h 4263664"/>
              <a:gd name="connsiteX96" fmla="*/ 6338347 w 7804727"/>
              <a:gd name="connsiteY96" fmla="*/ 517924 h 4263664"/>
              <a:gd name="connsiteX97" fmla="*/ 6305219 w 7804727"/>
              <a:gd name="connsiteY97" fmla="*/ 471681 h 4263664"/>
              <a:gd name="connsiteX98" fmla="*/ 6283135 w 7804727"/>
              <a:gd name="connsiteY98" fmla="*/ 443936 h 4263664"/>
              <a:gd name="connsiteX99" fmla="*/ 6227923 w 7804727"/>
              <a:gd name="connsiteY99" fmla="*/ 406940 h 4263664"/>
              <a:gd name="connsiteX100" fmla="*/ 6183753 w 7804727"/>
              <a:gd name="connsiteY100" fmla="*/ 351449 h 4263664"/>
              <a:gd name="connsiteX101" fmla="*/ 6139584 w 7804727"/>
              <a:gd name="connsiteY101" fmla="*/ 332952 h 4263664"/>
              <a:gd name="connsiteX102" fmla="*/ 6073329 w 7804727"/>
              <a:gd name="connsiteY102" fmla="*/ 286708 h 4263664"/>
              <a:gd name="connsiteX103" fmla="*/ 5996032 w 7804727"/>
              <a:gd name="connsiteY103" fmla="*/ 258962 h 4263664"/>
              <a:gd name="connsiteX104" fmla="*/ 5907693 w 7804727"/>
              <a:gd name="connsiteY104" fmla="*/ 221968 h 4263664"/>
              <a:gd name="connsiteX105" fmla="*/ 5841438 w 7804727"/>
              <a:gd name="connsiteY105" fmla="*/ 212718 h 4263664"/>
              <a:gd name="connsiteX106" fmla="*/ 5775184 w 7804727"/>
              <a:gd name="connsiteY106" fmla="*/ 194221 h 4263664"/>
              <a:gd name="connsiteX107" fmla="*/ 5576421 w 7804727"/>
              <a:gd name="connsiteY107" fmla="*/ 166476 h 4263664"/>
              <a:gd name="connsiteX108" fmla="*/ 5245147 w 7804727"/>
              <a:gd name="connsiteY108" fmla="*/ 129481 h 4263664"/>
              <a:gd name="connsiteX109" fmla="*/ 5035342 w 7804727"/>
              <a:gd name="connsiteY109" fmla="*/ 120233 h 4263664"/>
              <a:gd name="connsiteX110" fmla="*/ 4858663 w 7804727"/>
              <a:gd name="connsiteY110" fmla="*/ 110984 h 4263664"/>
              <a:gd name="connsiteX111" fmla="*/ 4339670 w 7804727"/>
              <a:gd name="connsiteY111" fmla="*/ 101735 h 4263664"/>
              <a:gd name="connsiteX112" fmla="*/ 4240287 w 7804727"/>
              <a:gd name="connsiteY112" fmla="*/ 83237 h 4263664"/>
              <a:gd name="connsiteX113" fmla="*/ 4196118 w 7804727"/>
              <a:gd name="connsiteY113" fmla="*/ 73989 h 4263664"/>
              <a:gd name="connsiteX114" fmla="*/ 4118821 w 7804727"/>
              <a:gd name="connsiteY114" fmla="*/ 64740 h 4263664"/>
              <a:gd name="connsiteX115" fmla="*/ 3997355 w 7804727"/>
              <a:gd name="connsiteY115" fmla="*/ 36995 h 4263664"/>
              <a:gd name="connsiteX116" fmla="*/ 3920058 w 7804727"/>
              <a:gd name="connsiteY116" fmla="*/ 27746 h 4263664"/>
              <a:gd name="connsiteX117" fmla="*/ 3798592 w 7804727"/>
              <a:gd name="connsiteY117" fmla="*/ 9249 h 4263664"/>
              <a:gd name="connsiteX118" fmla="*/ 3732336 w 7804727"/>
              <a:gd name="connsiteY118" fmla="*/ 0 h 4263664"/>
              <a:gd name="connsiteX119" fmla="*/ 1446556 w 7804727"/>
              <a:gd name="connsiteY119" fmla="*/ 9249 h 4263664"/>
              <a:gd name="connsiteX120" fmla="*/ 1380301 w 7804727"/>
              <a:gd name="connsiteY120" fmla="*/ 55492 h 4263664"/>
              <a:gd name="connsiteX121" fmla="*/ 1314047 w 7804727"/>
              <a:gd name="connsiteY121" fmla="*/ 73989 h 4263664"/>
              <a:gd name="connsiteX122" fmla="*/ 1280920 w 7804727"/>
              <a:gd name="connsiteY122" fmla="*/ 92486 h 4263664"/>
              <a:gd name="connsiteX123" fmla="*/ 1258835 w 7804727"/>
              <a:gd name="connsiteY123" fmla="*/ 83237 h 4263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7804727" h="4263664" extrusionOk="0">
                <a:moveTo>
                  <a:pt x="1258835" y="83237"/>
                </a:moveTo>
                <a:lnTo>
                  <a:pt x="1258835" y="83237"/>
                </a:lnTo>
                <a:cubicBezTo>
                  <a:pt x="1255396" y="121387"/>
                  <a:pt x="1258824" y="152883"/>
                  <a:pt x="1247793" y="194221"/>
                </a:cubicBezTo>
                <a:cubicBezTo>
                  <a:pt x="1248082" y="217406"/>
                  <a:pt x="1226949" y="267249"/>
                  <a:pt x="1214666" y="295957"/>
                </a:cubicBezTo>
                <a:cubicBezTo>
                  <a:pt x="1207019" y="312224"/>
                  <a:pt x="1199627" y="329099"/>
                  <a:pt x="1192581" y="342200"/>
                </a:cubicBezTo>
                <a:cubicBezTo>
                  <a:pt x="1161197" y="396079"/>
                  <a:pt x="1163319" y="379351"/>
                  <a:pt x="1126326" y="425438"/>
                </a:cubicBezTo>
                <a:cubicBezTo>
                  <a:pt x="1116085" y="442345"/>
                  <a:pt x="1101574" y="456761"/>
                  <a:pt x="1093199" y="471681"/>
                </a:cubicBezTo>
                <a:cubicBezTo>
                  <a:pt x="1038686" y="535706"/>
                  <a:pt x="1077131" y="469641"/>
                  <a:pt x="1037987" y="545671"/>
                </a:cubicBezTo>
                <a:cubicBezTo>
                  <a:pt x="1033425" y="570087"/>
                  <a:pt x="1026252" y="593566"/>
                  <a:pt x="1015902" y="619660"/>
                </a:cubicBezTo>
                <a:cubicBezTo>
                  <a:pt x="1006650" y="631905"/>
                  <a:pt x="1000251" y="644184"/>
                  <a:pt x="993817" y="656655"/>
                </a:cubicBezTo>
                <a:cubicBezTo>
                  <a:pt x="978743" y="686514"/>
                  <a:pt x="983734" y="698477"/>
                  <a:pt x="960690" y="730643"/>
                </a:cubicBezTo>
                <a:cubicBezTo>
                  <a:pt x="950348" y="746303"/>
                  <a:pt x="930652" y="758140"/>
                  <a:pt x="916520" y="776887"/>
                </a:cubicBezTo>
                <a:cubicBezTo>
                  <a:pt x="877480" y="821279"/>
                  <a:pt x="889857" y="867514"/>
                  <a:pt x="806096" y="887871"/>
                </a:cubicBezTo>
                <a:cubicBezTo>
                  <a:pt x="585138" y="910899"/>
                  <a:pt x="867100" y="852573"/>
                  <a:pt x="607332" y="943363"/>
                </a:cubicBezTo>
                <a:cubicBezTo>
                  <a:pt x="596157" y="946350"/>
                  <a:pt x="585516" y="950721"/>
                  <a:pt x="574206" y="952611"/>
                </a:cubicBezTo>
                <a:cubicBezTo>
                  <a:pt x="532478" y="965104"/>
                  <a:pt x="509747" y="976836"/>
                  <a:pt x="474824" y="989606"/>
                </a:cubicBezTo>
                <a:cubicBezTo>
                  <a:pt x="445441" y="1007994"/>
                  <a:pt x="379114" y="1034280"/>
                  <a:pt x="353356" y="1054346"/>
                </a:cubicBezTo>
                <a:cubicBezTo>
                  <a:pt x="341891" y="1064430"/>
                  <a:pt x="325855" y="1071492"/>
                  <a:pt x="309187" y="1082092"/>
                </a:cubicBezTo>
                <a:cubicBezTo>
                  <a:pt x="294529" y="1091789"/>
                  <a:pt x="277293" y="1090693"/>
                  <a:pt x="265018" y="1100590"/>
                </a:cubicBezTo>
                <a:cubicBezTo>
                  <a:pt x="253954" y="1108867"/>
                  <a:pt x="244253" y="1121045"/>
                  <a:pt x="231890" y="1128336"/>
                </a:cubicBezTo>
                <a:cubicBezTo>
                  <a:pt x="221196" y="1135584"/>
                  <a:pt x="208395" y="1139028"/>
                  <a:pt x="198763" y="1146833"/>
                </a:cubicBezTo>
                <a:cubicBezTo>
                  <a:pt x="115564" y="1226420"/>
                  <a:pt x="192835" y="1183578"/>
                  <a:pt x="121466" y="1211574"/>
                </a:cubicBezTo>
                <a:cubicBezTo>
                  <a:pt x="108441" y="1232790"/>
                  <a:pt x="87241" y="1245558"/>
                  <a:pt x="77296" y="1267066"/>
                </a:cubicBezTo>
                <a:cubicBezTo>
                  <a:pt x="60315" y="1307571"/>
                  <a:pt x="74628" y="1284370"/>
                  <a:pt x="44169" y="1331807"/>
                </a:cubicBezTo>
                <a:cubicBezTo>
                  <a:pt x="40012" y="1348235"/>
                  <a:pt x="39441" y="1362985"/>
                  <a:pt x="33127" y="1378049"/>
                </a:cubicBezTo>
                <a:cubicBezTo>
                  <a:pt x="27984" y="1392681"/>
                  <a:pt x="15425" y="1408779"/>
                  <a:pt x="11042" y="1424293"/>
                </a:cubicBezTo>
                <a:cubicBezTo>
                  <a:pt x="4459" y="1478748"/>
                  <a:pt x="11150" y="1537072"/>
                  <a:pt x="0" y="1590769"/>
                </a:cubicBezTo>
                <a:cubicBezTo>
                  <a:pt x="-2115" y="1681124"/>
                  <a:pt x="7844" y="1773832"/>
                  <a:pt x="33127" y="1868229"/>
                </a:cubicBezTo>
                <a:cubicBezTo>
                  <a:pt x="32302" y="1892894"/>
                  <a:pt x="53524" y="1915030"/>
                  <a:pt x="55212" y="1942217"/>
                </a:cubicBezTo>
                <a:cubicBezTo>
                  <a:pt x="63337" y="1978305"/>
                  <a:pt x="63541" y="2010466"/>
                  <a:pt x="66253" y="2043953"/>
                </a:cubicBezTo>
                <a:cubicBezTo>
                  <a:pt x="68327" y="2059256"/>
                  <a:pt x="72701" y="2075368"/>
                  <a:pt x="77296" y="2090196"/>
                </a:cubicBezTo>
                <a:cubicBezTo>
                  <a:pt x="81955" y="2109694"/>
                  <a:pt x="83249" y="2129408"/>
                  <a:pt x="88339" y="2145688"/>
                </a:cubicBezTo>
                <a:cubicBezTo>
                  <a:pt x="81331" y="2347397"/>
                  <a:pt x="107526" y="2180811"/>
                  <a:pt x="110424" y="2515635"/>
                </a:cubicBezTo>
                <a:cubicBezTo>
                  <a:pt x="110239" y="2587585"/>
                  <a:pt x="123910" y="2639835"/>
                  <a:pt x="121466" y="2709856"/>
                </a:cubicBezTo>
                <a:cubicBezTo>
                  <a:pt x="135117" y="2834966"/>
                  <a:pt x="120799" y="2792239"/>
                  <a:pt x="143550" y="2867083"/>
                </a:cubicBezTo>
                <a:cubicBezTo>
                  <a:pt x="277749" y="3235598"/>
                  <a:pt x="146341" y="2584689"/>
                  <a:pt x="187721" y="3680965"/>
                </a:cubicBezTo>
                <a:cubicBezTo>
                  <a:pt x="189614" y="3708357"/>
                  <a:pt x="194431" y="3732432"/>
                  <a:pt x="209806" y="3754954"/>
                </a:cubicBezTo>
                <a:cubicBezTo>
                  <a:pt x="258902" y="3814290"/>
                  <a:pt x="311662" y="3879105"/>
                  <a:pt x="386484" y="3902932"/>
                </a:cubicBezTo>
                <a:cubicBezTo>
                  <a:pt x="411876" y="3915080"/>
                  <a:pt x="437562" y="3922630"/>
                  <a:pt x="463781" y="3930679"/>
                </a:cubicBezTo>
                <a:cubicBezTo>
                  <a:pt x="529601" y="3950825"/>
                  <a:pt x="580732" y="3984084"/>
                  <a:pt x="640460" y="3986171"/>
                </a:cubicBezTo>
                <a:cubicBezTo>
                  <a:pt x="704272" y="4006019"/>
                  <a:pt x="770891" y="3996346"/>
                  <a:pt x="828181" y="4013916"/>
                </a:cubicBezTo>
                <a:cubicBezTo>
                  <a:pt x="928094" y="4025118"/>
                  <a:pt x="1027309" y="4053392"/>
                  <a:pt x="1126326" y="4069409"/>
                </a:cubicBezTo>
                <a:cubicBezTo>
                  <a:pt x="1173902" y="4067094"/>
                  <a:pt x="1217526" y="4080464"/>
                  <a:pt x="1269878" y="4087906"/>
                </a:cubicBezTo>
                <a:cubicBezTo>
                  <a:pt x="1298809" y="4094208"/>
                  <a:pt x="1321820" y="4101039"/>
                  <a:pt x="1347175" y="4106403"/>
                </a:cubicBezTo>
                <a:cubicBezTo>
                  <a:pt x="1384893" y="4111800"/>
                  <a:pt x="1416420" y="4115537"/>
                  <a:pt x="1457598" y="4124900"/>
                </a:cubicBezTo>
                <a:cubicBezTo>
                  <a:pt x="1485344" y="4126082"/>
                  <a:pt x="1507215" y="4138335"/>
                  <a:pt x="1534895" y="4143397"/>
                </a:cubicBezTo>
                <a:cubicBezTo>
                  <a:pt x="1546927" y="4146673"/>
                  <a:pt x="1563291" y="4147442"/>
                  <a:pt x="1579066" y="4152647"/>
                </a:cubicBezTo>
                <a:cubicBezTo>
                  <a:pt x="1638353" y="4169375"/>
                  <a:pt x="1635329" y="4176873"/>
                  <a:pt x="1700532" y="4189641"/>
                </a:cubicBezTo>
                <a:cubicBezTo>
                  <a:pt x="1779469" y="4202251"/>
                  <a:pt x="1941975" y="4242338"/>
                  <a:pt x="2053889" y="4245133"/>
                </a:cubicBezTo>
                <a:cubicBezTo>
                  <a:pt x="2279869" y="4265456"/>
                  <a:pt x="2935704" y="4263897"/>
                  <a:pt x="2937283" y="4263631"/>
                </a:cubicBezTo>
                <a:cubicBezTo>
                  <a:pt x="4157225" y="4311552"/>
                  <a:pt x="4574424" y="4157538"/>
                  <a:pt x="5543293" y="4254381"/>
                </a:cubicBezTo>
                <a:cubicBezTo>
                  <a:pt x="5895997" y="4141762"/>
                  <a:pt x="6573547" y="4219504"/>
                  <a:pt x="7011935" y="4245133"/>
                </a:cubicBezTo>
                <a:cubicBezTo>
                  <a:pt x="7065973" y="4237501"/>
                  <a:pt x="7133015" y="4228204"/>
                  <a:pt x="7188613" y="4226635"/>
                </a:cubicBezTo>
                <a:cubicBezTo>
                  <a:pt x="7227930" y="4217201"/>
                  <a:pt x="7274508" y="4222696"/>
                  <a:pt x="7310079" y="4217387"/>
                </a:cubicBezTo>
                <a:cubicBezTo>
                  <a:pt x="7328710" y="4214764"/>
                  <a:pt x="7350108" y="4213628"/>
                  <a:pt x="7365292" y="4208138"/>
                </a:cubicBezTo>
                <a:cubicBezTo>
                  <a:pt x="7387752" y="4203007"/>
                  <a:pt x="7431547" y="4189642"/>
                  <a:pt x="7431547" y="4189641"/>
                </a:cubicBezTo>
                <a:cubicBezTo>
                  <a:pt x="7438082" y="4182385"/>
                  <a:pt x="7444830" y="4170950"/>
                  <a:pt x="7453632" y="4161895"/>
                </a:cubicBezTo>
                <a:cubicBezTo>
                  <a:pt x="7463404" y="4155188"/>
                  <a:pt x="7475912" y="4151855"/>
                  <a:pt x="7486758" y="4143397"/>
                </a:cubicBezTo>
                <a:cubicBezTo>
                  <a:pt x="7497193" y="4134550"/>
                  <a:pt x="7507468" y="4122530"/>
                  <a:pt x="7519886" y="4115652"/>
                </a:cubicBezTo>
                <a:cubicBezTo>
                  <a:pt x="7526120" y="4094816"/>
                  <a:pt x="7532604" y="4075923"/>
                  <a:pt x="7541970" y="4060160"/>
                </a:cubicBezTo>
                <a:cubicBezTo>
                  <a:pt x="7547362" y="4043799"/>
                  <a:pt x="7558210" y="4029206"/>
                  <a:pt x="7564055" y="4013916"/>
                </a:cubicBezTo>
                <a:cubicBezTo>
                  <a:pt x="7576402" y="3978098"/>
                  <a:pt x="7579214" y="3920800"/>
                  <a:pt x="7586141" y="3893684"/>
                </a:cubicBezTo>
                <a:cubicBezTo>
                  <a:pt x="7590998" y="3875999"/>
                  <a:pt x="7593149" y="3854299"/>
                  <a:pt x="7597182" y="3838192"/>
                </a:cubicBezTo>
                <a:cubicBezTo>
                  <a:pt x="7613067" y="3804424"/>
                  <a:pt x="7631454" y="3763592"/>
                  <a:pt x="7641352" y="3727209"/>
                </a:cubicBezTo>
                <a:cubicBezTo>
                  <a:pt x="7655727" y="3700225"/>
                  <a:pt x="7661706" y="3674779"/>
                  <a:pt x="7663438" y="3653219"/>
                </a:cubicBezTo>
                <a:cubicBezTo>
                  <a:pt x="7669322" y="3619474"/>
                  <a:pt x="7674681" y="3563966"/>
                  <a:pt x="7685522" y="3532987"/>
                </a:cubicBezTo>
                <a:cubicBezTo>
                  <a:pt x="7689987" y="3510735"/>
                  <a:pt x="7702930" y="3498827"/>
                  <a:pt x="7707607" y="3477494"/>
                </a:cubicBezTo>
                <a:cubicBezTo>
                  <a:pt x="7710257" y="3449706"/>
                  <a:pt x="7723634" y="3368215"/>
                  <a:pt x="7729692" y="3338765"/>
                </a:cubicBezTo>
                <a:cubicBezTo>
                  <a:pt x="7738195" y="3303558"/>
                  <a:pt x="7741392" y="3276018"/>
                  <a:pt x="7751776" y="3246278"/>
                </a:cubicBezTo>
                <a:cubicBezTo>
                  <a:pt x="7782239" y="3168385"/>
                  <a:pt x="7767190" y="3204803"/>
                  <a:pt x="7784904" y="3116797"/>
                </a:cubicBezTo>
                <a:cubicBezTo>
                  <a:pt x="7813363" y="2831906"/>
                  <a:pt x="7813274" y="2751051"/>
                  <a:pt x="7784904" y="2376904"/>
                </a:cubicBezTo>
                <a:cubicBezTo>
                  <a:pt x="7786012" y="2346356"/>
                  <a:pt x="7755999" y="2331564"/>
                  <a:pt x="7740735" y="2302916"/>
                </a:cubicBezTo>
                <a:cubicBezTo>
                  <a:pt x="7685186" y="2206814"/>
                  <a:pt x="7722842" y="2265578"/>
                  <a:pt x="7586141" y="2127191"/>
                </a:cubicBezTo>
                <a:cubicBezTo>
                  <a:pt x="7446992" y="2019816"/>
                  <a:pt x="7589960" y="2116436"/>
                  <a:pt x="7464673" y="2016207"/>
                </a:cubicBezTo>
                <a:cubicBezTo>
                  <a:pt x="7384256" y="1943817"/>
                  <a:pt x="7437822" y="1974925"/>
                  <a:pt x="7332164" y="1914472"/>
                </a:cubicBezTo>
                <a:cubicBezTo>
                  <a:pt x="7279198" y="1895868"/>
                  <a:pt x="7223534" y="1862725"/>
                  <a:pt x="7166529" y="1831233"/>
                </a:cubicBezTo>
                <a:cubicBezTo>
                  <a:pt x="7139173" y="1811346"/>
                  <a:pt x="7118166" y="1796032"/>
                  <a:pt x="7089232" y="1784991"/>
                </a:cubicBezTo>
                <a:cubicBezTo>
                  <a:pt x="7048239" y="1760658"/>
                  <a:pt x="6998129" y="1751788"/>
                  <a:pt x="6967765" y="1720250"/>
                </a:cubicBezTo>
                <a:cubicBezTo>
                  <a:pt x="6954030" y="1707782"/>
                  <a:pt x="6934622" y="1694601"/>
                  <a:pt x="6923595" y="1683255"/>
                </a:cubicBezTo>
                <a:cubicBezTo>
                  <a:pt x="6912015" y="1671353"/>
                  <a:pt x="6903951" y="1653133"/>
                  <a:pt x="6890469" y="1646261"/>
                </a:cubicBezTo>
                <a:cubicBezTo>
                  <a:pt x="6876899" y="1636413"/>
                  <a:pt x="6853800" y="1624219"/>
                  <a:pt x="6835256" y="1618514"/>
                </a:cubicBezTo>
                <a:cubicBezTo>
                  <a:pt x="6811257" y="1591939"/>
                  <a:pt x="6772995" y="1568670"/>
                  <a:pt x="6757959" y="1535277"/>
                </a:cubicBezTo>
                <a:cubicBezTo>
                  <a:pt x="6727947" y="1474614"/>
                  <a:pt x="6745887" y="1501933"/>
                  <a:pt x="6702747" y="1452039"/>
                </a:cubicBezTo>
                <a:cubicBezTo>
                  <a:pt x="6698992" y="1439863"/>
                  <a:pt x="6698593" y="1426706"/>
                  <a:pt x="6691704" y="1415044"/>
                </a:cubicBezTo>
                <a:cubicBezTo>
                  <a:pt x="6687595" y="1405519"/>
                  <a:pt x="6674502" y="1396665"/>
                  <a:pt x="6669619" y="1387298"/>
                </a:cubicBezTo>
                <a:cubicBezTo>
                  <a:pt x="6663747" y="1372926"/>
                  <a:pt x="6664154" y="1357306"/>
                  <a:pt x="6658578" y="1341055"/>
                </a:cubicBezTo>
                <a:cubicBezTo>
                  <a:pt x="6650124" y="1310376"/>
                  <a:pt x="6625565" y="1277876"/>
                  <a:pt x="6614407" y="1248568"/>
                </a:cubicBezTo>
                <a:cubicBezTo>
                  <a:pt x="6607528" y="1232863"/>
                  <a:pt x="6598508" y="1221247"/>
                  <a:pt x="6592323" y="1202326"/>
                </a:cubicBezTo>
                <a:cubicBezTo>
                  <a:pt x="6590756" y="1190118"/>
                  <a:pt x="6585406" y="1176288"/>
                  <a:pt x="6581281" y="1165330"/>
                </a:cubicBezTo>
                <a:cubicBezTo>
                  <a:pt x="6568176" y="1131759"/>
                  <a:pt x="6555915" y="1112636"/>
                  <a:pt x="6537110" y="1082092"/>
                </a:cubicBezTo>
                <a:cubicBezTo>
                  <a:pt x="6531093" y="1045175"/>
                  <a:pt x="6528658" y="1018098"/>
                  <a:pt x="6515026" y="989606"/>
                </a:cubicBezTo>
                <a:cubicBezTo>
                  <a:pt x="6508553" y="970268"/>
                  <a:pt x="6495574" y="951221"/>
                  <a:pt x="6492941" y="934114"/>
                </a:cubicBezTo>
                <a:cubicBezTo>
                  <a:pt x="6484283" y="896255"/>
                  <a:pt x="6480863" y="856238"/>
                  <a:pt x="6470856" y="823130"/>
                </a:cubicBezTo>
                <a:cubicBezTo>
                  <a:pt x="6465264" y="791186"/>
                  <a:pt x="6455020" y="767368"/>
                  <a:pt x="6448772" y="730643"/>
                </a:cubicBezTo>
                <a:cubicBezTo>
                  <a:pt x="6445122" y="706188"/>
                  <a:pt x="6446564" y="677195"/>
                  <a:pt x="6437729" y="656655"/>
                </a:cubicBezTo>
                <a:cubicBezTo>
                  <a:pt x="6427165" y="628909"/>
                  <a:pt x="6414716" y="600948"/>
                  <a:pt x="6393559" y="582665"/>
                </a:cubicBezTo>
                <a:cubicBezTo>
                  <a:pt x="6367960" y="558158"/>
                  <a:pt x="6358458" y="545754"/>
                  <a:pt x="6338347" y="517924"/>
                </a:cubicBezTo>
                <a:cubicBezTo>
                  <a:pt x="6327421" y="502870"/>
                  <a:pt x="6314926" y="488396"/>
                  <a:pt x="6305219" y="471681"/>
                </a:cubicBezTo>
                <a:cubicBezTo>
                  <a:pt x="6297477" y="463560"/>
                  <a:pt x="6292982" y="452337"/>
                  <a:pt x="6283135" y="443936"/>
                </a:cubicBezTo>
                <a:cubicBezTo>
                  <a:pt x="6238865" y="413868"/>
                  <a:pt x="6258792" y="441420"/>
                  <a:pt x="6227923" y="406940"/>
                </a:cubicBezTo>
                <a:cubicBezTo>
                  <a:pt x="6212312" y="392587"/>
                  <a:pt x="6207450" y="358891"/>
                  <a:pt x="6183753" y="351449"/>
                </a:cubicBezTo>
                <a:cubicBezTo>
                  <a:pt x="6167447" y="344944"/>
                  <a:pt x="6154938" y="342008"/>
                  <a:pt x="6139584" y="332952"/>
                </a:cubicBezTo>
                <a:cubicBezTo>
                  <a:pt x="6085579" y="298192"/>
                  <a:pt x="6134482" y="320911"/>
                  <a:pt x="6073329" y="286708"/>
                </a:cubicBezTo>
                <a:cubicBezTo>
                  <a:pt x="6046456" y="276866"/>
                  <a:pt x="6020957" y="271187"/>
                  <a:pt x="5996032" y="258962"/>
                </a:cubicBezTo>
                <a:cubicBezTo>
                  <a:pt x="5972547" y="246860"/>
                  <a:pt x="5936790" y="236182"/>
                  <a:pt x="5907693" y="221968"/>
                </a:cubicBezTo>
                <a:cubicBezTo>
                  <a:pt x="5883463" y="213744"/>
                  <a:pt x="5860652" y="218100"/>
                  <a:pt x="5841438" y="212718"/>
                </a:cubicBezTo>
                <a:cubicBezTo>
                  <a:pt x="5818083" y="203652"/>
                  <a:pt x="5798424" y="197810"/>
                  <a:pt x="5775184" y="194221"/>
                </a:cubicBezTo>
                <a:cubicBezTo>
                  <a:pt x="5622220" y="162385"/>
                  <a:pt x="5700824" y="195784"/>
                  <a:pt x="5576421" y="166476"/>
                </a:cubicBezTo>
                <a:cubicBezTo>
                  <a:pt x="5337252" y="150334"/>
                  <a:pt x="5617308" y="136193"/>
                  <a:pt x="5245147" y="129481"/>
                </a:cubicBezTo>
                <a:cubicBezTo>
                  <a:pt x="5175031" y="120756"/>
                  <a:pt x="5109172" y="130004"/>
                  <a:pt x="5035342" y="120233"/>
                </a:cubicBezTo>
                <a:cubicBezTo>
                  <a:pt x="4982431" y="116197"/>
                  <a:pt x="4924577" y="121707"/>
                  <a:pt x="4858663" y="110984"/>
                </a:cubicBezTo>
                <a:cubicBezTo>
                  <a:pt x="4770152" y="149170"/>
                  <a:pt x="4399279" y="107071"/>
                  <a:pt x="4339670" y="101735"/>
                </a:cubicBezTo>
                <a:cubicBezTo>
                  <a:pt x="4231581" y="89663"/>
                  <a:pt x="4363171" y="94720"/>
                  <a:pt x="4240287" y="83237"/>
                </a:cubicBezTo>
                <a:cubicBezTo>
                  <a:pt x="4226242" y="79627"/>
                  <a:pt x="4210870" y="76629"/>
                  <a:pt x="4196118" y="73989"/>
                </a:cubicBezTo>
                <a:cubicBezTo>
                  <a:pt x="4170992" y="69623"/>
                  <a:pt x="4147839" y="68500"/>
                  <a:pt x="4118821" y="64740"/>
                </a:cubicBezTo>
                <a:cubicBezTo>
                  <a:pt x="4080483" y="53113"/>
                  <a:pt x="4044566" y="46914"/>
                  <a:pt x="3997355" y="36995"/>
                </a:cubicBezTo>
                <a:cubicBezTo>
                  <a:pt x="3986405" y="30804"/>
                  <a:pt x="3955306" y="37025"/>
                  <a:pt x="3920058" y="27746"/>
                </a:cubicBezTo>
                <a:cubicBezTo>
                  <a:pt x="3811155" y="9882"/>
                  <a:pt x="3893257" y="20224"/>
                  <a:pt x="3798592" y="9249"/>
                </a:cubicBezTo>
                <a:cubicBezTo>
                  <a:pt x="3780795" y="6368"/>
                  <a:pt x="3754874" y="-308"/>
                  <a:pt x="3732336" y="0"/>
                </a:cubicBezTo>
                <a:cubicBezTo>
                  <a:pt x="3330775" y="39691"/>
                  <a:pt x="2181573" y="-115643"/>
                  <a:pt x="1446556" y="9249"/>
                </a:cubicBezTo>
                <a:cubicBezTo>
                  <a:pt x="1382537" y="12010"/>
                  <a:pt x="1414859" y="35929"/>
                  <a:pt x="1380301" y="55492"/>
                </a:cubicBezTo>
                <a:cubicBezTo>
                  <a:pt x="1360733" y="68356"/>
                  <a:pt x="1333752" y="63020"/>
                  <a:pt x="1314047" y="73989"/>
                </a:cubicBezTo>
                <a:cubicBezTo>
                  <a:pt x="1302950" y="80617"/>
                  <a:pt x="1291661" y="87733"/>
                  <a:pt x="1280920" y="92486"/>
                </a:cubicBezTo>
                <a:cubicBezTo>
                  <a:pt x="1270643" y="86376"/>
                  <a:pt x="1263756" y="87374"/>
                  <a:pt x="1258835" y="83237"/>
                </a:cubicBezTo>
                <a:close/>
              </a:path>
            </a:pathLst>
          </a:custGeom>
          <a:noFill/>
          <a:ln w="88900" cmpd="thinThick">
            <a:solidFill>
              <a:srgbClr val="FF0000"/>
            </a:solidFill>
            <a:extLst>
              <a:ext uri="{C807C97D-BFC1-408E-A445-0C87EB9F89A2}">
                <ask:lineSketchStyleProps xmlns:ask="http://schemas.microsoft.com/office/drawing/2018/sketchyshapes" sd="116802519">
                  <a:custGeom>
                    <a:avLst/>
                    <a:gdLst>
                      <a:gd name="connsiteX0" fmla="*/ 992777 w 6155176"/>
                      <a:gd name="connsiteY0" fmla="*/ 78377 h 4014683"/>
                      <a:gd name="connsiteX1" fmla="*/ 992777 w 6155176"/>
                      <a:gd name="connsiteY1" fmla="*/ 78377 h 4014683"/>
                      <a:gd name="connsiteX2" fmla="*/ 984069 w 6155176"/>
                      <a:gd name="connsiteY2" fmla="*/ 182880 h 4014683"/>
                      <a:gd name="connsiteX3" fmla="*/ 957943 w 6155176"/>
                      <a:gd name="connsiteY3" fmla="*/ 278675 h 4014683"/>
                      <a:gd name="connsiteX4" fmla="*/ 940526 w 6155176"/>
                      <a:gd name="connsiteY4" fmla="*/ 322217 h 4014683"/>
                      <a:gd name="connsiteX5" fmla="*/ 888274 w 6155176"/>
                      <a:gd name="connsiteY5" fmla="*/ 400595 h 4014683"/>
                      <a:gd name="connsiteX6" fmla="*/ 862149 w 6155176"/>
                      <a:gd name="connsiteY6" fmla="*/ 444137 h 4014683"/>
                      <a:gd name="connsiteX7" fmla="*/ 818606 w 6155176"/>
                      <a:gd name="connsiteY7" fmla="*/ 513806 h 4014683"/>
                      <a:gd name="connsiteX8" fmla="*/ 801189 w 6155176"/>
                      <a:gd name="connsiteY8" fmla="*/ 583475 h 4014683"/>
                      <a:gd name="connsiteX9" fmla="*/ 783771 w 6155176"/>
                      <a:gd name="connsiteY9" fmla="*/ 618309 h 4014683"/>
                      <a:gd name="connsiteX10" fmla="*/ 757646 w 6155176"/>
                      <a:gd name="connsiteY10" fmla="*/ 687977 h 4014683"/>
                      <a:gd name="connsiteX11" fmla="*/ 722811 w 6155176"/>
                      <a:gd name="connsiteY11" fmla="*/ 731520 h 4014683"/>
                      <a:gd name="connsiteX12" fmla="*/ 635726 w 6155176"/>
                      <a:gd name="connsiteY12" fmla="*/ 836023 h 4014683"/>
                      <a:gd name="connsiteX13" fmla="*/ 478971 w 6155176"/>
                      <a:gd name="connsiteY13" fmla="*/ 888275 h 4014683"/>
                      <a:gd name="connsiteX14" fmla="*/ 452846 w 6155176"/>
                      <a:gd name="connsiteY14" fmla="*/ 896983 h 4014683"/>
                      <a:gd name="connsiteX15" fmla="*/ 374469 w 6155176"/>
                      <a:gd name="connsiteY15" fmla="*/ 931817 h 4014683"/>
                      <a:gd name="connsiteX16" fmla="*/ 278674 w 6155176"/>
                      <a:gd name="connsiteY16" fmla="*/ 992777 h 4014683"/>
                      <a:gd name="connsiteX17" fmla="*/ 243840 w 6155176"/>
                      <a:gd name="connsiteY17" fmla="*/ 1018903 h 4014683"/>
                      <a:gd name="connsiteX18" fmla="*/ 209006 w 6155176"/>
                      <a:gd name="connsiteY18" fmla="*/ 1036320 h 4014683"/>
                      <a:gd name="connsiteX19" fmla="*/ 182880 w 6155176"/>
                      <a:gd name="connsiteY19" fmla="*/ 1062446 h 4014683"/>
                      <a:gd name="connsiteX20" fmla="*/ 156754 w 6155176"/>
                      <a:gd name="connsiteY20" fmla="*/ 1079863 h 4014683"/>
                      <a:gd name="connsiteX21" fmla="*/ 95794 w 6155176"/>
                      <a:gd name="connsiteY21" fmla="*/ 1140823 h 4014683"/>
                      <a:gd name="connsiteX22" fmla="*/ 60960 w 6155176"/>
                      <a:gd name="connsiteY22" fmla="*/ 1193075 h 4014683"/>
                      <a:gd name="connsiteX23" fmla="*/ 34834 w 6155176"/>
                      <a:gd name="connsiteY23" fmla="*/ 1254035 h 4014683"/>
                      <a:gd name="connsiteX24" fmla="*/ 26126 w 6155176"/>
                      <a:gd name="connsiteY24" fmla="*/ 1297577 h 4014683"/>
                      <a:gd name="connsiteX25" fmla="*/ 8709 w 6155176"/>
                      <a:gd name="connsiteY25" fmla="*/ 1341120 h 4014683"/>
                      <a:gd name="connsiteX26" fmla="*/ 0 w 6155176"/>
                      <a:gd name="connsiteY26" fmla="*/ 1497875 h 4014683"/>
                      <a:gd name="connsiteX27" fmla="*/ 26126 w 6155176"/>
                      <a:gd name="connsiteY27" fmla="*/ 1759132 h 4014683"/>
                      <a:gd name="connsiteX28" fmla="*/ 43543 w 6155176"/>
                      <a:gd name="connsiteY28" fmla="*/ 1828800 h 4014683"/>
                      <a:gd name="connsiteX29" fmla="*/ 52251 w 6155176"/>
                      <a:gd name="connsiteY29" fmla="*/ 1924595 h 4014683"/>
                      <a:gd name="connsiteX30" fmla="*/ 60960 w 6155176"/>
                      <a:gd name="connsiteY30" fmla="*/ 1968137 h 4014683"/>
                      <a:gd name="connsiteX31" fmla="*/ 69669 w 6155176"/>
                      <a:gd name="connsiteY31" fmla="*/ 2020389 h 4014683"/>
                      <a:gd name="connsiteX32" fmla="*/ 87086 w 6155176"/>
                      <a:gd name="connsiteY32" fmla="*/ 2368732 h 4014683"/>
                      <a:gd name="connsiteX33" fmla="*/ 95794 w 6155176"/>
                      <a:gd name="connsiteY33" fmla="*/ 2551612 h 4014683"/>
                      <a:gd name="connsiteX34" fmla="*/ 113211 w 6155176"/>
                      <a:gd name="connsiteY34" fmla="*/ 2699657 h 4014683"/>
                      <a:gd name="connsiteX35" fmla="*/ 148046 w 6155176"/>
                      <a:gd name="connsiteY35" fmla="*/ 3466012 h 4014683"/>
                      <a:gd name="connsiteX36" fmla="*/ 165463 w 6155176"/>
                      <a:gd name="connsiteY36" fmla="*/ 3535680 h 4014683"/>
                      <a:gd name="connsiteX37" fmla="*/ 304800 w 6155176"/>
                      <a:gd name="connsiteY37" fmla="*/ 3675017 h 4014683"/>
                      <a:gd name="connsiteX38" fmla="*/ 365760 w 6155176"/>
                      <a:gd name="connsiteY38" fmla="*/ 3701143 h 4014683"/>
                      <a:gd name="connsiteX39" fmla="*/ 505097 w 6155176"/>
                      <a:gd name="connsiteY39" fmla="*/ 3753395 h 4014683"/>
                      <a:gd name="connsiteX40" fmla="*/ 653143 w 6155176"/>
                      <a:gd name="connsiteY40" fmla="*/ 3779520 h 4014683"/>
                      <a:gd name="connsiteX41" fmla="*/ 888274 w 6155176"/>
                      <a:gd name="connsiteY41" fmla="*/ 3831772 h 4014683"/>
                      <a:gd name="connsiteX42" fmla="*/ 1001486 w 6155176"/>
                      <a:gd name="connsiteY42" fmla="*/ 3849189 h 4014683"/>
                      <a:gd name="connsiteX43" fmla="*/ 1062446 w 6155176"/>
                      <a:gd name="connsiteY43" fmla="*/ 3866606 h 4014683"/>
                      <a:gd name="connsiteX44" fmla="*/ 1149531 w 6155176"/>
                      <a:gd name="connsiteY44" fmla="*/ 3884023 h 4014683"/>
                      <a:gd name="connsiteX45" fmla="*/ 1210491 w 6155176"/>
                      <a:gd name="connsiteY45" fmla="*/ 3901440 h 4014683"/>
                      <a:gd name="connsiteX46" fmla="*/ 1245326 w 6155176"/>
                      <a:gd name="connsiteY46" fmla="*/ 3910149 h 4014683"/>
                      <a:gd name="connsiteX47" fmla="*/ 1341120 w 6155176"/>
                      <a:gd name="connsiteY47" fmla="*/ 3944983 h 4014683"/>
                      <a:gd name="connsiteX48" fmla="*/ 1619794 w 6155176"/>
                      <a:gd name="connsiteY48" fmla="*/ 3997235 h 4014683"/>
                      <a:gd name="connsiteX49" fmla="*/ 2316480 w 6155176"/>
                      <a:gd name="connsiteY49" fmla="*/ 4014652 h 4014683"/>
                      <a:gd name="connsiteX50" fmla="*/ 4371703 w 6155176"/>
                      <a:gd name="connsiteY50" fmla="*/ 4005943 h 4014683"/>
                      <a:gd name="connsiteX51" fmla="*/ 5529943 w 6155176"/>
                      <a:gd name="connsiteY51" fmla="*/ 3997235 h 4014683"/>
                      <a:gd name="connsiteX52" fmla="*/ 5669280 w 6155176"/>
                      <a:gd name="connsiteY52" fmla="*/ 3979817 h 4014683"/>
                      <a:gd name="connsiteX53" fmla="*/ 5765074 w 6155176"/>
                      <a:gd name="connsiteY53" fmla="*/ 3971109 h 4014683"/>
                      <a:gd name="connsiteX54" fmla="*/ 5808617 w 6155176"/>
                      <a:gd name="connsiteY54" fmla="*/ 3962400 h 4014683"/>
                      <a:gd name="connsiteX55" fmla="*/ 5860869 w 6155176"/>
                      <a:gd name="connsiteY55" fmla="*/ 3944983 h 4014683"/>
                      <a:gd name="connsiteX56" fmla="*/ 5878286 w 6155176"/>
                      <a:gd name="connsiteY56" fmla="*/ 3918857 h 4014683"/>
                      <a:gd name="connsiteX57" fmla="*/ 5904411 w 6155176"/>
                      <a:gd name="connsiteY57" fmla="*/ 3901440 h 4014683"/>
                      <a:gd name="connsiteX58" fmla="*/ 5930537 w 6155176"/>
                      <a:gd name="connsiteY58" fmla="*/ 3875315 h 4014683"/>
                      <a:gd name="connsiteX59" fmla="*/ 5947954 w 6155176"/>
                      <a:gd name="connsiteY59" fmla="*/ 3823063 h 4014683"/>
                      <a:gd name="connsiteX60" fmla="*/ 5965371 w 6155176"/>
                      <a:gd name="connsiteY60" fmla="*/ 3779520 h 4014683"/>
                      <a:gd name="connsiteX61" fmla="*/ 5982789 w 6155176"/>
                      <a:gd name="connsiteY61" fmla="*/ 3666309 h 4014683"/>
                      <a:gd name="connsiteX62" fmla="*/ 5991497 w 6155176"/>
                      <a:gd name="connsiteY62" fmla="*/ 3614057 h 4014683"/>
                      <a:gd name="connsiteX63" fmla="*/ 6026331 w 6155176"/>
                      <a:gd name="connsiteY63" fmla="*/ 3509555 h 4014683"/>
                      <a:gd name="connsiteX64" fmla="*/ 6043749 w 6155176"/>
                      <a:gd name="connsiteY64" fmla="*/ 3439886 h 4014683"/>
                      <a:gd name="connsiteX65" fmla="*/ 6061166 w 6155176"/>
                      <a:gd name="connsiteY65" fmla="*/ 3326675 h 4014683"/>
                      <a:gd name="connsiteX66" fmla="*/ 6078583 w 6155176"/>
                      <a:gd name="connsiteY66" fmla="*/ 3274423 h 4014683"/>
                      <a:gd name="connsiteX67" fmla="*/ 6096000 w 6155176"/>
                      <a:gd name="connsiteY67" fmla="*/ 3143795 h 4014683"/>
                      <a:gd name="connsiteX68" fmla="*/ 6113417 w 6155176"/>
                      <a:gd name="connsiteY68" fmla="*/ 3056709 h 4014683"/>
                      <a:gd name="connsiteX69" fmla="*/ 6139543 w 6155176"/>
                      <a:gd name="connsiteY69" fmla="*/ 2934789 h 4014683"/>
                      <a:gd name="connsiteX70" fmla="*/ 6139543 w 6155176"/>
                      <a:gd name="connsiteY70" fmla="*/ 2238103 h 4014683"/>
                      <a:gd name="connsiteX71" fmla="*/ 6104709 w 6155176"/>
                      <a:gd name="connsiteY71" fmla="*/ 2168435 h 4014683"/>
                      <a:gd name="connsiteX72" fmla="*/ 5982789 w 6155176"/>
                      <a:gd name="connsiteY72" fmla="*/ 2002972 h 4014683"/>
                      <a:gd name="connsiteX73" fmla="*/ 5886994 w 6155176"/>
                      <a:gd name="connsiteY73" fmla="*/ 1898469 h 4014683"/>
                      <a:gd name="connsiteX74" fmla="*/ 5782491 w 6155176"/>
                      <a:gd name="connsiteY74" fmla="*/ 1802675 h 4014683"/>
                      <a:gd name="connsiteX75" fmla="*/ 5651863 w 6155176"/>
                      <a:gd name="connsiteY75" fmla="*/ 1724297 h 4014683"/>
                      <a:gd name="connsiteX76" fmla="*/ 5590903 w 6155176"/>
                      <a:gd name="connsiteY76" fmla="*/ 1680755 h 4014683"/>
                      <a:gd name="connsiteX77" fmla="*/ 5495109 w 6155176"/>
                      <a:gd name="connsiteY77" fmla="*/ 1619795 h 4014683"/>
                      <a:gd name="connsiteX78" fmla="*/ 5460274 w 6155176"/>
                      <a:gd name="connsiteY78" fmla="*/ 1584960 h 4014683"/>
                      <a:gd name="connsiteX79" fmla="*/ 5434149 w 6155176"/>
                      <a:gd name="connsiteY79" fmla="*/ 1550126 h 4014683"/>
                      <a:gd name="connsiteX80" fmla="*/ 5390606 w 6155176"/>
                      <a:gd name="connsiteY80" fmla="*/ 1524000 h 4014683"/>
                      <a:gd name="connsiteX81" fmla="*/ 5329646 w 6155176"/>
                      <a:gd name="connsiteY81" fmla="*/ 1445623 h 4014683"/>
                      <a:gd name="connsiteX82" fmla="*/ 5286103 w 6155176"/>
                      <a:gd name="connsiteY82" fmla="*/ 1367246 h 4014683"/>
                      <a:gd name="connsiteX83" fmla="*/ 5277394 w 6155176"/>
                      <a:gd name="connsiteY83" fmla="*/ 1332412 h 4014683"/>
                      <a:gd name="connsiteX84" fmla="*/ 5259977 w 6155176"/>
                      <a:gd name="connsiteY84" fmla="*/ 1306286 h 4014683"/>
                      <a:gd name="connsiteX85" fmla="*/ 5251269 w 6155176"/>
                      <a:gd name="connsiteY85" fmla="*/ 1262743 h 4014683"/>
                      <a:gd name="connsiteX86" fmla="*/ 5216434 w 6155176"/>
                      <a:gd name="connsiteY86" fmla="*/ 1175657 h 4014683"/>
                      <a:gd name="connsiteX87" fmla="*/ 5199017 w 6155176"/>
                      <a:gd name="connsiteY87" fmla="*/ 1132115 h 4014683"/>
                      <a:gd name="connsiteX88" fmla="*/ 5190309 w 6155176"/>
                      <a:gd name="connsiteY88" fmla="*/ 1097280 h 4014683"/>
                      <a:gd name="connsiteX89" fmla="*/ 5155474 w 6155176"/>
                      <a:gd name="connsiteY89" fmla="*/ 1018903 h 4014683"/>
                      <a:gd name="connsiteX90" fmla="*/ 5138057 w 6155176"/>
                      <a:gd name="connsiteY90" fmla="*/ 931817 h 4014683"/>
                      <a:gd name="connsiteX91" fmla="*/ 5120640 w 6155176"/>
                      <a:gd name="connsiteY91" fmla="*/ 879566 h 4014683"/>
                      <a:gd name="connsiteX92" fmla="*/ 5103223 w 6155176"/>
                      <a:gd name="connsiteY92" fmla="*/ 775063 h 4014683"/>
                      <a:gd name="connsiteX93" fmla="*/ 5085806 w 6155176"/>
                      <a:gd name="connsiteY93" fmla="*/ 687977 h 4014683"/>
                      <a:gd name="connsiteX94" fmla="*/ 5077097 w 6155176"/>
                      <a:gd name="connsiteY94" fmla="*/ 618309 h 4014683"/>
                      <a:gd name="connsiteX95" fmla="*/ 5042263 w 6155176"/>
                      <a:gd name="connsiteY95" fmla="*/ 548640 h 4014683"/>
                      <a:gd name="connsiteX96" fmla="*/ 4998720 w 6155176"/>
                      <a:gd name="connsiteY96" fmla="*/ 487680 h 4014683"/>
                      <a:gd name="connsiteX97" fmla="*/ 4972594 w 6155176"/>
                      <a:gd name="connsiteY97" fmla="*/ 444137 h 4014683"/>
                      <a:gd name="connsiteX98" fmla="*/ 4955177 w 6155176"/>
                      <a:gd name="connsiteY98" fmla="*/ 418012 h 4014683"/>
                      <a:gd name="connsiteX99" fmla="*/ 4911634 w 6155176"/>
                      <a:gd name="connsiteY99" fmla="*/ 383177 h 4014683"/>
                      <a:gd name="connsiteX100" fmla="*/ 4876800 w 6155176"/>
                      <a:gd name="connsiteY100" fmla="*/ 330926 h 4014683"/>
                      <a:gd name="connsiteX101" fmla="*/ 4841966 w 6155176"/>
                      <a:gd name="connsiteY101" fmla="*/ 313509 h 4014683"/>
                      <a:gd name="connsiteX102" fmla="*/ 4789714 w 6155176"/>
                      <a:gd name="connsiteY102" fmla="*/ 269966 h 4014683"/>
                      <a:gd name="connsiteX103" fmla="*/ 4728754 w 6155176"/>
                      <a:gd name="connsiteY103" fmla="*/ 243840 h 4014683"/>
                      <a:gd name="connsiteX104" fmla="*/ 4659086 w 6155176"/>
                      <a:gd name="connsiteY104" fmla="*/ 209006 h 4014683"/>
                      <a:gd name="connsiteX105" fmla="*/ 4606834 w 6155176"/>
                      <a:gd name="connsiteY105" fmla="*/ 200297 h 4014683"/>
                      <a:gd name="connsiteX106" fmla="*/ 4554583 w 6155176"/>
                      <a:gd name="connsiteY106" fmla="*/ 182880 h 4014683"/>
                      <a:gd name="connsiteX107" fmla="*/ 4397829 w 6155176"/>
                      <a:gd name="connsiteY107" fmla="*/ 156755 h 4014683"/>
                      <a:gd name="connsiteX108" fmla="*/ 4136571 w 6155176"/>
                      <a:gd name="connsiteY108" fmla="*/ 121920 h 4014683"/>
                      <a:gd name="connsiteX109" fmla="*/ 3971109 w 6155176"/>
                      <a:gd name="connsiteY109" fmla="*/ 113212 h 4014683"/>
                      <a:gd name="connsiteX110" fmla="*/ 3831771 w 6155176"/>
                      <a:gd name="connsiteY110" fmla="*/ 104503 h 4014683"/>
                      <a:gd name="connsiteX111" fmla="*/ 3422469 w 6155176"/>
                      <a:gd name="connsiteY111" fmla="*/ 95795 h 4014683"/>
                      <a:gd name="connsiteX112" fmla="*/ 3344091 w 6155176"/>
                      <a:gd name="connsiteY112" fmla="*/ 78377 h 4014683"/>
                      <a:gd name="connsiteX113" fmla="*/ 3309257 w 6155176"/>
                      <a:gd name="connsiteY113" fmla="*/ 69669 h 4014683"/>
                      <a:gd name="connsiteX114" fmla="*/ 3248297 w 6155176"/>
                      <a:gd name="connsiteY114" fmla="*/ 60960 h 4014683"/>
                      <a:gd name="connsiteX115" fmla="*/ 3152503 w 6155176"/>
                      <a:gd name="connsiteY115" fmla="*/ 34835 h 4014683"/>
                      <a:gd name="connsiteX116" fmla="*/ 3091543 w 6155176"/>
                      <a:gd name="connsiteY116" fmla="*/ 26126 h 4014683"/>
                      <a:gd name="connsiteX117" fmla="*/ 2995749 w 6155176"/>
                      <a:gd name="connsiteY117" fmla="*/ 8709 h 4014683"/>
                      <a:gd name="connsiteX118" fmla="*/ 2943497 w 6155176"/>
                      <a:gd name="connsiteY118" fmla="*/ 0 h 4014683"/>
                      <a:gd name="connsiteX119" fmla="*/ 1140823 w 6155176"/>
                      <a:gd name="connsiteY119" fmla="*/ 8709 h 4014683"/>
                      <a:gd name="connsiteX120" fmla="*/ 1088571 w 6155176"/>
                      <a:gd name="connsiteY120" fmla="*/ 52252 h 4014683"/>
                      <a:gd name="connsiteX121" fmla="*/ 1036320 w 6155176"/>
                      <a:gd name="connsiteY121" fmla="*/ 69669 h 4014683"/>
                      <a:gd name="connsiteX122" fmla="*/ 1010194 w 6155176"/>
                      <a:gd name="connsiteY122" fmla="*/ 87086 h 4014683"/>
                      <a:gd name="connsiteX123" fmla="*/ 992777 w 6155176"/>
                      <a:gd name="connsiteY123" fmla="*/ 78377 h 401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6155176" h="4014683">
                        <a:moveTo>
                          <a:pt x="992777" y="78377"/>
                        </a:moveTo>
                        <a:lnTo>
                          <a:pt x="992777" y="78377"/>
                        </a:lnTo>
                        <a:cubicBezTo>
                          <a:pt x="989874" y="113211"/>
                          <a:pt x="989254" y="148312"/>
                          <a:pt x="984069" y="182880"/>
                        </a:cubicBezTo>
                        <a:cubicBezTo>
                          <a:pt x="981061" y="202934"/>
                          <a:pt x="967841" y="252281"/>
                          <a:pt x="957943" y="278675"/>
                        </a:cubicBezTo>
                        <a:cubicBezTo>
                          <a:pt x="952454" y="293312"/>
                          <a:pt x="947517" y="308235"/>
                          <a:pt x="940526" y="322217"/>
                        </a:cubicBezTo>
                        <a:cubicBezTo>
                          <a:pt x="915225" y="372819"/>
                          <a:pt x="917445" y="356838"/>
                          <a:pt x="888274" y="400595"/>
                        </a:cubicBezTo>
                        <a:cubicBezTo>
                          <a:pt x="878885" y="414678"/>
                          <a:pt x="871538" y="430054"/>
                          <a:pt x="862149" y="444137"/>
                        </a:cubicBezTo>
                        <a:cubicBezTo>
                          <a:pt x="816929" y="511968"/>
                          <a:pt x="852625" y="445767"/>
                          <a:pt x="818606" y="513806"/>
                        </a:cubicBezTo>
                        <a:cubicBezTo>
                          <a:pt x="813496" y="539354"/>
                          <a:pt x="811229" y="560049"/>
                          <a:pt x="801189" y="583475"/>
                        </a:cubicBezTo>
                        <a:cubicBezTo>
                          <a:pt x="796075" y="595407"/>
                          <a:pt x="788885" y="606377"/>
                          <a:pt x="783771" y="618309"/>
                        </a:cubicBezTo>
                        <a:cubicBezTo>
                          <a:pt x="771751" y="646355"/>
                          <a:pt x="775695" y="657897"/>
                          <a:pt x="757646" y="687977"/>
                        </a:cubicBezTo>
                        <a:cubicBezTo>
                          <a:pt x="748083" y="703916"/>
                          <a:pt x="733122" y="716054"/>
                          <a:pt x="722811" y="731520"/>
                        </a:cubicBezTo>
                        <a:cubicBezTo>
                          <a:pt x="696565" y="770889"/>
                          <a:pt x="699755" y="820016"/>
                          <a:pt x="635726" y="836023"/>
                        </a:cubicBezTo>
                        <a:cubicBezTo>
                          <a:pt x="468744" y="877768"/>
                          <a:pt x="675767" y="822679"/>
                          <a:pt x="478971" y="888275"/>
                        </a:cubicBezTo>
                        <a:cubicBezTo>
                          <a:pt x="470263" y="891178"/>
                          <a:pt x="461441" y="893760"/>
                          <a:pt x="452846" y="896983"/>
                        </a:cubicBezTo>
                        <a:cubicBezTo>
                          <a:pt x="423035" y="908162"/>
                          <a:pt x="401872" y="916593"/>
                          <a:pt x="374469" y="931817"/>
                        </a:cubicBezTo>
                        <a:cubicBezTo>
                          <a:pt x="350026" y="945397"/>
                          <a:pt x="299191" y="977389"/>
                          <a:pt x="278674" y="992777"/>
                        </a:cubicBezTo>
                        <a:cubicBezTo>
                          <a:pt x="267063" y="1001486"/>
                          <a:pt x="256148" y="1011210"/>
                          <a:pt x="243840" y="1018903"/>
                        </a:cubicBezTo>
                        <a:cubicBezTo>
                          <a:pt x="232831" y="1025783"/>
                          <a:pt x="219570" y="1028774"/>
                          <a:pt x="209006" y="1036320"/>
                        </a:cubicBezTo>
                        <a:cubicBezTo>
                          <a:pt x="198984" y="1043478"/>
                          <a:pt x="192341" y="1054562"/>
                          <a:pt x="182880" y="1062446"/>
                        </a:cubicBezTo>
                        <a:cubicBezTo>
                          <a:pt x="174839" y="1069146"/>
                          <a:pt x="164155" y="1072462"/>
                          <a:pt x="156754" y="1079863"/>
                        </a:cubicBezTo>
                        <a:cubicBezTo>
                          <a:pt x="84352" y="1152265"/>
                          <a:pt x="154858" y="1101447"/>
                          <a:pt x="95794" y="1140823"/>
                        </a:cubicBezTo>
                        <a:cubicBezTo>
                          <a:pt x="84183" y="1158240"/>
                          <a:pt x="67580" y="1173216"/>
                          <a:pt x="60960" y="1193075"/>
                        </a:cubicBezTo>
                        <a:cubicBezTo>
                          <a:pt x="48145" y="1231516"/>
                          <a:pt x="56356" y="1210990"/>
                          <a:pt x="34834" y="1254035"/>
                        </a:cubicBezTo>
                        <a:cubicBezTo>
                          <a:pt x="31931" y="1268549"/>
                          <a:pt x="30379" y="1283400"/>
                          <a:pt x="26126" y="1297577"/>
                        </a:cubicBezTo>
                        <a:cubicBezTo>
                          <a:pt x="21634" y="1312550"/>
                          <a:pt x="10731" y="1325619"/>
                          <a:pt x="8709" y="1341120"/>
                        </a:cubicBezTo>
                        <a:cubicBezTo>
                          <a:pt x="1940" y="1393013"/>
                          <a:pt x="2903" y="1445623"/>
                          <a:pt x="0" y="1497875"/>
                        </a:cubicBezTo>
                        <a:cubicBezTo>
                          <a:pt x="8709" y="1584961"/>
                          <a:pt x="14709" y="1672360"/>
                          <a:pt x="26126" y="1759132"/>
                        </a:cubicBezTo>
                        <a:cubicBezTo>
                          <a:pt x="29249" y="1782865"/>
                          <a:pt x="39810" y="1805156"/>
                          <a:pt x="43543" y="1828800"/>
                        </a:cubicBezTo>
                        <a:cubicBezTo>
                          <a:pt x="48544" y="1860471"/>
                          <a:pt x="48274" y="1892779"/>
                          <a:pt x="52251" y="1924595"/>
                        </a:cubicBezTo>
                        <a:cubicBezTo>
                          <a:pt x="54087" y="1939282"/>
                          <a:pt x="58312" y="1953574"/>
                          <a:pt x="60960" y="1968137"/>
                        </a:cubicBezTo>
                        <a:cubicBezTo>
                          <a:pt x="64119" y="1985510"/>
                          <a:pt x="66766" y="2002972"/>
                          <a:pt x="69669" y="2020389"/>
                        </a:cubicBezTo>
                        <a:cubicBezTo>
                          <a:pt x="85722" y="2229091"/>
                          <a:pt x="74220" y="2059947"/>
                          <a:pt x="87086" y="2368732"/>
                        </a:cubicBezTo>
                        <a:cubicBezTo>
                          <a:pt x="89627" y="2429708"/>
                          <a:pt x="92210" y="2490688"/>
                          <a:pt x="95794" y="2551612"/>
                        </a:cubicBezTo>
                        <a:cubicBezTo>
                          <a:pt x="102458" y="2664905"/>
                          <a:pt x="96261" y="2631852"/>
                          <a:pt x="113211" y="2699657"/>
                        </a:cubicBezTo>
                        <a:cubicBezTo>
                          <a:pt x="150568" y="3035856"/>
                          <a:pt x="92078" y="2492181"/>
                          <a:pt x="148046" y="3466012"/>
                        </a:cubicBezTo>
                        <a:cubicBezTo>
                          <a:pt x="149419" y="3489910"/>
                          <a:pt x="153470" y="3514964"/>
                          <a:pt x="165463" y="3535680"/>
                        </a:cubicBezTo>
                        <a:cubicBezTo>
                          <a:pt x="199194" y="3593943"/>
                          <a:pt x="246860" y="3641909"/>
                          <a:pt x="304800" y="3675017"/>
                        </a:cubicBezTo>
                        <a:cubicBezTo>
                          <a:pt x="323995" y="3685985"/>
                          <a:pt x="345173" y="3693087"/>
                          <a:pt x="365760" y="3701143"/>
                        </a:cubicBezTo>
                        <a:cubicBezTo>
                          <a:pt x="411953" y="3719219"/>
                          <a:pt x="457241" y="3740343"/>
                          <a:pt x="505097" y="3753395"/>
                        </a:cubicBezTo>
                        <a:cubicBezTo>
                          <a:pt x="553442" y="3766580"/>
                          <a:pt x="604048" y="3769478"/>
                          <a:pt x="653143" y="3779520"/>
                        </a:cubicBezTo>
                        <a:cubicBezTo>
                          <a:pt x="731803" y="3795610"/>
                          <a:pt x="808919" y="3819564"/>
                          <a:pt x="888274" y="3831772"/>
                        </a:cubicBezTo>
                        <a:cubicBezTo>
                          <a:pt x="926011" y="3837578"/>
                          <a:pt x="964046" y="3841701"/>
                          <a:pt x="1001486" y="3849189"/>
                        </a:cubicBezTo>
                        <a:cubicBezTo>
                          <a:pt x="1022209" y="3853333"/>
                          <a:pt x="1041875" y="3861766"/>
                          <a:pt x="1062446" y="3866606"/>
                        </a:cubicBezTo>
                        <a:cubicBezTo>
                          <a:pt x="1091262" y="3873386"/>
                          <a:pt x="1120715" y="3877243"/>
                          <a:pt x="1149531" y="3884023"/>
                        </a:cubicBezTo>
                        <a:cubicBezTo>
                          <a:pt x="1170102" y="3888863"/>
                          <a:pt x="1190103" y="3895879"/>
                          <a:pt x="1210491" y="3901440"/>
                        </a:cubicBezTo>
                        <a:cubicBezTo>
                          <a:pt x="1222038" y="3904589"/>
                          <a:pt x="1233971" y="3906364"/>
                          <a:pt x="1245326" y="3910149"/>
                        </a:cubicBezTo>
                        <a:cubicBezTo>
                          <a:pt x="1292071" y="3925731"/>
                          <a:pt x="1290298" y="3932786"/>
                          <a:pt x="1341120" y="3944983"/>
                        </a:cubicBezTo>
                        <a:cubicBezTo>
                          <a:pt x="1411275" y="3961820"/>
                          <a:pt x="1540747" y="3988766"/>
                          <a:pt x="1619794" y="3997235"/>
                        </a:cubicBezTo>
                        <a:cubicBezTo>
                          <a:pt x="1798013" y="4016330"/>
                          <a:pt x="2315209" y="4014632"/>
                          <a:pt x="2316480" y="4014652"/>
                        </a:cubicBezTo>
                        <a:lnTo>
                          <a:pt x="4371703" y="4005943"/>
                        </a:lnTo>
                        <a:lnTo>
                          <a:pt x="5529943" y="3997235"/>
                        </a:lnTo>
                        <a:cubicBezTo>
                          <a:pt x="5576741" y="3996293"/>
                          <a:pt x="5622759" y="3984986"/>
                          <a:pt x="5669280" y="3979817"/>
                        </a:cubicBezTo>
                        <a:cubicBezTo>
                          <a:pt x="5701147" y="3976276"/>
                          <a:pt x="5733143" y="3974012"/>
                          <a:pt x="5765074" y="3971109"/>
                        </a:cubicBezTo>
                        <a:cubicBezTo>
                          <a:pt x="5779588" y="3968206"/>
                          <a:pt x="5794337" y="3966295"/>
                          <a:pt x="5808617" y="3962400"/>
                        </a:cubicBezTo>
                        <a:cubicBezTo>
                          <a:pt x="5826330" y="3957569"/>
                          <a:pt x="5860869" y="3944983"/>
                          <a:pt x="5860869" y="3944983"/>
                        </a:cubicBezTo>
                        <a:cubicBezTo>
                          <a:pt x="5866675" y="3936274"/>
                          <a:pt x="5870885" y="3926258"/>
                          <a:pt x="5878286" y="3918857"/>
                        </a:cubicBezTo>
                        <a:cubicBezTo>
                          <a:pt x="5885687" y="3911456"/>
                          <a:pt x="5896371" y="3908140"/>
                          <a:pt x="5904411" y="3901440"/>
                        </a:cubicBezTo>
                        <a:cubicBezTo>
                          <a:pt x="5913872" y="3893556"/>
                          <a:pt x="5921828" y="3884023"/>
                          <a:pt x="5930537" y="3875315"/>
                        </a:cubicBezTo>
                        <a:cubicBezTo>
                          <a:pt x="5936343" y="3857898"/>
                          <a:pt x="5941136" y="3840109"/>
                          <a:pt x="5947954" y="3823063"/>
                        </a:cubicBezTo>
                        <a:cubicBezTo>
                          <a:pt x="5953760" y="3808549"/>
                          <a:pt x="5960879" y="3794493"/>
                          <a:pt x="5965371" y="3779520"/>
                        </a:cubicBezTo>
                        <a:cubicBezTo>
                          <a:pt x="5974444" y="3749278"/>
                          <a:pt x="5978926" y="3693350"/>
                          <a:pt x="5982789" y="3666309"/>
                        </a:cubicBezTo>
                        <a:cubicBezTo>
                          <a:pt x="5985286" y="3648829"/>
                          <a:pt x="5986771" y="3631070"/>
                          <a:pt x="5991497" y="3614057"/>
                        </a:cubicBezTo>
                        <a:cubicBezTo>
                          <a:pt x="6001324" y="3578678"/>
                          <a:pt x="6017425" y="3545177"/>
                          <a:pt x="6026331" y="3509555"/>
                        </a:cubicBezTo>
                        <a:lnTo>
                          <a:pt x="6043749" y="3439886"/>
                        </a:lnTo>
                        <a:cubicBezTo>
                          <a:pt x="6047825" y="3407277"/>
                          <a:pt x="6051957" y="3360439"/>
                          <a:pt x="6061166" y="3326675"/>
                        </a:cubicBezTo>
                        <a:cubicBezTo>
                          <a:pt x="6065997" y="3308962"/>
                          <a:pt x="6072777" y="3291840"/>
                          <a:pt x="6078583" y="3274423"/>
                        </a:cubicBezTo>
                        <a:cubicBezTo>
                          <a:pt x="6082010" y="3247008"/>
                          <a:pt x="6090846" y="3173001"/>
                          <a:pt x="6096000" y="3143795"/>
                        </a:cubicBezTo>
                        <a:cubicBezTo>
                          <a:pt x="6101145" y="3114642"/>
                          <a:pt x="6105284" y="3085174"/>
                          <a:pt x="6113417" y="3056709"/>
                        </a:cubicBezTo>
                        <a:cubicBezTo>
                          <a:pt x="6136473" y="2976012"/>
                          <a:pt x="6127845" y="3016670"/>
                          <a:pt x="6139543" y="2934789"/>
                        </a:cubicBezTo>
                        <a:cubicBezTo>
                          <a:pt x="6155985" y="2671703"/>
                          <a:pt x="6164372" y="2595655"/>
                          <a:pt x="6139543" y="2238103"/>
                        </a:cubicBezTo>
                        <a:cubicBezTo>
                          <a:pt x="6137744" y="2212202"/>
                          <a:pt x="6116320" y="2191658"/>
                          <a:pt x="6104709" y="2168435"/>
                        </a:cubicBezTo>
                        <a:cubicBezTo>
                          <a:pt x="6063292" y="2085601"/>
                          <a:pt x="6091369" y="2135681"/>
                          <a:pt x="5982789" y="2002972"/>
                        </a:cubicBezTo>
                        <a:cubicBezTo>
                          <a:pt x="5880364" y="1877786"/>
                          <a:pt x="5977697" y="1998243"/>
                          <a:pt x="5886994" y="1898469"/>
                        </a:cubicBezTo>
                        <a:cubicBezTo>
                          <a:pt x="5826740" y="1832189"/>
                          <a:pt x="5862699" y="1853717"/>
                          <a:pt x="5782491" y="1802675"/>
                        </a:cubicBezTo>
                        <a:cubicBezTo>
                          <a:pt x="5739651" y="1775413"/>
                          <a:pt x="5693184" y="1753811"/>
                          <a:pt x="5651863" y="1724297"/>
                        </a:cubicBezTo>
                        <a:cubicBezTo>
                          <a:pt x="5631543" y="1709783"/>
                          <a:pt x="5611680" y="1694606"/>
                          <a:pt x="5590903" y="1680755"/>
                        </a:cubicBezTo>
                        <a:cubicBezTo>
                          <a:pt x="5559411" y="1659760"/>
                          <a:pt x="5521872" y="1646558"/>
                          <a:pt x="5495109" y="1619795"/>
                        </a:cubicBezTo>
                        <a:cubicBezTo>
                          <a:pt x="5483497" y="1608183"/>
                          <a:pt x="5471088" y="1597318"/>
                          <a:pt x="5460274" y="1584960"/>
                        </a:cubicBezTo>
                        <a:cubicBezTo>
                          <a:pt x="5450716" y="1574037"/>
                          <a:pt x="5445072" y="1559684"/>
                          <a:pt x="5434149" y="1550126"/>
                        </a:cubicBezTo>
                        <a:cubicBezTo>
                          <a:pt x="5421411" y="1538980"/>
                          <a:pt x="5405120" y="1532709"/>
                          <a:pt x="5390606" y="1524000"/>
                        </a:cubicBezTo>
                        <a:cubicBezTo>
                          <a:pt x="5370286" y="1497874"/>
                          <a:pt x="5341938" y="1476353"/>
                          <a:pt x="5329646" y="1445623"/>
                        </a:cubicBezTo>
                        <a:cubicBezTo>
                          <a:pt x="5306839" y="1388604"/>
                          <a:pt x="5321609" y="1414586"/>
                          <a:pt x="5286103" y="1367246"/>
                        </a:cubicBezTo>
                        <a:cubicBezTo>
                          <a:pt x="5283200" y="1355635"/>
                          <a:pt x="5282109" y="1343413"/>
                          <a:pt x="5277394" y="1332412"/>
                        </a:cubicBezTo>
                        <a:cubicBezTo>
                          <a:pt x="5273271" y="1322792"/>
                          <a:pt x="5263652" y="1316086"/>
                          <a:pt x="5259977" y="1306286"/>
                        </a:cubicBezTo>
                        <a:cubicBezTo>
                          <a:pt x="5254780" y="1292427"/>
                          <a:pt x="5255950" y="1276785"/>
                          <a:pt x="5251269" y="1262743"/>
                        </a:cubicBezTo>
                        <a:cubicBezTo>
                          <a:pt x="5241382" y="1233083"/>
                          <a:pt x="5228046" y="1204686"/>
                          <a:pt x="5216434" y="1175657"/>
                        </a:cubicBezTo>
                        <a:cubicBezTo>
                          <a:pt x="5210628" y="1161143"/>
                          <a:pt x="5202808" y="1147280"/>
                          <a:pt x="5199017" y="1132115"/>
                        </a:cubicBezTo>
                        <a:cubicBezTo>
                          <a:pt x="5196114" y="1120503"/>
                          <a:pt x="5194094" y="1108635"/>
                          <a:pt x="5190309" y="1097280"/>
                        </a:cubicBezTo>
                        <a:cubicBezTo>
                          <a:pt x="5179192" y="1063928"/>
                          <a:pt x="5170646" y="1049246"/>
                          <a:pt x="5155474" y="1018903"/>
                        </a:cubicBezTo>
                        <a:cubicBezTo>
                          <a:pt x="5149668" y="989874"/>
                          <a:pt x="5145237" y="960537"/>
                          <a:pt x="5138057" y="931817"/>
                        </a:cubicBezTo>
                        <a:cubicBezTo>
                          <a:pt x="5133604" y="914006"/>
                          <a:pt x="5124623" y="897488"/>
                          <a:pt x="5120640" y="879566"/>
                        </a:cubicBezTo>
                        <a:cubicBezTo>
                          <a:pt x="5112979" y="845092"/>
                          <a:pt x="5109540" y="809808"/>
                          <a:pt x="5103223" y="775063"/>
                        </a:cubicBezTo>
                        <a:cubicBezTo>
                          <a:pt x="5097927" y="745937"/>
                          <a:pt x="5090673" y="717178"/>
                          <a:pt x="5085806" y="687977"/>
                        </a:cubicBezTo>
                        <a:cubicBezTo>
                          <a:pt x="5081958" y="664892"/>
                          <a:pt x="5084078" y="640647"/>
                          <a:pt x="5077097" y="618309"/>
                        </a:cubicBezTo>
                        <a:cubicBezTo>
                          <a:pt x="5069353" y="593527"/>
                          <a:pt x="5057842" y="569411"/>
                          <a:pt x="5042263" y="548640"/>
                        </a:cubicBezTo>
                        <a:cubicBezTo>
                          <a:pt x="5023096" y="523085"/>
                          <a:pt x="5014641" y="513153"/>
                          <a:pt x="4998720" y="487680"/>
                        </a:cubicBezTo>
                        <a:cubicBezTo>
                          <a:pt x="4989749" y="473326"/>
                          <a:pt x="4981565" y="458491"/>
                          <a:pt x="4972594" y="444137"/>
                        </a:cubicBezTo>
                        <a:cubicBezTo>
                          <a:pt x="4967047" y="435262"/>
                          <a:pt x="4962578" y="425413"/>
                          <a:pt x="4955177" y="418012"/>
                        </a:cubicBezTo>
                        <a:cubicBezTo>
                          <a:pt x="4920895" y="383731"/>
                          <a:pt x="4937491" y="417653"/>
                          <a:pt x="4911634" y="383177"/>
                        </a:cubicBezTo>
                        <a:cubicBezTo>
                          <a:pt x="4899075" y="366431"/>
                          <a:pt x="4895523" y="340287"/>
                          <a:pt x="4876800" y="330926"/>
                        </a:cubicBezTo>
                        <a:cubicBezTo>
                          <a:pt x="4865189" y="325120"/>
                          <a:pt x="4852530" y="321055"/>
                          <a:pt x="4841966" y="313509"/>
                        </a:cubicBezTo>
                        <a:cubicBezTo>
                          <a:pt x="4797024" y="281408"/>
                          <a:pt x="4835788" y="293003"/>
                          <a:pt x="4789714" y="269966"/>
                        </a:cubicBezTo>
                        <a:cubicBezTo>
                          <a:pt x="4769940" y="260079"/>
                          <a:pt x="4748787" y="253189"/>
                          <a:pt x="4728754" y="243840"/>
                        </a:cubicBezTo>
                        <a:cubicBezTo>
                          <a:pt x="4705226" y="232860"/>
                          <a:pt x="4683537" y="217739"/>
                          <a:pt x="4659086" y="209006"/>
                        </a:cubicBezTo>
                        <a:cubicBezTo>
                          <a:pt x="4642457" y="203067"/>
                          <a:pt x="4623964" y="204580"/>
                          <a:pt x="4606834" y="200297"/>
                        </a:cubicBezTo>
                        <a:cubicBezTo>
                          <a:pt x="4589023" y="195844"/>
                          <a:pt x="4572394" y="187333"/>
                          <a:pt x="4554583" y="182880"/>
                        </a:cubicBezTo>
                        <a:cubicBezTo>
                          <a:pt x="4431660" y="152149"/>
                          <a:pt x="4507061" y="176031"/>
                          <a:pt x="4397829" y="156755"/>
                        </a:cubicBezTo>
                        <a:cubicBezTo>
                          <a:pt x="4215638" y="124603"/>
                          <a:pt x="4446849" y="145190"/>
                          <a:pt x="4136571" y="121920"/>
                        </a:cubicBezTo>
                        <a:cubicBezTo>
                          <a:pt x="4081495" y="117789"/>
                          <a:pt x="4026249" y="116363"/>
                          <a:pt x="3971109" y="113212"/>
                        </a:cubicBezTo>
                        <a:cubicBezTo>
                          <a:pt x="3924648" y="110557"/>
                          <a:pt x="3878284" y="105980"/>
                          <a:pt x="3831771" y="104503"/>
                        </a:cubicBezTo>
                        <a:cubicBezTo>
                          <a:pt x="3695375" y="100173"/>
                          <a:pt x="3558903" y="98698"/>
                          <a:pt x="3422469" y="95795"/>
                        </a:cubicBezTo>
                        <a:cubicBezTo>
                          <a:pt x="3337542" y="74563"/>
                          <a:pt x="3443560" y="100481"/>
                          <a:pt x="3344091" y="78377"/>
                        </a:cubicBezTo>
                        <a:cubicBezTo>
                          <a:pt x="3332407" y="75781"/>
                          <a:pt x="3321033" y="71810"/>
                          <a:pt x="3309257" y="69669"/>
                        </a:cubicBezTo>
                        <a:cubicBezTo>
                          <a:pt x="3289062" y="65997"/>
                          <a:pt x="3268617" y="63863"/>
                          <a:pt x="3248297" y="60960"/>
                        </a:cubicBezTo>
                        <a:cubicBezTo>
                          <a:pt x="3216413" y="50333"/>
                          <a:pt x="3186874" y="39745"/>
                          <a:pt x="3152503" y="34835"/>
                        </a:cubicBezTo>
                        <a:lnTo>
                          <a:pt x="3091543" y="26126"/>
                        </a:lnTo>
                        <a:cubicBezTo>
                          <a:pt x="3008157" y="13297"/>
                          <a:pt x="3070465" y="22294"/>
                          <a:pt x="2995749" y="8709"/>
                        </a:cubicBezTo>
                        <a:cubicBezTo>
                          <a:pt x="2978376" y="5550"/>
                          <a:pt x="2960914" y="2903"/>
                          <a:pt x="2943497" y="0"/>
                        </a:cubicBezTo>
                        <a:lnTo>
                          <a:pt x="1140823" y="8709"/>
                        </a:lnTo>
                        <a:cubicBezTo>
                          <a:pt x="1088036" y="9460"/>
                          <a:pt x="1120117" y="32536"/>
                          <a:pt x="1088571" y="52252"/>
                        </a:cubicBezTo>
                        <a:cubicBezTo>
                          <a:pt x="1073002" y="61982"/>
                          <a:pt x="1051596" y="59485"/>
                          <a:pt x="1036320" y="69669"/>
                        </a:cubicBezTo>
                        <a:cubicBezTo>
                          <a:pt x="1027611" y="75475"/>
                          <a:pt x="1019555" y="82405"/>
                          <a:pt x="1010194" y="87086"/>
                        </a:cubicBezTo>
                        <a:lnTo>
                          <a:pt x="992777" y="78377"/>
                        </a:ln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2A03A67B-8182-4704-B78B-2A17D735C8F3}"/>
              </a:ext>
            </a:extLst>
          </p:cNvPr>
          <p:cNvSpPr txBox="1"/>
          <p:nvPr/>
        </p:nvSpPr>
        <p:spPr>
          <a:xfrm>
            <a:off x="7804727" y="2868750"/>
            <a:ext cx="3877985" cy="646331"/>
          </a:xfrm>
          <a:prstGeom prst="rect">
            <a:avLst/>
          </a:prstGeom>
          <a:noFill/>
        </p:spPr>
        <p:txBody>
          <a:bodyPr wrap="none" rtlCol="0">
            <a:spAutoFit/>
          </a:bodyPr>
          <a:lstStyle/>
          <a:p>
            <a:r>
              <a:rPr kumimoji="1" lang="ja-JP" altLang="en-US" dirty="0"/>
              <a:t>農泊の取組範囲がわかるように実線</a:t>
            </a:r>
            <a:endParaRPr kumimoji="1" lang="en-US" altLang="ja-JP" dirty="0"/>
          </a:p>
          <a:p>
            <a:r>
              <a:rPr kumimoji="1" lang="ja-JP" altLang="en-US" dirty="0"/>
              <a:t>で囲む</a:t>
            </a:r>
          </a:p>
        </p:txBody>
      </p:sp>
      <p:sp>
        <p:nvSpPr>
          <p:cNvPr id="11" name="吹き出し: 四角形 10">
            <a:extLst>
              <a:ext uri="{FF2B5EF4-FFF2-40B4-BE49-F238E27FC236}">
                <a16:creationId xmlns:a16="http://schemas.microsoft.com/office/drawing/2014/main" id="{20D0CEAC-3AEA-45A8-9906-7A02CD73EE50}"/>
              </a:ext>
            </a:extLst>
          </p:cNvPr>
          <p:cNvSpPr/>
          <p:nvPr/>
        </p:nvSpPr>
        <p:spPr>
          <a:xfrm>
            <a:off x="7703127" y="2806968"/>
            <a:ext cx="4210417" cy="708113"/>
          </a:xfrm>
          <a:prstGeom prst="wedgeRectCallout">
            <a:avLst>
              <a:gd name="adj1" fmla="val -37944"/>
              <a:gd name="adj2" fmla="val 110761"/>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E8C45D2-5AA0-4C6F-913F-A9CC908D76C7}"/>
              </a:ext>
            </a:extLst>
          </p:cNvPr>
          <p:cNvSpPr txBox="1"/>
          <p:nvPr/>
        </p:nvSpPr>
        <p:spPr>
          <a:xfrm>
            <a:off x="1677798" y="310393"/>
            <a:ext cx="184731" cy="369332"/>
          </a:xfrm>
          <a:prstGeom prst="rect">
            <a:avLst/>
          </a:prstGeom>
          <a:noFill/>
        </p:spPr>
        <p:txBody>
          <a:bodyPr wrap="none" rtlCol="0">
            <a:spAutoFit/>
          </a:bodyPr>
          <a:lstStyle/>
          <a:p>
            <a:endParaRPr kumimoji="1" lang="ja-JP" altLang="en-US" dirty="0"/>
          </a:p>
        </p:txBody>
      </p:sp>
      <p:sp>
        <p:nvSpPr>
          <p:cNvPr id="9" name="テキスト ボックス 8">
            <a:extLst>
              <a:ext uri="{FF2B5EF4-FFF2-40B4-BE49-F238E27FC236}">
                <a16:creationId xmlns:a16="http://schemas.microsoft.com/office/drawing/2014/main" id="{FDB269A4-EED1-49E8-8225-CA3BB410FACC}"/>
              </a:ext>
            </a:extLst>
          </p:cNvPr>
          <p:cNvSpPr txBox="1"/>
          <p:nvPr/>
        </p:nvSpPr>
        <p:spPr>
          <a:xfrm>
            <a:off x="71610" y="624803"/>
            <a:ext cx="4108817" cy="369332"/>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kumimoji="1" lang="ja-JP" altLang="en-US" dirty="0"/>
              <a:t>○○県〇〇市□□□地域（旧</a:t>
            </a:r>
            <a:r>
              <a:rPr kumimoji="1" lang="en-US" altLang="ja-JP" dirty="0"/>
              <a:t>××</a:t>
            </a:r>
            <a:r>
              <a:rPr kumimoji="1" lang="ja-JP" altLang="en-US" dirty="0"/>
              <a:t>町）</a:t>
            </a:r>
          </a:p>
        </p:txBody>
      </p:sp>
      <p:grpSp>
        <p:nvGrpSpPr>
          <p:cNvPr id="29" name="グループ化 28">
            <a:extLst>
              <a:ext uri="{FF2B5EF4-FFF2-40B4-BE49-F238E27FC236}">
                <a16:creationId xmlns:a16="http://schemas.microsoft.com/office/drawing/2014/main" id="{757738C7-0850-44A9-8E98-95468065A8FB}"/>
              </a:ext>
            </a:extLst>
          </p:cNvPr>
          <p:cNvGrpSpPr/>
          <p:nvPr/>
        </p:nvGrpSpPr>
        <p:grpSpPr>
          <a:xfrm>
            <a:off x="4456097" y="486037"/>
            <a:ext cx="5174464" cy="521932"/>
            <a:chOff x="4456097" y="486037"/>
            <a:chExt cx="5174464" cy="521932"/>
          </a:xfrm>
        </p:grpSpPr>
        <p:sp>
          <p:nvSpPr>
            <p:cNvPr id="16" name="テキスト ボックス 15">
              <a:extLst>
                <a:ext uri="{FF2B5EF4-FFF2-40B4-BE49-F238E27FC236}">
                  <a16:creationId xmlns:a16="http://schemas.microsoft.com/office/drawing/2014/main" id="{86BEE213-C384-4D2A-A3AD-D04C24B0E642}"/>
                </a:ext>
              </a:extLst>
            </p:cNvPr>
            <p:cNvSpPr txBox="1"/>
            <p:nvPr/>
          </p:nvSpPr>
          <p:spPr>
            <a:xfrm>
              <a:off x="4516998" y="534332"/>
              <a:ext cx="5032147" cy="369332"/>
            </a:xfrm>
            <a:prstGeom prst="rect">
              <a:avLst/>
            </a:prstGeom>
            <a:noFill/>
          </p:spPr>
          <p:txBody>
            <a:bodyPr wrap="none" rtlCol="0">
              <a:spAutoFit/>
            </a:bodyPr>
            <a:lstStyle/>
            <a:p>
              <a:r>
                <a:rPr lang="ja-JP" altLang="en-US" dirty="0">
                  <a:solidFill>
                    <a:srgbClr val="FF0000"/>
                  </a:solidFill>
                </a:rPr>
                <a:t>農泊の取組範囲について、地域名を明示する。</a:t>
              </a:r>
              <a:endParaRPr kumimoji="1" lang="ja-JP" altLang="en-US" dirty="0">
                <a:solidFill>
                  <a:srgbClr val="FF0000"/>
                </a:solidFill>
              </a:endParaRPr>
            </a:p>
          </p:txBody>
        </p:sp>
        <p:sp>
          <p:nvSpPr>
            <p:cNvPr id="17" name="吹き出し: 四角形 16">
              <a:extLst>
                <a:ext uri="{FF2B5EF4-FFF2-40B4-BE49-F238E27FC236}">
                  <a16:creationId xmlns:a16="http://schemas.microsoft.com/office/drawing/2014/main" id="{93C35C8B-1619-4F92-A8CC-F6B96A61A7D0}"/>
                </a:ext>
              </a:extLst>
            </p:cNvPr>
            <p:cNvSpPr/>
            <p:nvPr/>
          </p:nvSpPr>
          <p:spPr>
            <a:xfrm>
              <a:off x="4456097" y="486037"/>
              <a:ext cx="5174464" cy="521932"/>
            </a:xfrm>
            <a:prstGeom prst="wedgeRectCallout">
              <a:avLst>
                <a:gd name="adj1" fmla="val -55041"/>
                <a:gd name="adj2" fmla="val 1588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 name="テキスト ボックス 24">
            <a:extLst>
              <a:ext uri="{FF2B5EF4-FFF2-40B4-BE49-F238E27FC236}">
                <a16:creationId xmlns:a16="http://schemas.microsoft.com/office/drawing/2014/main" id="{A98E15C0-B843-4C66-B5E4-C9AAB0702BB3}"/>
              </a:ext>
            </a:extLst>
          </p:cNvPr>
          <p:cNvSpPr txBox="1"/>
          <p:nvPr/>
        </p:nvSpPr>
        <p:spPr>
          <a:xfrm>
            <a:off x="337008" y="2099018"/>
            <a:ext cx="7366119"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農泊地域高度化促進事業を選択する場合は、実施場所の施設名を赤線で囲む。</a:t>
            </a:r>
            <a:endParaRPr kumimoji="1" lang="en-US" altLang="ja-JP" sz="1600" dirty="0">
              <a:solidFill>
                <a:srgbClr val="FF0000"/>
              </a:solidFill>
            </a:endParaRPr>
          </a:p>
        </p:txBody>
      </p:sp>
      <p:sp>
        <p:nvSpPr>
          <p:cNvPr id="32" name="フローチャート: 結合子 31">
            <a:extLst>
              <a:ext uri="{FF2B5EF4-FFF2-40B4-BE49-F238E27FC236}">
                <a16:creationId xmlns:a16="http://schemas.microsoft.com/office/drawing/2014/main" id="{E0963830-315D-45F7-9A63-A4CB3D84AF96}"/>
              </a:ext>
            </a:extLst>
          </p:cNvPr>
          <p:cNvSpPr/>
          <p:nvPr/>
        </p:nvSpPr>
        <p:spPr>
          <a:xfrm>
            <a:off x="8412073" y="6293670"/>
            <a:ext cx="128789" cy="141668"/>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cxnSp>
        <p:nvCxnSpPr>
          <p:cNvPr id="34" name="直線矢印コネクタ 33">
            <a:extLst>
              <a:ext uri="{FF2B5EF4-FFF2-40B4-BE49-F238E27FC236}">
                <a16:creationId xmlns:a16="http://schemas.microsoft.com/office/drawing/2014/main" id="{6A5053DC-8180-41A5-A9C0-1DD745769A2B}"/>
              </a:ext>
            </a:extLst>
          </p:cNvPr>
          <p:cNvCxnSpPr>
            <a:cxnSpLocks/>
            <a:stCxn id="33" idx="3"/>
          </p:cNvCxnSpPr>
          <p:nvPr/>
        </p:nvCxnSpPr>
        <p:spPr>
          <a:xfrm>
            <a:off x="8444083" y="5513971"/>
            <a:ext cx="44303" cy="7415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B35E031C-6A2F-4FDC-B35F-65812BDFB5E5}"/>
              </a:ext>
            </a:extLst>
          </p:cNvPr>
          <p:cNvSpPr txBox="1"/>
          <p:nvPr/>
        </p:nvSpPr>
        <p:spPr>
          <a:xfrm>
            <a:off x="6962170" y="5375471"/>
            <a:ext cx="1481913" cy="276999"/>
          </a:xfrm>
          <a:prstGeom prst="rect">
            <a:avLst/>
          </a:prstGeom>
          <a:solidFill>
            <a:schemeClr val="accent6">
              <a:lumMod val="20000"/>
              <a:lumOff val="80000"/>
            </a:schemeClr>
          </a:solidFill>
          <a:ln>
            <a:solidFill>
              <a:schemeClr val="tx1"/>
            </a:solidFill>
          </a:ln>
        </p:spPr>
        <p:txBody>
          <a:bodyPr wrap="square" rtlCol="0">
            <a:spAutoFit/>
          </a:bodyPr>
          <a:lstStyle/>
          <a:p>
            <a:r>
              <a:rPr lang="ja-JP" altLang="en-US" sz="1200" dirty="0"/>
              <a:t>食事（食堂△△）</a:t>
            </a:r>
          </a:p>
        </p:txBody>
      </p:sp>
      <p:sp>
        <p:nvSpPr>
          <p:cNvPr id="41" name="フローチャート: 結合子 40">
            <a:extLst>
              <a:ext uri="{FF2B5EF4-FFF2-40B4-BE49-F238E27FC236}">
                <a16:creationId xmlns:a16="http://schemas.microsoft.com/office/drawing/2014/main" id="{F9B0BEE8-A915-4AB2-940F-DFCF2C88BF74}"/>
              </a:ext>
            </a:extLst>
          </p:cNvPr>
          <p:cNvSpPr/>
          <p:nvPr/>
        </p:nvSpPr>
        <p:spPr>
          <a:xfrm>
            <a:off x="8051350" y="6180369"/>
            <a:ext cx="128789" cy="141668"/>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cxnSp>
        <p:nvCxnSpPr>
          <p:cNvPr id="43" name="直線矢印コネクタ 42">
            <a:extLst>
              <a:ext uri="{FF2B5EF4-FFF2-40B4-BE49-F238E27FC236}">
                <a16:creationId xmlns:a16="http://schemas.microsoft.com/office/drawing/2014/main" id="{9D69C745-C6C3-48B0-AC32-E5BB8C1DFC54}"/>
              </a:ext>
            </a:extLst>
          </p:cNvPr>
          <p:cNvCxnSpPr>
            <a:stCxn id="42" idx="3"/>
          </p:cNvCxnSpPr>
          <p:nvPr/>
        </p:nvCxnSpPr>
        <p:spPr>
          <a:xfrm>
            <a:off x="7375738" y="6073427"/>
            <a:ext cx="652955" cy="1695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20B0FE64-07B4-C687-AC9E-3F42A263E388}"/>
              </a:ext>
            </a:extLst>
          </p:cNvPr>
          <p:cNvCxnSpPr>
            <a:cxnSpLocks/>
          </p:cNvCxnSpPr>
          <p:nvPr/>
        </p:nvCxnSpPr>
        <p:spPr>
          <a:xfrm flipH="1">
            <a:off x="6383835" y="2374613"/>
            <a:ext cx="157316" cy="1545197"/>
          </a:xfrm>
          <a:prstGeom prst="straightConnector1">
            <a:avLst/>
          </a:prstGeom>
          <a:ln w="254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9A6EB1CF-8717-E2AD-0D22-E873BC124F80}"/>
              </a:ext>
            </a:extLst>
          </p:cNvPr>
          <p:cNvCxnSpPr>
            <a:cxnSpLocks/>
          </p:cNvCxnSpPr>
          <p:nvPr/>
        </p:nvCxnSpPr>
        <p:spPr>
          <a:xfrm>
            <a:off x="6541151" y="2374613"/>
            <a:ext cx="48335" cy="2549774"/>
          </a:xfrm>
          <a:prstGeom prst="straightConnector1">
            <a:avLst/>
          </a:prstGeom>
          <a:ln w="254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A6051D23-704A-00C2-4F2C-A779C89D4E13}"/>
              </a:ext>
            </a:extLst>
          </p:cNvPr>
          <p:cNvCxnSpPr>
            <a:cxnSpLocks/>
          </p:cNvCxnSpPr>
          <p:nvPr/>
        </p:nvCxnSpPr>
        <p:spPr>
          <a:xfrm flipH="1">
            <a:off x="5788388" y="2337611"/>
            <a:ext cx="749860" cy="3092855"/>
          </a:xfrm>
          <a:prstGeom prst="straightConnector1">
            <a:avLst/>
          </a:prstGeom>
          <a:ln w="254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a:extLst>
              <a:ext uri="{FF2B5EF4-FFF2-40B4-BE49-F238E27FC236}">
                <a16:creationId xmlns:a16="http://schemas.microsoft.com/office/drawing/2014/main" id="{FBE2FBE2-37F0-1C16-F699-EEB25733D86B}"/>
              </a:ext>
            </a:extLst>
          </p:cNvPr>
          <p:cNvCxnSpPr>
            <a:cxnSpLocks/>
            <a:endCxn id="30" idx="0"/>
          </p:cNvCxnSpPr>
          <p:nvPr/>
        </p:nvCxnSpPr>
        <p:spPr>
          <a:xfrm>
            <a:off x="6538248" y="2355878"/>
            <a:ext cx="247241" cy="4083461"/>
          </a:xfrm>
          <a:prstGeom prst="straightConnector1">
            <a:avLst/>
          </a:prstGeom>
          <a:ln w="254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B35E031C-6A2F-4FDC-B35F-65812BDFB5E5}"/>
              </a:ext>
            </a:extLst>
          </p:cNvPr>
          <p:cNvSpPr txBox="1"/>
          <p:nvPr/>
        </p:nvSpPr>
        <p:spPr>
          <a:xfrm>
            <a:off x="5679376" y="4939972"/>
            <a:ext cx="1723550" cy="276999"/>
          </a:xfrm>
          <a:prstGeom prst="rect">
            <a:avLst/>
          </a:prstGeom>
          <a:solidFill>
            <a:schemeClr val="accent6">
              <a:lumMod val="20000"/>
              <a:lumOff val="80000"/>
            </a:schemeClr>
          </a:solidFill>
          <a:ln w="12700">
            <a:solidFill>
              <a:srgbClr val="FF0000"/>
            </a:solidFill>
          </a:ln>
        </p:spPr>
        <p:txBody>
          <a:bodyPr wrap="square" rtlCol="0">
            <a:spAutoFit/>
          </a:bodyPr>
          <a:lstStyle/>
          <a:p>
            <a:r>
              <a:rPr lang="ja-JP" altLang="en-US" sz="1200" dirty="0"/>
              <a:t>食事（○○食堂）</a:t>
            </a:r>
          </a:p>
        </p:txBody>
      </p:sp>
      <p:sp>
        <p:nvSpPr>
          <p:cNvPr id="42" name="テキスト ボックス 41">
            <a:extLst>
              <a:ext uri="{FF2B5EF4-FFF2-40B4-BE49-F238E27FC236}">
                <a16:creationId xmlns:a16="http://schemas.microsoft.com/office/drawing/2014/main" id="{69C06AC2-2007-412A-90B1-8B958AEFE1B8}"/>
              </a:ext>
            </a:extLst>
          </p:cNvPr>
          <p:cNvSpPr txBox="1"/>
          <p:nvPr/>
        </p:nvSpPr>
        <p:spPr>
          <a:xfrm>
            <a:off x="5344413" y="5934927"/>
            <a:ext cx="2031325" cy="276999"/>
          </a:xfrm>
          <a:prstGeom prst="rect">
            <a:avLst/>
          </a:prstGeom>
          <a:solidFill>
            <a:schemeClr val="accent4">
              <a:lumMod val="20000"/>
              <a:lumOff val="80000"/>
            </a:schemeClr>
          </a:solidFill>
          <a:ln>
            <a:solidFill>
              <a:schemeClr val="tx1"/>
            </a:solidFill>
          </a:ln>
        </p:spPr>
        <p:txBody>
          <a:bodyPr wrap="none" rtlCol="0">
            <a:spAutoFit/>
          </a:bodyPr>
          <a:lstStyle/>
          <a:p>
            <a:r>
              <a:rPr lang="ja-JP" altLang="en-US" sz="1200" dirty="0"/>
              <a:t>宿泊（ゲストハウス△△）</a:t>
            </a:r>
          </a:p>
        </p:txBody>
      </p:sp>
      <p:sp>
        <p:nvSpPr>
          <p:cNvPr id="48" name="テキスト ボックス 47">
            <a:extLst>
              <a:ext uri="{FF2B5EF4-FFF2-40B4-BE49-F238E27FC236}">
                <a16:creationId xmlns:a16="http://schemas.microsoft.com/office/drawing/2014/main" id="{69C06AC2-2007-412A-90B1-8B958AEFE1B8}"/>
              </a:ext>
            </a:extLst>
          </p:cNvPr>
          <p:cNvSpPr txBox="1"/>
          <p:nvPr/>
        </p:nvSpPr>
        <p:spPr>
          <a:xfrm>
            <a:off x="5500971" y="3910476"/>
            <a:ext cx="2201244" cy="276999"/>
          </a:xfrm>
          <a:prstGeom prst="rect">
            <a:avLst/>
          </a:prstGeom>
          <a:solidFill>
            <a:schemeClr val="accent4">
              <a:lumMod val="20000"/>
              <a:lumOff val="80000"/>
            </a:schemeClr>
          </a:solidFill>
          <a:ln w="12700">
            <a:solidFill>
              <a:srgbClr val="FF0000"/>
            </a:solidFill>
          </a:ln>
        </p:spPr>
        <p:txBody>
          <a:bodyPr wrap="none" rtlCol="0">
            <a:spAutoFit/>
          </a:bodyPr>
          <a:lstStyle/>
          <a:p>
            <a:r>
              <a:rPr lang="ja-JP" altLang="en-US" sz="1200" dirty="0"/>
              <a:t>宿泊（民泊受入れ農家</a:t>
            </a:r>
            <a:r>
              <a:rPr lang="en-US" altLang="ja-JP" sz="1200" dirty="0"/>
              <a:t>30</a:t>
            </a:r>
            <a:r>
              <a:rPr lang="ja-JP" altLang="en-US" sz="1200" dirty="0"/>
              <a:t>軒）</a:t>
            </a:r>
          </a:p>
        </p:txBody>
      </p:sp>
    </p:spTree>
    <p:extLst>
      <p:ext uri="{BB962C8B-B14F-4D97-AF65-F5344CB8AC3E}">
        <p14:creationId xmlns:p14="http://schemas.microsoft.com/office/powerpoint/2010/main" val="118213617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x4f5c__x6210__x65e5__x6642_ xmlns="90d01792-5c13-400a-898f-a394faf268eb" xsi:nil="true"/>
    <lcf76f155ced4ddcb4097134ff3c332f xmlns="90d01792-5c13-400a-898f-a394faf268eb">
      <Terms xmlns="http://schemas.microsoft.com/office/infopath/2007/PartnerControls"/>
    </lcf76f155ced4ddcb4097134ff3c332f>
    <TaxCatchAll xmlns="85ec59af-1a16-40a0-b163-384e34c79a5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F72E8B663AFF342A5603B9BA36EAC75" ma:contentTypeVersion="12" ma:contentTypeDescription="新しいドキュメントを作成します。" ma:contentTypeScope="" ma:versionID="1e4d9a09b310831313cc66c1e564b924">
  <xsd:schema xmlns:xsd="http://www.w3.org/2001/XMLSchema" xmlns:xs="http://www.w3.org/2001/XMLSchema" xmlns:p="http://schemas.microsoft.com/office/2006/metadata/properties" xmlns:ns2="90d01792-5c13-400a-898f-a394faf268eb" xmlns:ns3="85ec59af-1a16-40a0-b163-384e34c79a5c" targetNamespace="http://schemas.microsoft.com/office/2006/metadata/properties" ma:root="true" ma:fieldsID="809eb774f5a63926365bf4c8c20d0741" ns2:_="" ns3:_="">
    <xsd:import namespace="90d01792-5c13-400a-898f-a394faf268eb"/>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d01792-5c13-400a-898f-a394faf268eb"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2"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2872609-09d8-45fc-976e-aa44846e9e2c}"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EC904C-83A2-484F-9613-9E615B3F458B}">
  <ds:schemaRefs>
    <ds:schemaRef ds:uri="http://schemas.microsoft.com/sharepoint/v3/contenttype/forms"/>
  </ds:schemaRefs>
</ds:datastoreItem>
</file>

<file path=customXml/itemProps2.xml><?xml version="1.0" encoding="utf-8"?>
<ds:datastoreItem xmlns:ds="http://schemas.openxmlformats.org/officeDocument/2006/customXml" ds:itemID="{2BA00021-8CAF-4B4C-95B4-6227DCFCF133}">
  <ds:schemaRefs>
    <ds:schemaRef ds:uri="http://purl.org/dc/terms/"/>
    <ds:schemaRef ds:uri="http://schemas.microsoft.com/office/2006/documentManagement/types"/>
    <ds:schemaRef ds:uri="http://purl.org/dc/elements/1.1/"/>
    <ds:schemaRef ds:uri="http://www.w3.org/XML/1998/namespace"/>
    <ds:schemaRef ds:uri="85ec59af-1a16-40a0-b163-384e34c79a5c"/>
    <ds:schemaRef ds:uri="http://purl.org/dc/dcmitype/"/>
    <ds:schemaRef ds:uri="http://schemas.microsoft.com/office/2006/metadata/properties"/>
    <ds:schemaRef ds:uri="http://schemas.microsoft.com/office/infopath/2007/PartnerControls"/>
    <ds:schemaRef ds:uri="http://schemas.openxmlformats.org/package/2006/metadata/core-properties"/>
    <ds:schemaRef ds:uri="90d01792-5c13-400a-898f-a394faf268eb"/>
  </ds:schemaRefs>
</ds:datastoreItem>
</file>

<file path=customXml/itemProps3.xml><?xml version="1.0" encoding="utf-8"?>
<ds:datastoreItem xmlns:ds="http://schemas.openxmlformats.org/officeDocument/2006/customXml" ds:itemID="{2D30088C-DF25-4F59-9C45-F1884DBC3E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d01792-5c13-400a-898f-a394faf268eb"/>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4475</TotalTime>
  <Words>2025</Words>
  <PresentationFormat>ワイド画面</PresentationFormat>
  <Paragraphs>315</Paragraphs>
  <Slides>5</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5</vt:i4>
      </vt:variant>
    </vt:vector>
  </HeadingPairs>
  <TitlesOfParts>
    <vt:vector size="14" baseType="lpstr">
      <vt:lpstr>Meiryo UI</vt:lpstr>
      <vt:lpstr>ＭＳ ゴシック</vt:lpstr>
      <vt:lpstr>メイリオ</vt:lpstr>
      <vt:lpstr>游ゴシック</vt:lpstr>
      <vt:lpstr>游ゴシック Light</vt:lpstr>
      <vt:lpstr>Arial</vt:lpstr>
      <vt:lpstr>Segoe UI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2023-05-16T00:20:38Z</cp:lastPrinted>
  <dcterms:created xsi:type="dcterms:W3CDTF">2022-09-13T04:41:18Z</dcterms:created>
  <dcterms:modified xsi:type="dcterms:W3CDTF">2023-06-22T07:27:49Z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0x010100AF72E8B663AFF342A5603B9BA36EAC75</vt:lpwstr>
  </property>
  <property fmtid="{D5CDD505-2E9C-101B-9397-08002B2CF9AE}" pid="3" name="MediaServiceImageTags">
    <vt:lpwstr/>
  </property>
</Properties>
</file>