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9"/>
  </p:notesMasterIdLst>
  <p:handoutMasterIdLst>
    <p:handoutMasterId r:id="rId10"/>
  </p:handoutMasterIdLst>
  <p:sldIdLst>
    <p:sldId id="261" r:id="rId2"/>
    <p:sldId id="260" r:id="rId3"/>
    <p:sldId id="256" r:id="rId4"/>
    <p:sldId id="262" r:id="rId5"/>
    <p:sldId id="259" r:id="rId6"/>
    <p:sldId id="257" r:id="rId7"/>
    <p:sldId id="258" r:id="rId8"/>
  </p:sldIdLst>
  <p:sldSz cx="12192000" cy="6858000"/>
  <p:notesSz cx="6792913" cy="992505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BB488C-024A-48F5-9ED3-8071661CBB25}" v="5" dt="2024-02-02T06:42:58.37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63" autoAdjust="0"/>
    <p:restoredTop sz="94660"/>
  </p:normalViewPr>
  <p:slideViewPr>
    <p:cSldViewPr snapToGrid="0">
      <p:cViewPr varScale="1">
        <p:scale>
          <a:sx n="98" d="100"/>
          <a:sy n="98" d="100"/>
        </p:scale>
        <p:origin x="110"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68D65B9-DFFC-4130-8CAA-E16B7AC1696D}"/>
              </a:ext>
            </a:extLst>
          </p:cNvPr>
          <p:cNvSpPr>
            <a:spLocks noGrp="1"/>
          </p:cNvSpPr>
          <p:nvPr>
            <p:ph type="hdr" sz="quarter"/>
          </p:nvPr>
        </p:nvSpPr>
        <p:spPr>
          <a:xfrm>
            <a:off x="0" y="0"/>
            <a:ext cx="2944336" cy="496809"/>
          </a:xfrm>
          <a:prstGeom prst="rect">
            <a:avLst/>
          </a:prstGeom>
        </p:spPr>
        <p:txBody>
          <a:bodyPr vert="horz" lIns="91403" tIns="45702" rIns="91403" bIns="45702"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B34AAAD-EFB2-447B-8291-9D0C08B9CC9E}"/>
              </a:ext>
            </a:extLst>
          </p:cNvPr>
          <p:cNvSpPr>
            <a:spLocks noGrp="1"/>
          </p:cNvSpPr>
          <p:nvPr>
            <p:ph type="dt" sz="quarter" idx="1"/>
          </p:nvPr>
        </p:nvSpPr>
        <p:spPr>
          <a:xfrm>
            <a:off x="3846991" y="0"/>
            <a:ext cx="2944336" cy="496809"/>
          </a:xfrm>
          <a:prstGeom prst="rect">
            <a:avLst/>
          </a:prstGeom>
        </p:spPr>
        <p:txBody>
          <a:bodyPr vert="horz" lIns="91403" tIns="45702" rIns="91403" bIns="45702" rtlCol="0"/>
          <a:lstStyle>
            <a:lvl1pPr algn="r">
              <a:defRPr sz="1200"/>
            </a:lvl1pPr>
          </a:lstStyle>
          <a:p>
            <a:fld id="{77BEB0BC-6A59-44A2-9875-7E422F9C9B48}" type="datetimeFigureOut">
              <a:rPr kumimoji="1" lang="ja-JP" altLang="en-US" smtClean="0"/>
              <a:t>2024/2/2</a:t>
            </a:fld>
            <a:endParaRPr kumimoji="1" lang="ja-JP" altLang="en-US"/>
          </a:p>
        </p:txBody>
      </p:sp>
      <p:sp>
        <p:nvSpPr>
          <p:cNvPr id="4" name="フッター プレースホルダー 3">
            <a:extLst>
              <a:ext uri="{FF2B5EF4-FFF2-40B4-BE49-F238E27FC236}">
                <a16:creationId xmlns:a16="http://schemas.microsoft.com/office/drawing/2014/main" id="{4FB059CB-6118-497C-A40F-4EDEFE412781}"/>
              </a:ext>
            </a:extLst>
          </p:cNvPr>
          <p:cNvSpPr>
            <a:spLocks noGrp="1"/>
          </p:cNvSpPr>
          <p:nvPr>
            <p:ph type="ftr" sz="quarter" idx="2"/>
          </p:nvPr>
        </p:nvSpPr>
        <p:spPr>
          <a:xfrm>
            <a:off x="0" y="9428241"/>
            <a:ext cx="2944336" cy="496809"/>
          </a:xfrm>
          <a:prstGeom prst="rect">
            <a:avLst/>
          </a:prstGeom>
        </p:spPr>
        <p:txBody>
          <a:bodyPr vert="horz" lIns="91403" tIns="45702" rIns="91403" bIns="45702"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DFF64D4-AD07-473F-834A-81038DE2B084}"/>
              </a:ext>
            </a:extLst>
          </p:cNvPr>
          <p:cNvSpPr>
            <a:spLocks noGrp="1"/>
          </p:cNvSpPr>
          <p:nvPr>
            <p:ph type="sldNum" sz="quarter" idx="3"/>
          </p:nvPr>
        </p:nvSpPr>
        <p:spPr>
          <a:xfrm>
            <a:off x="3846991" y="9428241"/>
            <a:ext cx="2944336" cy="496809"/>
          </a:xfrm>
          <a:prstGeom prst="rect">
            <a:avLst/>
          </a:prstGeom>
        </p:spPr>
        <p:txBody>
          <a:bodyPr vert="horz" lIns="91403" tIns="45702" rIns="91403" bIns="45702" rtlCol="0" anchor="b"/>
          <a:lstStyle>
            <a:lvl1pPr algn="r">
              <a:defRPr sz="1200"/>
            </a:lvl1pPr>
          </a:lstStyle>
          <a:p>
            <a:fld id="{CBA401C4-926D-4C3F-8C00-5ECAF652FD9A}" type="slidenum">
              <a:rPr kumimoji="1" lang="ja-JP" altLang="en-US" smtClean="0"/>
              <a:t>‹#›</a:t>
            </a:fld>
            <a:endParaRPr kumimoji="1" lang="ja-JP" altLang="en-US"/>
          </a:p>
        </p:txBody>
      </p:sp>
    </p:spTree>
    <p:extLst>
      <p:ext uri="{BB962C8B-B14F-4D97-AF65-F5344CB8AC3E}">
        <p14:creationId xmlns:p14="http://schemas.microsoft.com/office/powerpoint/2010/main" val="35932838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4336" cy="496810"/>
          </a:xfrm>
          <a:prstGeom prst="rect">
            <a:avLst/>
          </a:prstGeom>
        </p:spPr>
        <p:txBody>
          <a:bodyPr vert="horz" lIns="91389" tIns="45696" rIns="91389" bIns="4569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6993" y="5"/>
            <a:ext cx="2944336" cy="496810"/>
          </a:xfrm>
          <a:prstGeom prst="rect">
            <a:avLst/>
          </a:prstGeom>
        </p:spPr>
        <p:txBody>
          <a:bodyPr vert="horz" lIns="91389" tIns="45696" rIns="91389" bIns="45696" rtlCol="0"/>
          <a:lstStyle>
            <a:lvl1pPr algn="r">
              <a:defRPr sz="1200"/>
            </a:lvl1pPr>
          </a:lstStyle>
          <a:p>
            <a:fld id="{835AF91A-66F0-4BF9-864D-600A87FC3A57}" type="datetimeFigureOut">
              <a:rPr kumimoji="1" lang="ja-JP" altLang="en-US" smtClean="0"/>
              <a:t>2024/2/2</a:t>
            </a:fld>
            <a:endParaRPr kumimoji="1" lang="ja-JP" altLang="en-US"/>
          </a:p>
        </p:txBody>
      </p:sp>
      <p:sp>
        <p:nvSpPr>
          <p:cNvPr id="4" name="スライド イメージ プレースホルダー 3"/>
          <p:cNvSpPr>
            <a:spLocks noGrp="1" noRot="1" noChangeAspect="1"/>
          </p:cNvSpPr>
          <p:nvPr>
            <p:ph type="sldImg" idx="2"/>
          </p:nvPr>
        </p:nvSpPr>
        <p:spPr>
          <a:xfrm>
            <a:off x="419100" y="1241425"/>
            <a:ext cx="5954713" cy="3349625"/>
          </a:xfrm>
          <a:prstGeom prst="rect">
            <a:avLst/>
          </a:prstGeom>
          <a:noFill/>
          <a:ln w="12700">
            <a:solidFill>
              <a:prstClr val="black"/>
            </a:solidFill>
          </a:ln>
        </p:spPr>
        <p:txBody>
          <a:bodyPr vert="horz" lIns="91389" tIns="45696" rIns="91389" bIns="45696" rtlCol="0" anchor="ctr"/>
          <a:lstStyle/>
          <a:p>
            <a:endParaRPr lang="ja-JP" altLang="en-US"/>
          </a:p>
        </p:txBody>
      </p:sp>
      <p:sp>
        <p:nvSpPr>
          <p:cNvPr id="5" name="ノート プレースホルダー 4"/>
          <p:cNvSpPr>
            <a:spLocks noGrp="1"/>
          </p:cNvSpPr>
          <p:nvPr>
            <p:ph type="body" sz="quarter" idx="3"/>
          </p:nvPr>
        </p:nvSpPr>
        <p:spPr>
          <a:xfrm>
            <a:off x="678975" y="4776029"/>
            <a:ext cx="5434965" cy="3907800"/>
          </a:xfrm>
          <a:prstGeom prst="rect">
            <a:avLst/>
          </a:prstGeom>
        </p:spPr>
        <p:txBody>
          <a:bodyPr vert="horz" lIns="91389" tIns="45696" rIns="91389" bIns="4569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246"/>
            <a:ext cx="2944336" cy="496810"/>
          </a:xfrm>
          <a:prstGeom prst="rect">
            <a:avLst/>
          </a:prstGeom>
        </p:spPr>
        <p:txBody>
          <a:bodyPr vert="horz" lIns="91389" tIns="45696" rIns="91389" bIns="4569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6993" y="9428246"/>
            <a:ext cx="2944336" cy="496810"/>
          </a:xfrm>
          <a:prstGeom prst="rect">
            <a:avLst/>
          </a:prstGeom>
        </p:spPr>
        <p:txBody>
          <a:bodyPr vert="horz" lIns="91389" tIns="45696" rIns="91389" bIns="45696" rtlCol="0" anchor="b"/>
          <a:lstStyle>
            <a:lvl1pPr algn="r">
              <a:defRPr sz="1200"/>
            </a:lvl1pPr>
          </a:lstStyle>
          <a:p>
            <a:fld id="{87DEFE60-13C8-4EE5-BE82-B6F44264C25F}" type="slidenum">
              <a:rPr kumimoji="1" lang="ja-JP" altLang="en-US" smtClean="0"/>
              <a:t>‹#›</a:t>
            </a:fld>
            <a:endParaRPr kumimoji="1" lang="ja-JP" altLang="en-US"/>
          </a:p>
        </p:txBody>
      </p:sp>
    </p:spTree>
    <p:extLst>
      <p:ext uri="{BB962C8B-B14F-4D97-AF65-F5344CB8AC3E}">
        <p14:creationId xmlns:p14="http://schemas.microsoft.com/office/powerpoint/2010/main" val="1539667922"/>
      </p:ext>
    </p:extLst>
  </p:cSld>
  <p:clrMap bg1="lt1" tx1="dk1" bg2="lt2" tx2="dk2" accent1="accent1" accent2="accent2" accent3="accent3" accent4="accent4" accent5="accent5" accent6="accent6" hlink="hlink" folHlink="folHlink"/>
  <p:hf sldNum="0" hdr="0" ftr="0" dt="0"/>
  <p:notesStyle>
    <a:lvl1pPr marL="0" algn="l" defTabSz="914139" rtl="0" eaLnBrk="1" latinLnBrk="0" hangingPunct="1">
      <a:defRPr kumimoji="1" sz="1200" kern="1200">
        <a:solidFill>
          <a:schemeClr val="tx1"/>
        </a:solidFill>
        <a:latin typeface="+mn-lt"/>
        <a:ea typeface="+mn-ea"/>
        <a:cs typeface="+mn-cs"/>
      </a:defRPr>
    </a:lvl1pPr>
    <a:lvl2pPr marL="457068" algn="l" defTabSz="914139" rtl="0" eaLnBrk="1" latinLnBrk="0" hangingPunct="1">
      <a:defRPr kumimoji="1" sz="1200" kern="1200">
        <a:solidFill>
          <a:schemeClr val="tx1"/>
        </a:solidFill>
        <a:latin typeface="+mn-lt"/>
        <a:ea typeface="+mn-ea"/>
        <a:cs typeface="+mn-cs"/>
      </a:defRPr>
    </a:lvl2pPr>
    <a:lvl3pPr marL="914139" algn="l" defTabSz="914139" rtl="0" eaLnBrk="1" latinLnBrk="0" hangingPunct="1">
      <a:defRPr kumimoji="1" sz="1200" kern="1200">
        <a:solidFill>
          <a:schemeClr val="tx1"/>
        </a:solidFill>
        <a:latin typeface="+mn-lt"/>
        <a:ea typeface="+mn-ea"/>
        <a:cs typeface="+mn-cs"/>
      </a:defRPr>
    </a:lvl3pPr>
    <a:lvl4pPr marL="1371209" algn="l" defTabSz="914139" rtl="0" eaLnBrk="1" latinLnBrk="0" hangingPunct="1">
      <a:defRPr kumimoji="1" sz="1200" kern="1200">
        <a:solidFill>
          <a:schemeClr val="tx1"/>
        </a:solidFill>
        <a:latin typeface="+mn-lt"/>
        <a:ea typeface="+mn-ea"/>
        <a:cs typeface="+mn-cs"/>
      </a:defRPr>
    </a:lvl4pPr>
    <a:lvl5pPr marL="1828278" algn="l" defTabSz="914139" rtl="0" eaLnBrk="1" latinLnBrk="0" hangingPunct="1">
      <a:defRPr kumimoji="1" sz="1200" kern="1200">
        <a:solidFill>
          <a:schemeClr val="tx1"/>
        </a:solidFill>
        <a:latin typeface="+mn-lt"/>
        <a:ea typeface="+mn-ea"/>
        <a:cs typeface="+mn-cs"/>
      </a:defRPr>
    </a:lvl5pPr>
    <a:lvl6pPr marL="2285347" algn="l" defTabSz="914139" rtl="0" eaLnBrk="1" latinLnBrk="0" hangingPunct="1">
      <a:defRPr kumimoji="1" sz="1200" kern="1200">
        <a:solidFill>
          <a:schemeClr val="tx1"/>
        </a:solidFill>
        <a:latin typeface="+mn-lt"/>
        <a:ea typeface="+mn-ea"/>
        <a:cs typeface="+mn-cs"/>
      </a:defRPr>
    </a:lvl6pPr>
    <a:lvl7pPr marL="2742417" algn="l" defTabSz="914139" rtl="0" eaLnBrk="1" latinLnBrk="0" hangingPunct="1">
      <a:defRPr kumimoji="1" sz="1200" kern="1200">
        <a:solidFill>
          <a:schemeClr val="tx1"/>
        </a:solidFill>
        <a:latin typeface="+mn-lt"/>
        <a:ea typeface="+mn-ea"/>
        <a:cs typeface="+mn-cs"/>
      </a:defRPr>
    </a:lvl7pPr>
    <a:lvl8pPr marL="3199486" algn="l" defTabSz="914139" rtl="0" eaLnBrk="1" latinLnBrk="0" hangingPunct="1">
      <a:defRPr kumimoji="1" sz="1200" kern="1200">
        <a:solidFill>
          <a:schemeClr val="tx1"/>
        </a:solidFill>
        <a:latin typeface="+mn-lt"/>
        <a:ea typeface="+mn-ea"/>
        <a:cs typeface="+mn-cs"/>
      </a:defRPr>
    </a:lvl8pPr>
    <a:lvl9pPr marL="3656556" algn="l" defTabSz="914139"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4CBDAF-EBA6-4734-85B3-81B6F3ED5E9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A1F3B33-682D-431D-8924-879319174A77}"/>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A7687F8-82FB-4CF7-A9C8-9D3C65197BD9}"/>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8D7EF361-9BF7-43CA-8D9D-A8BB64BCF9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E1F4B9-D197-4A3A-802B-DA424A334F8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49953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C3CA1E-4307-431B-8C50-0D6F88D679A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C684EBF-F752-4879-A750-6FF04B3F0E5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F0B7FB-4ED2-4686-A0B1-95335812FB61}"/>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336F84FE-A1E9-44ED-BF5D-678E815BCA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8AC7986-CA6C-45C2-8236-BD3D3974340F}"/>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544136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05D33-45E5-45FF-8EB4-B5D41659A5B0}"/>
              </a:ext>
            </a:extLst>
          </p:cNvPr>
          <p:cNvSpPr>
            <a:spLocks noGrp="1"/>
          </p:cNvSpPr>
          <p:nvPr>
            <p:ph type="title"/>
          </p:nvPr>
        </p:nvSpPr>
        <p:spPr>
          <a:xfrm>
            <a:off x="831850"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B224DD-A772-4834-B480-DEF342BC2DF1}"/>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C12570-2402-4171-82B9-38B0D6689D27}"/>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492A7E23-C812-465F-8ABD-1E5518F8A6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6E5DB-5D72-4FC1-814A-F4FE53C9B3F7}"/>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6226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6B5298-1F76-48DE-AC51-EB2036C636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73DB5E-52EB-4DAB-92CB-E7295CE3891C}"/>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8F0A39-C299-49A4-A8B4-F0C3C4B809D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C652772-0F24-48E9-B941-B06DA3BA8468}"/>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431999D7-B2CC-4C33-A0C6-AE1D9D53081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CDD6E9F-CF3D-4F2D-A964-814639474C3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2421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1C720F-B746-41A3-BEAF-6E3556600382}"/>
              </a:ext>
            </a:extLst>
          </p:cNvPr>
          <p:cNvSpPr>
            <a:spLocks noGrp="1"/>
          </p:cNvSpPr>
          <p:nvPr>
            <p:ph type="title"/>
          </p:nvPr>
        </p:nvSpPr>
        <p:spPr>
          <a:xfrm>
            <a:off x="839789"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741A87-2E43-4141-BE83-97B54E9CBDD8}"/>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CDF93E3-CC25-4BFE-98E8-BC79CB1C826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2CD1927-4FFB-4C3E-882A-1A34B0EFD1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EFBCBCB-B396-4853-8114-A633EFA37C7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0A3CC96-8C3C-4D52-925D-1D0213CE720F}"/>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8" name="フッター プレースホルダー 7">
            <a:extLst>
              <a:ext uri="{FF2B5EF4-FFF2-40B4-BE49-F238E27FC236}">
                <a16:creationId xmlns:a16="http://schemas.microsoft.com/office/drawing/2014/main" id="{13649B1C-2989-4CD3-9E68-144F3AE85D2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A695DB0-8496-4C8C-8A68-B14ACCCF527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80881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B7C290-5FA0-452C-AABF-47753600145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1E82412-0EDA-48B9-B373-AD4F5B486925}"/>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4" name="フッター プレースホルダー 3">
            <a:extLst>
              <a:ext uri="{FF2B5EF4-FFF2-40B4-BE49-F238E27FC236}">
                <a16:creationId xmlns:a16="http://schemas.microsoft.com/office/drawing/2014/main" id="{1531B587-BE77-42A4-B16B-A103E9A0443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BAFA03-A50F-4F78-8E85-10D561BCD5D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8401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C59E061-C5C0-4151-B47F-3741EA93974C}"/>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3" name="フッター プレースホルダー 2">
            <a:extLst>
              <a:ext uri="{FF2B5EF4-FFF2-40B4-BE49-F238E27FC236}">
                <a16:creationId xmlns:a16="http://schemas.microsoft.com/office/drawing/2014/main" id="{A3AA0638-0670-488A-B6D4-C91349CC7CF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BA3814-0BCE-4B94-9886-76131E308BD5}"/>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591120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B830CA-1400-4425-91F1-EC2E30D25B11}"/>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B8EBC2B-4970-42AF-BBA1-B132A8397F8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A508448-09D5-498B-9A15-E11DA9FF708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26999F-154F-4AD8-BF1A-5CCB15503122}"/>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C99176C5-DB82-4526-B81C-7CBC03C2740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8833D2-70F3-4A54-8E29-2A9108C6B320}"/>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35138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F9836-69F0-47B3-8F05-C907ED086448}"/>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7FAA8BF-6551-453F-B2DE-F72B289534B0}"/>
              </a:ext>
            </a:extLst>
          </p:cNvPr>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D405A4F-D98D-4ED8-9BCC-2E5B5847E76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7DA15B2-E840-4FB4-A1E2-8F2321A1B2DE}"/>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AFDE7C8E-4E46-445E-ADAF-7A002F9F7AF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CC8390-71D9-4D4A-95A2-84E44B9E69C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28400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789AB9-CD17-46EE-B09D-6865159892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0CEBBD3-6A46-452C-96CB-6C8251A1612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0CC917-ABC7-4048-95BF-38B908E5CC1C}"/>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8CCBD66B-2E8E-4454-9630-6EDB657294F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DA2E4A-5212-4933-825A-E7C48A463D2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92238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4137ABD-1A51-4A2C-BA22-3066808E71D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BA9C8A-18AC-40AD-A613-C3FA0ED1C7A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82D1E9-97AA-4165-B126-248840A2D05B}"/>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535A553F-C51E-4160-8BB7-D96A9BF053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E62F62-2028-4CBA-83EA-7A51A1372A7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4334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DBBD09C-F0FB-4485-8D43-431AD8676FBF}"/>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9E9E6A-6B7D-4ECA-BD17-ECC54440FD6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F18BE7-9911-4D11-AA8E-93BE6893E4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D2A48633-06F5-4D0A-A36F-C65FAF99508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E88183E-18F3-4516-907B-D44A0DFDD18B}"/>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164720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7">
            <a:extLst>
              <a:ext uri="{FF2B5EF4-FFF2-40B4-BE49-F238E27FC236}">
                <a16:creationId xmlns:a16="http://schemas.microsoft.com/office/drawing/2014/main" id="{77322B2C-2910-4A38-AD72-7F9C6BD1317D}"/>
              </a:ext>
            </a:extLst>
          </p:cNvPr>
          <p:cNvGraphicFramePr>
            <a:graphicFrameLocks noGrp="1"/>
          </p:cNvGraphicFramePr>
          <p:nvPr>
            <p:extLst>
              <p:ext uri="{D42A27DB-BD31-4B8C-83A1-F6EECF244321}">
                <p14:modId xmlns:p14="http://schemas.microsoft.com/office/powerpoint/2010/main" val="2725851812"/>
              </p:ext>
            </p:extLst>
          </p:nvPr>
        </p:nvGraphicFramePr>
        <p:xfrm>
          <a:off x="1912098" y="4088125"/>
          <a:ext cx="8128000" cy="1849247"/>
        </p:xfrm>
        <a:graphic>
          <a:graphicData uri="http://schemas.openxmlformats.org/drawingml/2006/table">
            <a:tbl>
              <a:tblPr firstRow="1" bandRow="1">
                <a:tableStyleId>{5C22544A-7EE6-4342-B048-85BDC9FD1C3A}</a:tableStyleId>
              </a:tblPr>
              <a:tblGrid>
                <a:gridCol w="2976227">
                  <a:extLst>
                    <a:ext uri="{9D8B030D-6E8A-4147-A177-3AD203B41FA5}">
                      <a16:colId xmlns:a16="http://schemas.microsoft.com/office/drawing/2014/main" val="3412332595"/>
                    </a:ext>
                  </a:extLst>
                </a:gridCol>
                <a:gridCol w="5151773">
                  <a:extLst>
                    <a:ext uri="{9D8B030D-6E8A-4147-A177-3AD203B41FA5}">
                      <a16:colId xmlns:a16="http://schemas.microsoft.com/office/drawing/2014/main" val="4098999437"/>
                    </a:ext>
                  </a:extLst>
                </a:gridCol>
              </a:tblGrid>
              <a:tr h="0">
                <a:tc>
                  <a:txBody>
                    <a:bodyPr/>
                    <a:lstStyle/>
                    <a:p>
                      <a:pPr algn="l"/>
                      <a:r>
                        <a:rPr kumimoji="1" lang="ja-JP" altLang="en-US" sz="1400" b="0" dirty="0">
                          <a:solidFill>
                            <a:schemeClr val="tx1"/>
                          </a:solidFill>
                        </a:rPr>
                        <a:t>事業実施主体名（ふりがな）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516378"/>
                  </a:ext>
                </a:extLst>
              </a:tr>
              <a:tr h="370840">
                <a:tc>
                  <a:txBody>
                    <a:bodyPr/>
                    <a:lstStyle/>
                    <a:p>
                      <a:r>
                        <a:rPr kumimoji="1" lang="ja-JP" altLang="en-US" sz="1400" dirty="0"/>
                        <a:t>代表者の氏名（ふりがな）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2589258"/>
                  </a:ext>
                </a:extLst>
              </a:tr>
              <a:tr h="370840">
                <a:tc>
                  <a:txBody>
                    <a:bodyPr/>
                    <a:lstStyle/>
                    <a:p>
                      <a:r>
                        <a:rPr kumimoji="1" lang="ja-JP" altLang="en-US" sz="1400" dirty="0"/>
                        <a:t>住　　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898776"/>
                  </a:ext>
                </a:extLst>
              </a:tr>
              <a:tr h="370840">
                <a:tc>
                  <a:txBody>
                    <a:bodyPr/>
                    <a:lstStyle/>
                    <a:p>
                      <a:r>
                        <a:rPr kumimoji="1" lang="ja-JP" altLang="en-US" sz="1400"/>
                        <a:t>電話番号</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0704154"/>
                  </a:ext>
                </a:extLst>
              </a:tr>
              <a:tr h="370840">
                <a:tc>
                  <a:txBody>
                    <a:bodyPr/>
                    <a:lstStyle/>
                    <a:p>
                      <a:r>
                        <a:rPr kumimoji="1" lang="ja-JP" altLang="en-US" sz="1400" dirty="0"/>
                        <a:t>電子メールアドレス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235419"/>
                  </a:ext>
                </a:extLst>
              </a:tr>
            </a:tbl>
          </a:graphicData>
        </a:graphic>
      </p:graphicFrame>
      <p:sp>
        <p:nvSpPr>
          <p:cNvPr id="19" name="テキスト ボックス 18">
            <a:extLst>
              <a:ext uri="{FF2B5EF4-FFF2-40B4-BE49-F238E27FC236}">
                <a16:creationId xmlns:a16="http://schemas.microsoft.com/office/drawing/2014/main" id="{DAFE9FA8-CEFF-4751-9616-64F1D272EAB4}"/>
              </a:ext>
            </a:extLst>
          </p:cNvPr>
          <p:cNvSpPr txBox="1"/>
          <p:nvPr/>
        </p:nvSpPr>
        <p:spPr>
          <a:xfrm>
            <a:off x="93784" y="366071"/>
            <a:ext cx="11977973" cy="3666388"/>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kumimoji="1" lang="en-US" altLang="ja-JP" sz="1625" dirty="0"/>
          </a:p>
          <a:p>
            <a:pPr algn="ctr"/>
            <a:r>
              <a:rPr kumimoji="1" lang="ja-JP" altLang="en-US" sz="2800" dirty="0"/>
              <a:t>令和</a:t>
            </a:r>
            <a:r>
              <a:rPr kumimoji="1" lang="ja-JP" altLang="en-US" sz="2800" dirty="0">
                <a:solidFill>
                  <a:schemeClr val="tx1"/>
                </a:solidFill>
              </a:rPr>
              <a:t>○年度農山漁村振興交付金事業実施提案書</a:t>
            </a:r>
            <a:endParaRPr kumimoji="1" lang="en-US" altLang="ja-JP" sz="2800" dirty="0">
              <a:solidFill>
                <a:schemeClr val="tx1"/>
              </a:solidFill>
            </a:endParaRPr>
          </a:p>
          <a:p>
            <a:pPr algn="ctr"/>
            <a:r>
              <a:rPr kumimoji="1" lang="ja-JP" altLang="en-US" sz="2800" dirty="0">
                <a:solidFill>
                  <a:schemeClr val="tx1"/>
                </a:solidFill>
              </a:rPr>
              <a:t>農山漁村発イノベーション対策</a:t>
            </a:r>
            <a:endParaRPr kumimoji="1" lang="en-US" altLang="ja-JP" sz="2800" dirty="0">
              <a:solidFill>
                <a:schemeClr val="tx1"/>
              </a:solidFill>
            </a:endParaRPr>
          </a:p>
          <a:p>
            <a:pPr algn="ctr"/>
            <a:endParaRPr kumimoji="1" lang="en-US" altLang="ja-JP" sz="2000" dirty="0">
              <a:solidFill>
                <a:schemeClr val="tx1"/>
              </a:solidFill>
            </a:endParaRPr>
          </a:p>
          <a:p>
            <a:r>
              <a:rPr kumimoji="1" lang="ja-JP" altLang="en-US" sz="2000" dirty="0">
                <a:solidFill>
                  <a:schemeClr val="tx1"/>
                </a:solidFill>
              </a:rPr>
              <a:t>　　　　　</a:t>
            </a:r>
            <a:r>
              <a:rPr kumimoji="1" lang="en-US" altLang="ja-JP" sz="2000" dirty="0">
                <a:solidFill>
                  <a:schemeClr val="tx1"/>
                </a:solidFill>
              </a:rPr>
              <a:t>【</a:t>
            </a:r>
            <a:r>
              <a:rPr kumimoji="1" lang="ja-JP" altLang="en-US" sz="2000" dirty="0">
                <a:solidFill>
                  <a:schemeClr val="tx1"/>
                </a:solidFill>
              </a:rPr>
              <a:t>ソフト</a:t>
            </a:r>
            <a:r>
              <a:rPr kumimoji="1" lang="en-US" altLang="ja-JP" sz="2000" dirty="0">
                <a:solidFill>
                  <a:schemeClr val="tx1"/>
                </a:solidFill>
              </a:rPr>
              <a:t>】</a:t>
            </a:r>
            <a:r>
              <a:rPr kumimoji="1" lang="ja-JP" altLang="en-US" sz="2000" dirty="0">
                <a:solidFill>
                  <a:schemeClr val="tx1"/>
                </a:solidFill>
              </a:rPr>
              <a:t>農山漁村発イノベーション推進事業（農泊推進型）</a:t>
            </a:r>
            <a:r>
              <a:rPr lang="ja-JP" altLang="en-US" sz="2000" dirty="0">
                <a:solidFill>
                  <a:schemeClr val="tx1"/>
                </a:solidFill>
              </a:rPr>
              <a:t>のうち</a:t>
            </a:r>
            <a:endParaRPr kumimoji="1" lang="en-US" altLang="ja-JP" sz="2000" dirty="0">
              <a:solidFill>
                <a:schemeClr val="tx1"/>
              </a:solidFill>
            </a:endParaRPr>
          </a:p>
          <a:p>
            <a:r>
              <a:rPr kumimoji="1" lang="ja-JP" altLang="en-US" sz="2000" dirty="0">
                <a:solidFill>
                  <a:schemeClr val="tx1"/>
                </a:solidFill>
              </a:rPr>
              <a:t>　　　　　　　　　　・農泊推進事業（農泊地域創出タイプ、農泊地域経営強化タイプ）</a:t>
            </a:r>
            <a:endParaRPr lang="en-US" altLang="ja-JP" sz="2000" dirty="0">
              <a:solidFill>
                <a:schemeClr val="tx1"/>
              </a:solidFill>
            </a:endParaRPr>
          </a:p>
          <a:p>
            <a:r>
              <a:rPr lang="ja-JP" altLang="en-US" sz="2000" dirty="0">
                <a:solidFill>
                  <a:schemeClr val="tx1"/>
                </a:solidFill>
              </a:rPr>
              <a:t>　　　　　　　　　　・人材活用事業（研修生タイプ、専門家タイプ）</a:t>
            </a:r>
            <a:endParaRPr lang="en-US" altLang="ja-JP" sz="2000" dirty="0">
              <a:solidFill>
                <a:schemeClr val="tx1"/>
              </a:solidFill>
            </a:endParaRPr>
          </a:p>
          <a:p>
            <a:r>
              <a:rPr kumimoji="1" lang="ja-JP" altLang="en-US" sz="2000" dirty="0">
                <a:solidFill>
                  <a:schemeClr val="tx1"/>
                </a:solidFill>
              </a:rPr>
              <a:t>　　　　　　　　　　・農家民宿転換促進費</a:t>
            </a:r>
            <a:endParaRPr lang="en-US" altLang="ja-JP" sz="2000" dirty="0">
              <a:solidFill>
                <a:schemeClr val="tx1"/>
              </a:solidFill>
            </a:endParaRPr>
          </a:p>
          <a:p>
            <a:r>
              <a:rPr kumimoji="1" lang="ja-JP" altLang="en-US" sz="2000" dirty="0">
                <a:solidFill>
                  <a:schemeClr val="tx1"/>
                </a:solidFill>
              </a:rPr>
              <a:t>　　　　　</a:t>
            </a:r>
            <a:r>
              <a:rPr kumimoji="1" lang="en-US" altLang="ja-JP" sz="2000" dirty="0">
                <a:solidFill>
                  <a:schemeClr val="tx1"/>
                </a:solidFill>
              </a:rPr>
              <a:t>【</a:t>
            </a:r>
            <a:r>
              <a:rPr kumimoji="1" lang="ja-JP" altLang="en-US" sz="2000" dirty="0">
                <a:solidFill>
                  <a:schemeClr val="tx1"/>
                </a:solidFill>
              </a:rPr>
              <a:t>ハード</a:t>
            </a:r>
            <a:r>
              <a:rPr kumimoji="1" lang="en-US" altLang="ja-JP" sz="2000" dirty="0">
                <a:solidFill>
                  <a:schemeClr val="tx1"/>
                </a:solidFill>
              </a:rPr>
              <a:t>】</a:t>
            </a:r>
            <a:r>
              <a:rPr kumimoji="1" lang="ja-JP" altLang="en-US" sz="2000" dirty="0">
                <a:solidFill>
                  <a:schemeClr val="tx1"/>
                </a:solidFill>
              </a:rPr>
              <a:t>農山漁村発イノベーション整備事業（農泊推進型）</a:t>
            </a:r>
            <a:r>
              <a:rPr kumimoji="1" lang="en-US" altLang="ja-JP" sz="2000" dirty="0">
                <a:solidFill>
                  <a:schemeClr val="tx1"/>
                </a:solidFill>
              </a:rPr>
              <a:t>※</a:t>
            </a:r>
            <a:r>
              <a:rPr kumimoji="1" lang="ja-JP" altLang="en-US" sz="2000" dirty="0">
                <a:solidFill>
                  <a:schemeClr val="tx1"/>
                </a:solidFill>
              </a:rPr>
              <a:t>施設整備事業</a:t>
            </a:r>
            <a:endParaRPr kumimoji="1" lang="en-US" altLang="ja-JP" sz="2000" dirty="0">
              <a:solidFill>
                <a:schemeClr val="tx1"/>
              </a:solidFill>
            </a:endParaRPr>
          </a:p>
          <a:p>
            <a:r>
              <a:rPr lang="ja-JP" altLang="en-US" sz="2000" dirty="0">
                <a:solidFill>
                  <a:schemeClr val="tx1"/>
                </a:solidFill>
              </a:rPr>
              <a:t>　　　　　　　　　　・市町村・中核法人実施型</a:t>
            </a:r>
            <a:endParaRPr lang="en-US" altLang="ja-JP" sz="2000" dirty="0">
              <a:solidFill>
                <a:schemeClr val="tx1"/>
              </a:solidFill>
            </a:endParaRPr>
          </a:p>
          <a:p>
            <a:r>
              <a:rPr kumimoji="1" lang="ja-JP" altLang="en-US" sz="2000" dirty="0">
                <a:solidFill>
                  <a:schemeClr val="tx1"/>
                </a:solidFill>
              </a:rPr>
              <a:t>　　　　　　　　　　・農家民泊経営者等実施型</a:t>
            </a:r>
            <a:endParaRPr lang="en-US" altLang="ja-JP" sz="1625" dirty="0">
              <a:solidFill>
                <a:schemeClr val="tx1"/>
              </a:solidFill>
            </a:endParaRPr>
          </a:p>
        </p:txBody>
      </p:sp>
      <p:sp>
        <p:nvSpPr>
          <p:cNvPr id="2" name="テキスト ボックス 1">
            <a:extLst>
              <a:ext uri="{FF2B5EF4-FFF2-40B4-BE49-F238E27FC236}">
                <a16:creationId xmlns:a16="http://schemas.microsoft.com/office/drawing/2014/main" id="{E7226066-03A7-FE19-0D4C-F3D21E3DF2DC}"/>
              </a:ext>
            </a:extLst>
          </p:cNvPr>
          <p:cNvSpPr txBox="1"/>
          <p:nvPr/>
        </p:nvSpPr>
        <p:spPr>
          <a:xfrm>
            <a:off x="9699010" y="33430"/>
            <a:ext cx="2492990" cy="369332"/>
          </a:xfrm>
          <a:prstGeom prst="rect">
            <a:avLst/>
          </a:prstGeom>
          <a:noFill/>
        </p:spPr>
        <p:txBody>
          <a:bodyPr wrap="none" rtlCol="0">
            <a:spAutoFit/>
          </a:bodyPr>
          <a:lstStyle/>
          <a:p>
            <a:r>
              <a:rPr kumimoji="1" lang="ja-JP" altLang="en-US" dirty="0"/>
              <a:t>令和○年○月○日提出</a:t>
            </a:r>
          </a:p>
        </p:txBody>
      </p:sp>
      <p:graphicFrame>
        <p:nvGraphicFramePr>
          <p:cNvPr id="3" name="表 3">
            <a:extLst>
              <a:ext uri="{FF2B5EF4-FFF2-40B4-BE49-F238E27FC236}">
                <a16:creationId xmlns:a16="http://schemas.microsoft.com/office/drawing/2014/main" id="{D01C9EB1-5CFC-CB1E-4A75-23FD743EE416}"/>
              </a:ext>
            </a:extLst>
          </p:cNvPr>
          <p:cNvGraphicFramePr>
            <a:graphicFrameLocks noGrp="1"/>
          </p:cNvGraphicFramePr>
          <p:nvPr>
            <p:extLst>
              <p:ext uri="{D42A27DB-BD31-4B8C-83A1-F6EECF244321}">
                <p14:modId xmlns:p14="http://schemas.microsoft.com/office/powerpoint/2010/main" val="1294473598"/>
              </p:ext>
            </p:extLst>
          </p:nvPr>
        </p:nvGraphicFramePr>
        <p:xfrm>
          <a:off x="1893626" y="6039223"/>
          <a:ext cx="8128000" cy="701040"/>
        </p:xfrm>
        <a:graphic>
          <a:graphicData uri="http://schemas.openxmlformats.org/drawingml/2006/table">
            <a:tbl>
              <a:tblPr firstRow="1" bandRow="1">
                <a:tableStyleId>{5C22544A-7EE6-4342-B048-85BDC9FD1C3A}</a:tableStyleId>
              </a:tblPr>
              <a:tblGrid>
                <a:gridCol w="6068120">
                  <a:extLst>
                    <a:ext uri="{9D8B030D-6E8A-4147-A177-3AD203B41FA5}">
                      <a16:colId xmlns:a16="http://schemas.microsoft.com/office/drawing/2014/main" val="3898764849"/>
                    </a:ext>
                  </a:extLst>
                </a:gridCol>
                <a:gridCol w="2059880">
                  <a:extLst>
                    <a:ext uri="{9D8B030D-6E8A-4147-A177-3AD203B41FA5}">
                      <a16:colId xmlns:a16="http://schemas.microsoft.com/office/drawing/2014/main" val="1588787187"/>
                    </a:ext>
                  </a:extLst>
                </a:gridCol>
              </a:tblGrid>
              <a:tr h="370840">
                <a:tc>
                  <a:txBody>
                    <a:bodyPr/>
                    <a:lstStyle/>
                    <a:p>
                      <a:r>
                        <a:rPr kumimoji="1" lang="ja-JP" altLang="en-US" sz="2000" b="0" dirty="0">
                          <a:solidFill>
                            <a:schemeClr val="tx1"/>
                          </a:solidFill>
                        </a:rPr>
                        <a:t>事業予定地を管轄する都道府県・市町村及び関係府省へ提案書等を開示することについての意向</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b="0" dirty="0">
                          <a:solidFill>
                            <a:schemeClr val="tx1"/>
                          </a:solidFill>
                        </a:rPr>
                        <a:t>□開示可</a:t>
                      </a:r>
                      <a:endParaRPr kumimoji="1" lang="en-US" altLang="ja-JP" b="0" dirty="0">
                        <a:solidFill>
                          <a:schemeClr val="tx1"/>
                        </a:solidFill>
                      </a:endParaRPr>
                    </a:p>
                    <a:p>
                      <a:r>
                        <a:rPr kumimoji="1" lang="ja-JP" altLang="en-US" b="0" dirty="0">
                          <a:solidFill>
                            <a:schemeClr val="tx1"/>
                          </a:solidFill>
                        </a:rPr>
                        <a:t>□開示不可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2709100"/>
                  </a:ext>
                </a:extLst>
              </a:tr>
            </a:tbl>
          </a:graphicData>
        </a:graphic>
      </p:graphicFrame>
      <p:sp>
        <p:nvSpPr>
          <p:cNvPr id="4" name="吹き出し: 四角形 3">
            <a:extLst>
              <a:ext uri="{FF2B5EF4-FFF2-40B4-BE49-F238E27FC236}">
                <a16:creationId xmlns:a16="http://schemas.microsoft.com/office/drawing/2014/main" id="{9343D76B-F7BE-CD68-F9BB-C3AB87322E16}"/>
              </a:ext>
            </a:extLst>
          </p:cNvPr>
          <p:cNvSpPr/>
          <p:nvPr/>
        </p:nvSpPr>
        <p:spPr>
          <a:xfrm>
            <a:off x="10279902" y="5200324"/>
            <a:ext cx="1621872" cy="562618"/>
          </a:xfrm>
          <a:prstGeom prst="wedgeRectCallout">
            <a:avLst>
              <a:gd name="adj1" fmla="val -127358"/>
              <a:gd name="adj2" fmla="val 137039"/>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rgbClr val="FF0000"/>
                </a:solidFill>
              </a:rPr>
              <a:t>提案書の開示・不開示</a:t>
            </a:r>
            <a:endParaRPr lang="en-US" altLang="ja-JP" sz="1100" dirty="0">
              <a:solidFill>
                <a:srgbClr val="FF0000"/>
              </a:solidFill>
            </a:endParaRPr>
          </a:p>
          <a:p>
            <a:pPr algn="ctr"/>
            <a:r>
              <a:rPr lang="ja-JP" altLang="en-US" sz="1100" dirty="0">
                <a:solidFill>
                  <a:srgbClr val="FF0000"/>
                </a:solidFill>
              </a:rPr>
              <a:t>を選択</a:t>
            </a:r>
            <a:endParaRPr kumimoji="1" lang="ja-JP" altLang="en-US" sz="1100" dirty="0">
              <a:solidFill>
                <a:srgbClr val="FF0000"/>
              </a:solidFill>
            </a:endParaRPr>
          </a:p>
        </p:txBody>
      </p:sp>
      <p:sp>
        <p:nvSpPr>
          <p:cNvPr id="5" name="テキスト ボックス 4">
            <a:extLst>
              <a:ext uri="{FF2B5EF4-FFF2-40B4-BE49-F238E27FC236}">
                <a16:creationId xmlns:a16="http://schemas.microsoft.com/office/drawing/2014/main" id="{FE1EA472-95D1-728A-DB8E-E51FA71E2246}"/>
              </a:ext>
            </a:extLst>
          </p:cNvPr>
          <p:cNvSpPr txBox="1"/>
          <p:nvPr/>
        </p:nvSpPr>
        <p:spPr>
          <a:xfrm>
            <a:off x="342438" y="153572"/>
            <a:ext cx="2262158" cy="369332"/>
          </a:xfrm>
          <a:prstGeom prst="rect">
            <a:avLst/>
          </a:prstGeom>
          <a:noFill/>
        </p:spPr>
        <p:txBody>
          <a:bodyPr wrap="none" rtlCol="0">
            <a:spAutoFit/>
          </a:bodyPr>
          <a:lstStyle/>
          <a:p>
            <a:r>
              <a:rPr kumimoji="1" lang="ja-JP" altLang="en-US" dirty="0">
                <a:solidFill>
                  <a:srgbClr val="FF0000"/>
                </a:solidFill>
                <a:highlight>
                  <a:srgbClr val="FFFF00"/>
                </a:highlight>
              </a:rPr>
              <a:t>（記載の留意事項）</a:t>
            </a:r>
          </a:p>
        </p:txBody>
      </p:sp>
    </p:spTree>
    <p:extLst>
      <p:ext uri="{BB962C8B-B14F-4D97-AF65-F5344CB8AC3E}">
        <p14:creationId xmlns:p14="http://schemas.microsoft.com/office/powerpoint/2010/main" val="317887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5BACF2E8-82CE-2701-0944-682AF7CF5A93}"/>
              </a:ext>
            </a:extLst>
          </p:cNvPr>
          <p:cNvGrpSpPr/>
          <p:nvPr/>
        </p:nvGrpSpPr>
        <p:grpSpPr>
          <a:xfrm>
            <a:off x="11" y="370840"/>
            <a:ext cx="12192001" cy="6397621"/>
            <a:chOff x="11" y="370840"/>
            <a:chExt cx="12192001" cy="6397621"/>
          </a:xfrm>
        </p:grpSpPr>
        <p:cxnSp>
          <p:nvCxnSpPr>
            <p:cNvPr id="5" name="直線コネクタ 4">
              <a:extLst>
                <a:ext uri="{FF2B5EF4-FFF2-40B4-BE49-F238E27FC236}">
                  <a16:creationId xmlns:a16="http://schemas.microsoft.com/office/drawing/2014/main" id="{5E18CA4E-5F30-49F8-A3D7-E0AD9836A8BE}"/>
                </a:ext>
              </a:extLst>
            </p:cNvPr>
            <p:cNvCxnSpPr>
              <a:cxnSpLocks/>
            </p:cNvCxnSpPr>
            <p:nvPr/>
          </p:nvCxnSpPr>
          <p:spPr>
            <a:xfrm>
              <a:off x="11" y="370840"/>
              <a:ext cx="12192001" cy="0"/>
            </a:xfrm>
            <a:prstGeom prst="line">
              <a:avLst/>
            </a:prstGeom>
            <a:ln w="88900" cmpd="thickThin">
              <a:solidFill>
                <a:schemeClr val="accent2"/>
              </a:solidFill>
            </a:ln>
          </p:spPr>
          <p:style>
            <a:lnRef idx="1">
              <a:schemeClr val="accent3"/>
            </a:lnRef>
            <a:fillRef idx="0">
              <a:schemeClr val="accent3"/>
            </a:fillRef>
            <a:effectRef idx="0">
              <a:schemeClr val="accent3"/>
            </a:effectRef>
            <a:fontRef idx="minor">
              <a:schemeClr val="tx1"/>
            </a:fontRef>
          </p:style>
        </p:cxnSp>
        <p:sp>
          <p:nvSpPr>
            <p:cNvPr id="6" name="角丸四角形 60">
              <a:extLst>
                <a:ext uri="{FF2B5EF4-FFF2-40B4-BE49-F238E27FC236}">
                  <a16:creationId xmlns:a16="http://schemas.microsoft.com/office/drawing/2014/main" id="{4BE67297-57DB-4AA1-A4F4-C415856BEBFA}"/>
                </a:ext>
              </a:extLst>
            </p:cNvPr>
            <p:cNvSpPr/>
            <p:nvPr/>
          </p:nvSpPr>
          <p:spPr>
            <a:xfrm>
              <a:off x="92583" y="498767"/>
              <a:ext cx="4904420" cy="6269694"/>
            </a:xfrm>
            <a:prstGeom prst="roundRect">
              <a:avLst>
                <a:gd name="adj" fmla="val 42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１．組織形態（事業実施主体）：</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２．取組地域の所在する都道府県・市町村：</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３．事務局（団体名）：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４．事務局の所在地及び連絡先：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５．都道府県ネットワーク組織への参画・市町村の構成員と</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しての参画（有り・無し）：</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9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６．上記有りの場合、参画部署名及び連絡先、役職、氏名：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160">
              <a:extLst>
                <a:ext uri="{FF2B5EF4-FFF2-40B4-BE49-F238E27FC236}">
                  <a16:creationId xmlns:a16="http://schemas.microsoft.com/office/drawing/2014/main" id="{0307008F-5FEA-4293-ABD0-1F6ED9A06B4F}"/>
                </a:ext>
              </a:extLst>
            </p:cNvPr>
            <p:cNvSpPr/>
            <p:nvPr/>
          </p:nvSpPr>
          <p:spPr>
            <a:xfrm>
              <a:off x="5096476" y="491682"/>
              <a:ext cx="6992053"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chemeClr val="tx1"/>
                  </a:solidFill>
                  <a:latin typeface="ＭＳ ゴシック" panose="020B0609070205080204" pitchFamily="49" charset="-128"/>
                  <a:ea typeface="ＭＳ ゴシック" panose="020B0609070205080204" pitchFamily="49" charset="-128"/>
                </a:rPr>
                <a:t>事業実施体制図</a:t>
              </a:r>
              <a:endParaRPr lang="en-US" altLang="ja-JP" sz="1600" dirty="0">
                <a:solidFill>
                  <a:schemeClr val="tx1"/>
                </a:solidFill>
                <a:latin typeface="ＭＳ ゴシック" panose="020B0609070205080204" pitchFamily="49" charset="-128"/>
                <a:ea typeface="ＭＳ ゴシック" panose="020B0609070205080204" pitchFamily="49" charset="-128"/>
              </a:endParaRPr>
            </a:p>
          </p:txBody>
        </p:sp>
        <p:sp>
          <p:nvSpPr>
            <p:cNvPr id="9" name="角丸四角形 160">
              <a:extLst>
                <a:ext uri="{FF2B5EF4-FFF2-40B4-BE49-F238E27FC236}">
                  <a16:creationId xmlns:a16="http://schemas.microsoft.com/office/drawing/2014/main" id="{3B40F649-3A36-46F6-9A7D-879F0EDE7BEF}"/>
                </a:ext>
              </a:extLst>
            </p:cNvPr>
            <p:cNvSpPr/>
            <p:nvPr/>
          </p:nvSpPr>
          <p:spPr>
            <a:xfrm>
              <a:off x="92583" y="500103"/>
              <a:ext cx="4908428"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6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3" name="正方形/長方形 2">
              <a:extLst>
                <a:ext uri="{FF2B5EF4-FFF2-40B4-BE49-F238E27FC236}">
                  <a16:creationId xmlns:a16="http://schemas.microsoft.com/office/drawing/2014/main" id="{EBC7F52A-DBBA-07AD-E5CA-318E775E81DA}"/>
                </a:ext>
              </a:extLst>
            </p:cNvPr>
            <p:cNvSpPr/>
            <p:nvPr/>
          </p:nvSpPr>
          <p:spPr>
            <a:xfrm>
              <a:off x="5096476" y="945851"/>
              <a:ext cx="6992053" cy="58226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テキスト ボックス 9">
            <a:extLst>
              <a:ext uri="{FF2B5EF4-FFF2-40B4-BE49-F238E27FC236}">
                <a16:creationId xmlns:a16="http://schemas.microsoft.com/office/drawing/2014/main" id="{856941FA-327A-103D-B068-1C981CA526BE}"/>
              </a:ext>
            </a:extLst>
          </p:cNvPr>
          <p:cNvSpPr txBox="1"/>
          <p:nvPr/>
        </p:nvSpPr>
        <p:spPr>
          <a:xfrm>
            <a:off x="5176007" y="1024715"/>
            <a:ext cx="6803472" cy="1107996"/>
          </a:xfrm>
          <a:prstGeom prst="rect">
            <a:avLst/>
          </a:prstGeom>
          <a:noFill/>
        </p:spPr>
        <p:txBody>
          <a:bodyPr wrap="square" rtlCol="0">
            <a:spAutoFit/>
          </a:bodyPr>
          <a:lstStyle/>
          <a:p>
            <a:r>
              <a:rPr lang="ja-JP" altLang="en-US" sz="1100" dirty="0">
                <a:solidFill>
                  <a:srgbClr val="FF0000"/>
                </a:solidFill>
              </a:rPr>
              <a:t>（留意点）</a:t>
            </a:r>
            <a:endParaRPr lang="en-US" altLang="ja-JP" sz="1100" dirty="0">
              <a:solidFill>
                <a:srgbClr val="FF0000"/>
              </a:solidFill>
            </a:endParaRPr>
          </a:p>
          <a:p>
            <a:r>
              <a:rPr lang="ja-JP" altLang="en-US" sz="1100" dirty="0">
                <a:solidFill>
                  <a:srgbClr val="FF0000"/>
                </a:solidFill>
              </a:rPr>
              <a:t>事業実施主体が地域協議会（予定含む）の場合、協議会の</a:t>
            </a:r>
            <a:r>
              <a:rPr kumimoji="1" lang="ja-JP" altLang="en-US" sz="1100" dirty="0">
                <a:solidFill>
                  <a:srgbClr val="FF0000"/>
                </a:solidFill>
              </a:rPr>
              <a:t>構成員について担い手要件等は課さないが、</a:t>
            </a:r>
            <a:r>
              <a:rPr kumimoji="1" lang="ja-JP" altLang="en-US" sz="1100" u="sng" dirty="0">
                <a:solidFill>
                  <a:srgbClr val="FF0000"/>
                </a:solidFill>
              </a:rPr>
              <a:t>農業者、</a:t>
            </a:r>
            <a:r>
              <a:rPr lang="ja-JP" altLang="en-US" sz="1100" u="sng" dirty="0">
                <a:solidFill>
                  <a:srgbClr val="FF0000"/>
                </a:solidFill>
              </a:rPr>
              <a:t>林業者及び水産業者のいずれかに携わる者を含む</a:t>
            </a:r>
            <a:r>
              <a:rPr lang="ja-JP" altLang="en-US" sz="1100" dirty="0">
                <a:solidFill>
                  <a:srgbClr val="FF0000"/>
                </a:solidFill>
              </a:rPr>
              <a:t>こととする（</a:t>
            </a:r>
            <a:r>
              <a:rPr lang="en-US" altLang="ja-JP" sz="1100" dirty="0">
                <a:solidFill>
                  <a:srgbClr val="FF0000"/>
                </a:solidFill>
              </a:rPr>
              <a:t>※</a:t>
            </a:r>
            <a:r>
              <a:rPr lang="ja-JP" altLang="en-US" sz="1100" dirty="0">
                <a:solidFill>
                  <a:srgbClr val="FF0000"/>
                </a:solidFill>
              </a:rPr>
              <a:t>農業、林業及び水産業に携わる者が把握できるよう体制図に該当する者にアンダーラインを付すこと）。</a:t>
            </a:r>
            <a:endParaRPr lang="en-US" altLang="ja-JP" sz="1100" dirty="0">
              <a:solidFill>
                <a:srgbClr val="FF0000"/>
              </a:solidFill>
            </a:endParaRPr>
          </a:p>
          <a:p>
            <a:pPr>
              <a:defRPr/>
            </a:pPr>
            <a:r>
              <a:rPr lang="en-US" altLang="ja-JP" sz="1100" dirty="0">
                <a:solidFill>
                  <a:srgbClr val="FF0000"/>
                </a:solidFill>
                <a:latin typeface="+mn-ea"/>
                <a:cs typeface="メイリオ" panose="020B0604030504040204" pitchFamily="50" charset="-128"/>
              </a:rPr>
              <a:t>※</a:t>
            </a:r>
            <a:r>
              <a:rPr lang="ja-JP" altLang="en-US" sz="1100" dirty="0">
                <a:solidFill>
                  <a:srgbClr val="FF0000"/>
                </a:solidFill>
                <a:latin typeface="+mn-ea"/>
                <a:cs typeface="メイリオ" panose="020B0604030504040204" pitchFamily="50" charset="-128"/>
              </a:rPr>
              <a:t>宿泊・食事・体験メニューの提供といった機能をどこの誰が担っているのか、又は担うことが見込まれるのか、図等を用いてわかりやすく記載すること。</a:t>
            </a:r>
            <a:endParaRPr kumimoji="1" lang="ja-JP" altLang="en-US" sz="1100" dirty="0">
              <a:solidFill>
                <a:srgbClr val="FF0000"/>
              </a:solidFill>
            </a:endParaRPr>
          </a:p>
        </p:txBody>
      </p:sp>
      <p:sp>
        <p:nvSpPr>
          <p:cNvPr id="8" name="テキスト ボックス 7">
            <a:extLst>
              <a:ext uri="{FF2B5EF4-FFF2-40B4-BE49-F238E27FC236}">
                <a16:creationId xmlns:a16="http://schemas.microsoft.com/office/drawing/2014/main" id="{7BCF06DB-C089-84B5-8C5F-51D2BDDE521E}"/>
              </a:ext>
            </a:extLst>
          </p:cNvPr>
          <p:cNvSpPr txBox="1"/>
          <p:nvPr/>
        </p:nvSpPr>
        <p:spPr>
          <a:xfrm>
            <a:off x="162342" y="5285065"/>
            <a:ext cx="4686749" cy="400110"/>
          </a:xfrm>
          <a:prstGeom prst="rect">
            <a:avLst/>
          </a:prstGeom>
          <a:noFill/>
          <a:ln>
            <a:noFill/>
          </a:ln>
        </p:spPr>
        <p:txBody>
          <a:bodyPr wrap="square" rtlCol="0">
            <a:spAutoFit/>
          </a:bodyPr>
          <a:lstStyle/>
          <a:p>
            <a:pPr>
              <a:spcAft>
                <a:spcPts val="300"/>
              </a:spcAft>
              <a:defRPr/>
            </a:pPr>
            <a:r>
              <a:rPr lang="ja-JP" altLang="en-US" sz="10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都道府県ネットワークとは、都道府県により組織された農泊のネットワーク組織を指します　</a:t>
            </a:r>
            <a:endParaRPr lang="en-US" altLang="ja-JP" sz="10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吹き出し: 四角形 1">
            <a:extLst>
              <a:ext uri="{FF2B5EF4-FFF2-40B4-BE49-F238E27FC236}">
                <a16:creationId xmlns:a16="http://schemas.microsoft.com/office/drawing/2014/main" id="{BA3E71D4-1420-E7FB-F80A-3D8BB43AD4E9}"/>
              </a:ext>
            </a:extLst>
          </p:cNvPr>
          <p:cNvSpPr/>
          <p:nvPr/>
        </p:nvSpPr>
        <p:spPr>
          <a:xfrm>
            <a:off x="318782" y="4147437"/>
            <a:ext cx="4118993" cy="307117"/>
          </a:xfrm>
          <a:prstGeom prst="wedgeRectCallout">
            <a:avLst>
              <a:gd name="adj1" fmla="val -23298"/>
              <a:gd name="adj2" fmla="val -114424"/>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rgbClr val="FF0000"/>
                </a:solidFill>
              </a:rPr>
              <a:t>平日の日中に連絡が取れる電話番号やメールアドレスを整理</a:t>
            </a:r>
            <a:endParaRPr lang="en-US" altLang="ja-JP" sz="1100" dirty="0">
              <a:solidFill>
                <a:srgbClr val="FF0000"/>
              </a:solidFill>
            </a:endParaRPr>
          </a:p>
        </p:txBody>
      </p:sp>
      <p:pic>
        <p:nvPicPr>
          <p:cNvPr id="516" name="図 515">
            <a:extLst>
              <a:ext uri="{FF2B5EF4-FFF2-40B4-BE49-F238E27FC236}">
                <a16:creationId xmlns:a16="http://schemas.microsoft.com/office/drawing/2014/main" id="{698A90D1-3ADD-730B-2CC9-373F9F29CBCD}"/>
              </a:ext>
            </a:extLst>
          </p:cNvPr>
          <p:cNvPicPr>
            <a:picLocks noChangeAspect="1"/>
          </p:cNvPicPr>
          <p:nvPr/>
        </p:nvPicPr>
        <p:blipFill>
          <a:blip r:embed="rId2"/>
          <a:stretch>
            <a:fillRect/>
          </a:stretch>
        </p:blipFill>
        <p:spPr>
          <a:xfrm>
            <a:off x="6723973" y="2141132"/>
            <a:ext cx="4549217" cy="4528245"/>
          </a:xfrm>
          <a:prstGeom prst="rect">
            <a:avLst/>
          </a:prstGeom>
        </p:spPr>
      </p:pic>
      <p:sp>
        <p:nvSpPr>
          <p:cNvPr id="11" name="テキスト ボックス 10">
            <a:extLst>
              <a:ext uri="{FF2B5EF4-FFF2-40B4-BE49-F238E27FC236}">
                <a16:creationId xmlns:a16="http://schemas.microsoft.com/office/drawing/2014/main" id="{9CB94864-B2E9-0777-DCEC-969C5F66A54C}"/>
              </a:ext>
            </a:extLst>
          </p:cNvPr>
          <p:cNvSpPr txBox="1"/>
          <p:nvPr/>
        </p:nvSpPr>
        <p:spPr>
          <a:xfrm>
            <a:off x="6205057" y="2336162"/>
            <a:ext cx="646331" cy="276999"/>
          </a:xfrm>
          <a:prstGeom prst="rect">
            <a:avLst/>
          </a:prstGeom>
          <a:noFill/>
        </p:spPr>
        <p:txBody>
          <a:bodyPr wrap="none" rtlCol="0">
            <a:spAutoFit/>
          </a:bodyPr>
          <a:lstStyle/>
          <a:p>
            <a:r>
              <a:rPr kumimoji="1" lang="ja-JP" altLang="en-US" sz="1200" dirty="0"/>
              <a:t>記載例</a:t>
            </a:r>
          </a:p>
        </p:txBody>
      </p:sp>
    </p:spTree>
    <p:extLst>
      <p:ext uri="{BB962C8B-B14F-4D97-AF65-F5344CB8AC3E}">
        <p14:creationId xmlns:p14="http://schemas.microsoft.com/office/powerpoint/2010/main" val="1169065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BBA4098-64CA-43D2-AF69-90715593E715}"/>
              </a:ext>
            </a:extLst>
          </p:cNvPr>
          <p:cNvSpPr/>
          <p:nvPr/>
        </p:nvSpPr>
        <p:spPr>
          <a:xfrm>
            <a:off x="3568" y="15651"/>
            <a:ext cx="12746518"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b="1" dirty="0">
                <a:solidFill>
                  <a:prstClr val="black"/>
                </a:solidFill>
                <a:latin typeface="Segoe UI Light" panose="020B0502040204020203" pitchFamily="34" charset="0"/>
                <a:ea typeface="メイリオ" panose="020B0604030504040204" pitchFamily="50" charset="-128"/>
              </a:rPr>
              <a:t>キャッチフレーズ</a:t>
            </a:r>
            <a:r>
              <a:rPr lang="en-US" altLang="ja-JP" sz="1601" b="1" dirty="0">
                <a:solidFill>
                  <a:schemeClr val="tx1"/>
                </a:solidFill>
                <a:latin typeface="Segoe UI Light" panose="020B0502040204020203" pitchFamily="34" charset="0"/>
                <a:ea typeface="メイリオ" panose="020B0604030504040204" pitchFamily="50" charset="-128"/>
              </a:rPr>
              <a:t>【</a:t>
            </a:r>
            <a:r>
              <a:rPr lang="en-US" altLang="ja-JP" sz="1601" b="1" dirty="0">
                <a:solidFill>
                  <a:srgbClr val="FF0000"/>
                </a:solidFill>
                <a:latin typeface="Segoe UI Light" panose="020B0502040204020203" pitchFamily="34" charset="0"/>
                <a:ea typeface="メイリオ" panose="020B0604030504040204" pitchFamily="50" charset="-128"/>
              </a:rPr>
              <a:t>※</a:t>
            </a:r>
            <a:r>
              <a:rPr lang="ja-JP" altLang="en-US" sz="1601" b="1" dirty="0">
                <a:solidFill>
                  <a:srgbClr val="FF0000"/>
                </a:solidFill>
                <a:latin typeface="Segoe UI Light" panose="020B0502040204020203" pitchFamily="34" charset="0"/>
                <a:ea typeface="メイリオ" panose="020B0604030504040204" pitchFamily="50" charset="-128"/>
              </a:rPr>
              <a:t>当該農泊地域の魅力や他の地域には無い売りを端的に表すうたい文句を一行で整理</a:t>
            </a:r>
            <a:r>
              <a:rPr lang="ja-JP" altLang="en-US" sz="1400" b="1" dirty="0">
                <a:solidFill>
                  <a:schemeClr val="tx1"/>
                </a:solidFill>
                <a:latin typeface="Segoe UI Light" panose="020B0502040204020203" pitchFamily="34" charset="0"/>
                <a:ea typeface="メイリオ" panose="020B0604030504040204" pitchFamily="50" charset="-128"/>
              </a:rPr>
              <a:t>　　　　　　　　　　　　　</a:t>
            </a:r>
            <a:r>
              <a:rPr lang="en-US" altLang="ja-JP" sz="1601" b="1" dirty="0">
                <a:solidFill>
                  <a:schemeClr val="tx1"/>
                </a:solidFill>
                <a:latin typeface="Segoe UI Light" panose="020B0502040204020203" pitchFamily="34" charset="0"/>
                <a:ea typeface="メイリオ" panose="020B0604030504040204" pitchFamily="50" charset="-128"/>
              </a:rPr>
              <a:t>】</a:t>
            </a:r>
            <a:endParaRPr lang="ja-JP" altLang="en-US" sz="1601" b="1" dirty="0">
              <a:solidFill>
                <a:schemeClr val="tx1"/>
              </a:solidFill>
              <a:latin typeface="Segoe UI Light" panose="020B0502040204020203" pitchFamily="34" charset="0"/>
              <a:ea typeface="メイリオ" panose="020B0604030504040204" pitchFamily="50" charset="-128"/>
            </a:endParaRPr>
          </a:p>
        </p:txBody>
      </p:sp>
      <p:cxnSp>
        <p:nvCxnSpPr>
          <p:cNvPr id="5" name="直線コネクタ 4">
            <a:extLst>
              <a:ext uri="{FF2B5EF4-FFF2-40B4-BE49-F238E27FC236}">
                <a16:creationId xmlns:a16="http://schemas.microsoft.com/office/drawing/2014/main" id="{C7512D8A-C9B1-4168-A6F6-A2A6CAFD91CE}"/>
              </a:ext>
            </a:extLst>
          </p:cNvPr>
          <p:cNvCxnSpPr>
            <a:cxnSpLocks/>
          </p:cNvCxnSpPr>
          <p:nvPr/>
        </p:nvCxnSpPr>
        <p:spPr>
          <a:xfrm>
            <a:off x="11" y="389312"/>
            <a:ext cx="12192001" cy="0"/>
          </a:xfrm>
          <a:prstGeom prst="line">
            <a:avLst/>
          </a:prstGeom>
          <a:ln w="88900" cmpd="thickThin">
            <a:solidFill>
              <a:schemeClr val="accent6">
                <a:lumMod val="60000"/>
                <a:lumOff val="40000"/>
              </a:schemeClr>
            </a:solidFill>
          </a:ln>
        </p:spPr>
        <p:style>
          <a:lnRef idx="1">
            <a:schemeClr val="accent3"/>
          </a:lnRef>
          <a:fillRef idx="0">
            <a:schemeClr val="accent3"/>
          </a:fillRef>
          <a:effectRef idx="0">
            <a:schemeClr val="accent3"/>
          </a:effectRef>
          <a:fontRef idx="minor">
            <a:schemeClr val="tx1"/>
          </a:fontRef>
        </p:style>
      </p:cxnSp>
      <p:grpSp>
        <p:nvGrpSpPr>
          <p:cNvPr id="3" name="グループ化 2">
            <a:extLst>
              <a:ext uri="{FF2B5EF4-FFF2-40B4-BE49-F238E27FC236}">
                <a16:creationId xmlns:a16="http://schemas.microsoft.com/office/drawing/2014/main" id="{638C9B44-F7FE-5579-4F63-C8CC01C251BD}"/>
              </a:ext>
            </a:extLst>
          </p:cNvPr>
          <p:cNvGrpSpPr/>
          <p:nvPr/>
        </p:nvGrpSpPr>
        <p:grpSpPr>
          <a:xfrm>
            <a:off x="17636" y="464775"/>
            <a:ext cx="12121353" cy="634315"/>
            <a:chOff x="11" y="603315"/>
            <a:chExt cx="12121353" cy="634315"/>
          </a:xfrm>
        </p:grpSpPr>
        <p:sp>
          <p:nvSpPr>
            <p:cNvPr id="7" name="テキスト ボックス 6">
              <a:extLst>
                <a:ext uri="{FF2B5EF4-FFF2-40B4-BE49-F238E27FC236}">
                  <a16:creationId xmlns:a16="http://schemas.microsoft.com/office/drawing/2014/main" id="{BCCC5665-EF88-4619-837A-9FB26FD763A2}"/>
                </a:ext>
              </a:extLst>
            </p:cNvPr>
            <p:cNvSpPr txBox="1"/>
            <p:nvPr/>
          </p:nvSpPr>
          <p:spPr>
            <a:xfrm>
              <a:off x="11" y="603315"/>
              <a:ext cx="12121353" cy="634315"/>
            </a:xfrm>
            <a:prstGeom prst="rect">
              <a:avLst/>
            </a:prstGeom>
            <a:solidFill>
              <a:schemeClr val="accent6">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endParaRPr lang="ja-JP" altLang="en-US" sz="140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5B4AEBB0-DA0A-4D5E-874C-3E80C61C5B2E}"/>
                </a:ext>
              </a:extLst>
            </p:cNvPr>
            <p:cNvSpPr/>
            <p:nvPr/>
          </p:nvSpPr>
          <p:spPr>
            <a:xfrm>
              <a:off x="16406" y="620148"/>
              <a:ext cx="12092601" cy="310726"/>
            </a:xfrm>
            <a:prstGeom prst="rect">
              <a:avLst/>
            </a:prstGeom>
            <a:noFill/>
          </p:spPr>
          <p:txBody>
            <a:bodyPr wrap="square">
              <a:spAutoFit/>
            </a:bodyPr>
            <a:lstStyle/>
            <a:p>
              <a:pPr>
                <a:lnSpc>
                  <a:spcPts val="1900"/>
                </a:lnSpc>
                <a:defRPr/>
              </a:pP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○取組のポイント：</a:t>
              </a:r>
              <a:r>
                <a:rPr lang="ja-JP" altLang="en-US" sz="1401" dirty="0">
                  <a:solidFill>
                    <a:srgbClr val="FF0000"/>
                  </a:solidFill>
                  <a:latin typeface="Meiryo UI" panose="020B0604030504040204" pitchFamily="50" charset="-128"/>
                  <a:ea typeface="Meiryo UI" panose="020B0604030504040204" pitchFamily="50" charset="-128"/>
                </a:rPr>
                <a:t>　　</a:t>
              </a:r>
              <a:endParaRPr lang="en-US" altLang="ja-JP" sz="1401" dirty="0">
                <a:solidFill>
                  <a:srgbClr val="FF0000"/>
                </a:solidFill>
                <a:latin typeface="Meiryo UI" panose="020B0604030504040204" pitchFamily="50" charset="-128"/>
                <a:ea typeface="Meiryo UI" panose="020B0604030504040204" pitchFamily="50" charset="-128"/>
              </a:endParaRPr>
            </a:p>
          </p:txBody>
        </p:sp>
      </p:grpSp>
      <p:sp>
        <p:nvSpPr>
          <p:cNvPr id="15" name="角丸四角形 160">
            <a:extLst>
              <a:ext uri="{FF2B5EF4-FFF2-40B4-BE49-F238E27FC236}">
                <a16:creationId xmlns:a16="http://schemas.microsoft.com/office/drawing/2014/main" id="{4A24E4ED-3D0A-4445-89CD-6D0596A384E7}"/>
              </a:ext>
            </a:extLst>
          </p:cNvPr>
          <p:cNvSpPr/>
          <p:nvPr/>
        </p:nvSpPr>
        <p:spPr>
          <a:xfrm>
            <a:off x="82993" y="1183788"/>
            <a:ext cx="1791989" cy="278235"/>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取組の概要</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16" name="角丸四角形 160">
            <a:extLst>
              <a:ext uri="{FF2B5EF4-FFF2-40B4-BE49-F238E27FC236}">
                <a16:creationId xmlns:a16="http://schemas.microsoft.com/office/drawing/2014/main" id="{8E834DB6-87D7-48CA-A382-6E5201F1C935}"/>
              </a:ext>
            </a:extLst>
          </p:cNvPr>
          <p:cNvSpPr/>
          <p:nvPr/>
        </p:nvSpPr>
        <p:spPr>
          <a:xfrm>
            <a:off x="2494295" y="1633258"/>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17" name="角丸四角形 160">
            <a:extLst>
              <a:ext uri="{FF2B5EF4-FFF2-40B4-BE49-F238E27FC236}">
                <a16:creationId xmlns:a16="http://schemas.microsoft.com/office/drawing/2014/main" id="{D89E52C6-4135-4BFD-9315-8EC94BFFD12A}"/>
              </a:ext>
            </a:extLst>
          </p:cNvPr>
          <p:cNvSpPr/>
          <p:nvPr/>
        </p:nvSpPr>
        <p:spPr>
          <a:xfrm>
            <a:off x="8087339" y="1633323"/>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21" name="角丸四角形 160">
            <a:extLst>
              <a:ext uri="{FF2B5EF4-FFF2-40B4-BE49-F238E27FC236}">
                <a16:creationId xmlns:a16="http://schemas.microsoft.com/office/drawing/2014/main" id="{3EF4EFB5-C595-4829-8927-420CA58DA22F}"/>
              </a:ext>
            </a:extLst>
          </p:cNvPr>
          <p:cNvSpPr/>
          <p:nvPr/>
        </p:nvSpPr>
        <p:spPr>
          <a:xfrm>
            <a:off x="131221" y="1958296"/>
            <a:ext cx="5911386" cy="4748420"/>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2" name="角丸四角形 160">
            <a:extLst>
              <a:ext uri="{FF2B5EF4-FFF2-40B4-BE49-F238E27FC236}">
                <a16:creationId xmlns:a16="http://schemas.microsoft.com/office/drawing/2014/main" id="{6F64DFC3-C7EA-482C-99BB-7E229E9C35F8}"/>
              </a:ext>
            </a:extLst>
          </p:cNvPr>
          <p:cNvSpPr/>
          <p:nvPr/>
        </p:nvSpPr>
        <p:spPr>
          <a:xfrm>
            <a:off x="6273165" y="1966323"/>
            <a:ext cx="5819372" cy="4740393"/>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8B8EB20E-94F5-45E2-81CD-7C1D201012E8}"/>
              </a:ext>
            </a:extLst>
          </p:cNvPr>
          <p:cNvSpPr/>
          <p:nvPr/>
        </p:nvSpPr>
        <p:spPr>
          <a:xfrm rot="5400000">
            <a:off x="4023259" y="4109832"/>
            <a:ext cx="4294123" cy="16498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10" name="正方形/長方形 9">
            <a:extLst>
              <a:ext uri="{FF2B5EF4-FFF2-40B4-BE49-F238E27FC236}">
                <a16:creationId xmlns:a16="http://schemas.microsoft.com/office/drawing/2014/main" id="{9A11DCD2-761A-4FCC-BE1A-7B11902957AE}"/>
              </a:ext>
            </a:extLst>
          </p:cNvPr>
          <p:cNvSpPr/>
          <p:nvPr/>
        </p:nvSpPr>
        <p:spPr>
          <a:xfrm>
            <a:off x="54241" y="1149401"/>
            <a:ext cx="12083518" cy="561906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5308B71-CF71-4630-B727-07A3B396B7D8}"/>
              </a:ext>
            </a:extLst>
          </p:cNvPr>
          <p:cNvSpPr txBox="1"/>
          <p:nvPr/>
        </p:nvSpPr>
        <p:spPr>
          <a:xfrm>
            <a:off x="2005713" y="1195463"/>
            <a:ext cx="1007758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900" dirty="0">
                <a:solidFill>
                  <a:schemeClr val="tx1"/>
                </a:solidFill>
              </a:rPr>
              <a:t>□１ 農泊推進事業（</a:t>
            </a:r>
            <a:r>
              <a:rPr kumimoji="1" lang="ja-JP" altLang="en-US" sz="900" dirty="0">
                <a:solidFill>
                  <a:schemeClr val="tx1"/>
                </a:solidFill>
              </a:rPr>
              <a:t>農泊地域創出タイプ）　　 </a:t>
            </a:r>
            <a:r>
              <a:rPr lang="ja-JP" altLang="en-US" sz="900" dirty="0">
                <a:solidFill>
                  <a:schemeClr val="tx1"/>
                </a:solidFill>
              </a:rPr>
              <a:t>□</a:t>
            </a:r>
            <a:r>
              <a:rPr kumimoji="1" lang="ja-JP" altLang="en-US" sz="900" dirty="0">
                <a:solidFill>
                  <a:schemeClr val="tx1"/>
                </a:solidFill>
              </a:rPr>
              <a:t>２ 農泊推進事業（農泊地域経営強化タイプ）　　□３ 人材活用事業（</a:t>
            </a:r>
            <a:r>
              <a:rPr lang="ja-JP" altLang="en-US" sz="900" dirty="0">
                <a:solidFill>
                  <a:schemeClr val="tx1"/>
                </a:solidFill>
              </a:rPr>
              <a:t>研修生タイプ）</a:t>
            </a:r>
            <a:r>
              <a:rPr kumimoji="1" lang="ja-JP" altLang="en-US" sz="900" dirty="0">
                <a:solidFill>
                  <a:schemeClr val="tx1"/>
                </a:solidFill>
              </a:rPr>
              <a:t>　　</a:t>
            </a:r>
            <a:r>
              <a:rPr lang="ja-JP" altLang="en-US" sz="900" dirty="0">
                <a:solidFill>
                  <a:schemeClr val="tx1"/>
                </a:solidFill>
              </a:rPr>
              <a:t>□</a:t>
            </a:r>
            <a:r>
              <a:rPr kumimoji="1" lang="ja-JP" altLang="en-US" sz="900" dirty="0">
                <a:solidFill>
                  <a:schemeClr val="tx1"/>
                </a:solidFill>
              </a:rPr>
              <a:t>４ 人材活用事業（専門家タイプ）　　</a:t>
            </a:r>
            <a:endParaRPr lang="en-US" altLang="ja-JP" sz="900" dirty="0">
              <a:solidFill>
                <a:schemeClr val="tx1"/>
              </a:solidFill>
            </a:endParaRPr>
          </a:p>
          <a:p>
            <a:r>
              <a:rPr kumimoji="1" lang="ja-JP" altLang="en-US" sz="900" dirty="0">
                <a:solidFill>
                  <a:schemeClr val="tx1"/>
                </a:solidFill>
              </a:rPr>
              <a:t>□５ 農家民宿転換促進費　　　　  　　　　　  □６ 市町村・中核法人実施型　                               □７ 農家民泊経営者等実施型</a:t>
            </a:r>
            <a:endParaRPr lang="en-US" altLang="ja-JP" sz="900" dirty="0">
              <a:solidFill>
                <a:schemeClr val="tx1"/>
              </a:solidFill>
            </a:endParaRPr>
          </a:p>
        </p:txBody>
      </p:sp>
      <p:sp>
        <p:nvSpPr>
          <p:cNvPr id="6" name="テキスト ボックス 5">
            <a:extLst>
              <a:ext uri="{FF2B5EF4-FFF2-40B4-BE49-F238E27FC236}">
                <a16:creationId xmlns:a16="http://schemas.microsoft.com/office/drawing/2014/main" id="{9E1CAA1E-A54B-C43D-2AEB-3C12EA0C0D5A}"/>
              </a:ext>
            </a:extLst>
          </p:cNvPr>
          <p:cNvSpPr txBox="1"/>
          <p:nvPr/>
        </p:nvSpPr>
        <p:spPr>
          <a:xfrm>
            <a:off x="158333" y="1550981"/>
            <a:ext cx="877163" cy="369332"/>
          </a:xfrm>
          <a:prstGeom prst="rect">
            <a:avLst/>
          </a:prstGeom>
          <a:solidFill>
            <a:schemeClr val="accent4">
              <a:lumMod val="20000"/>
              <a:lumOff val="80000"/>
            </a:schemeClr>
          </a:solidFill>
        </p:spPr>
        <p:txBody>
          <a:bodyPr wrap="none" rtlCol="0">
            <a:spAutoFit/>
          </a:bodyPr>
          <a:lstStyle/>
          <a:p>
            <a:r>
              <a:rPr kumimoji="1" lang="ja-JP" altLang="en-US" dirty="0"/>
              <a:t>１年目</a:t>
            </a:r>
          </a:p>
        </p:txBody>
      </p:sp>
      <p:sp>
        <p:nvSpPr>
          <p:cNvPr id="11" name="テキスト ボックス 10">
            <a:extLst>
              <a:ext uri="{FF2B5EF4-FFF2-40B4-BE49-F238E27FC236}">
                <a16:creationId xmlns:a16="http://schemas.microsoft.com/office/drawing/2014/main" id="{1147699F-3B15-5C3E-E703-93A9F11EBDCB}"/>
              </a:ext>
            </a:extLst>
          </p:cNvPr>
          <p:cNvSpPr txBox="1"/>
          <p:nvPr/>
        </p:nvSpPr>
        <p:spPr>
          <a:xfrm>
            <a:off x="166575" y="4935292"/>
            <a:ext cx="5802100" cy="938719"/>
          </a:xfrm>
          <a:prstGeom prst="rect">
            <a:avLst/>
          </a:prstGeom>
          <a:noFill/>
          <a:ln>
            <a:solidFill>
              <a:schemeClr val="tx1"/>
            </a:solidFill>
          </a:ln>
        </p:spPr>
        <p:txBody>
          <a:bodyPr wrap="square" rtlCol="0">
            <a:spAutoFit/>
          </a:bodyPr>
          <a:lstStyle/>
          <a:p>
            <a:r>
              <a:rPr kumimoji="1" lang="ja-JP" altLang="en-US" sz="1100" dirty="0">
                <a:solidFill>
                  <a:srgbClr val="FF0000"/>
                </a:solidFill>
              </a:rPr>
              <a:t>◆</a:t>
            </a:r>
            <a:r>
              <a:rPr kumimoji="1" lang="ja-JP" altLang="en-US" sz="1100" b="1" dirty="0">
                <a:solidFill>
                  <a:srgbClr val="FF0000"/>
                </a:solidFill>
              </a:rPr>
              <a:t>人材活用事業（専門家タイプ）</a:t>
            </a:r>
            <a:r>
              <a:rPr kumimoji="1" lang="ja-JP" altLang="en-US" sz="1100" dirty="0"/>
              <a:t>を選択する場合は、</a:t>
            </a:r>
            <a:r>
              <a:rPr kumimoji="1" lang="ja-JP" altLang="en-US" sz="1100" dirty="0">
                <a:solidFill>
                  <a:srgbClr val="FF0000"/>
                </a:solidFill>
              </a:rPr>
              <a:t>地域課題を明らかにし、その課題を解決できる人材が地域内に存在しない場合において、どの様な</a:t>
            </a:r>
            <a:r>
              <a:rPr lang="ja-JP" altLang="en-US" sz="1100" dirty="0"/>
              <a:t>知見</a:t>
            </a:r>
            <a:r>
              <a:rPr kumimoji="1" lang="ja-JP" altLang="en-US" sz="1100" dirty="0"/>
              <a:t>を有する専門家を新たに雇用し</a:t>
            </a:r>
            <a:r>
              <a:rPr lang="ja-JP" altLang="en-US" sz="1100" dirty="0"/>
              <a:t>受け入れるのか。またその専門家による活動内容やどの程度の頻度で取組を実施するのか具体的に明示する。さらに２年目（次頁）の取組において、事業完了後も地域にどの様に関わっていくのか整理する。</a:t>
            </a:r>
            <a:endParaRPr kumimoji="1" lang="ja-JP" altLang="en-US" sz="1100" dirty="0"/>
          </a:p>
        </p:txBody>
      </p:sp>
      <p:sp>
        <p:nvSpPr>
          <p:cNvPr id="12" name="テキスト ボックス 11">
            <a:extLst>
              <a:ext uri="{FF2B5EF4-FFF2-40B4-BE49-F238E27FC236}">
                <a16:creationId xmlns:a16="http://schemas.microsoft.com/office/drawing/2014/main" id="{2F28193B-9AEC-A15F-8ED3-12859FEA9FC8}"/>
              </a:ext>
            </a:extLst>
          </p:cNvPr>
          <p:cNvSpPr txBox="1"/>
          <p:nvPr/>
        </p:nvSpPr>
        <p:spPr>
          <a:xfrm>
            <a:off x="164777" y="3095345"/>
            <a:ext cx="5809303" cy="1277273"/>
          </a:xfrm>
          <a:prstGeom prst="rect">
            <a:avLst/>
          </a:prstGeom>
          <a:noFill/>
          <a:ln>
            <a:solidFill>
              <a:schemeClr val="tx1"/>
            </a:solidFill>
          </a:ln>
        </p:spPr>
        <p:txBody>
          <a:bodyPr wrap="square" rtlCol="0">
            <a:spAutoFit/>
          </a:bodyPr>
          <a:lstStyle/>
          <a:p>
            <a:r>
              <a:rPr lang="ja-JP" altLang="en-US" sz="1100" dirty="0">
                <a:solidFill>
                  <a:srgbClr val="FF0000"/>
                </a:solidFill>
              </a:rPr>
              <a:t>◆</a:t>
            </a:r>
            <a:r>
              <a:rPr kumimoji="1" lang="ja-JP" altLang="en-US" sz="1100" b="1" dirty="0">
                <a:solidFill>
                  <a:srgbClr val="FF0000"/>
                </a:solidFill>
              </a:rPr>
              <a:t>農泊地域経営強化タイプ</a:t>
            </a:r>
            <a:r>
              <a:rPr kumimoji="1" lang="ja-JP" altLang="en-US" sz="1100" dirty="0"/>
              <a:t>を選択する場合は、</a:t>
            </a:r>
            <a:r>
              <a:rPr lang="ja-JP" altLang="en-US" sz="1100" dirty="0"/>
              <a:t>過去農泊を実施した上で浮き彫りとなった課題等を踏まえて、振興推進計画等に記載済みの取組以外の新たな取組を行うこと。その際には地域協議会内の宿泊・食事・体験等の観光コンテンツに係る料金単価の向上を図る必要があることから、</a:t>
            </a:r>
            <a:r>
              <a:rPr kumimoji="1" lang="ja-JP" altLang="en-US" sz="1100" dirty="0"/>
              <a:t>例えば質の向上や単価の引き上げ、</a:t>
            </a:r>
            <a:r>
              <a:rPr lang="ja-JP" altLang="en-US" sz="1100" dirty="0"/>
              <a:t>雇用の創出</a:t>
            </a:r>
            <a:r>
              <a:rPr kumimoji="1" lang="ja-JP" altLang="en-US" sz="1100" dirty="0"/>
              <a:t>など、従前の農泊地域からどうステップアップをさせるのか明らかにする。</a:t>
            </a:r>
            <a:endParaRPr kumimoji="1" lang="en-US" altLang="ja-JP" sz="1100" dirty="0"/>
          </a:p>
          <a:p>
            <a:r>
              <a:rPr kumimoji="1" lang="ja-JP" altLang="en-US" sz="1100" u="sng" dirty="0">
                <a:solidFill>
                  <a:srgbClr val="FF0000"/>
                </a:solidFill>
              </a:rPr>
              <a:t>なお、新たな取組に関してはその内容がわかるように、該当箇所をアンダーラインで記す</a:t>
            </a:r>
            <a:r>
              <a:rPr lang="ja-JP" altLang="en-US" sz="1100" u="sng" dirty="0">
                <a:solidFill>
                  <a:srgbClr val="FF0000"/>
                </a:solidFill>
              </a:rPr>
              <a:t>こと</a:t>
            </a:r>
            <a:r>
              <a:rPr kumimoji="1" lang="ja-JP" altLang="en-US" sz="1100" u="sng" dirty="0">
                <a:solidFill>
                  <a:srgbClr val="FF0000"/>
                </a:solidFill>
              </a:rPr>
              <a:t>。</a:t>
            </a:r>
            <a:endParaRPr kumimoji="1" lang="en-US" altLang="ja-JP" sz="1100" u="sng" dirty="0">
              <a:solidFill>
                <a:srgbClr val="FF0000"/>
              </a:solidFill>
            </a:endParaRPr>
          </a:p>
        </p:txBody>
      </p:sp>
      <p:sp>
        <p:nvSpPr>
          <p:cNvPr id="2" name="テキスト ボックス 1">
            <a:extLst>
              <a:ext uri="{FF2B5EF4-FFF2-40B4-BE49-F238E27FC236}">
                <a16:creationId xmlns:a16="http://schemas.microsoft.com/office/drawing/2014/main" id="{8910FC8E-5AAA-A13A-F473-3A3B2F2911BA}"/>
              </a:ext>
            </a:extLst>
          </p:cNvPr>
          <p:cNvSpPr txBox="1"/>
          <p:nvPr/>
        </p:nvSpPr>
        <p:spPr>
          <a:xfrm>
            <a:off x="171981" y="2099778"/>
            <a:ext cx="5802099" cy="938719"/>
          </a:xfrm>
          <a:prstGeom prst="rect">
            <a:avLst/>
          </a:prstGeom>
          <a:noFill/>
          <a:ln>
            <a:solidFill>
              <a:schemeClr val="tx1"/>
            </a:solidFill>
          </a:ln>
        </p:spPr>
        <p:txBody>
          <a:bodyPr wrap="square" rtlCol="0">
            <a:spAutoFit/>
          </a:bodyPr>
          <a:lstStyle/>
          <a:p>
            <a:r>
              <a:rPr lang="ja-JP" altLang="en-US" sz="1100" dirty="0">
                <a:solidFill>
                  <a:srgbClr val="FF0000"/>
                </a:solidFill>
              </a:rPr>
              <a:t>◆</a:t>
            </a:r>
            <a:r>
              <a:rPr lang="ja-JP" altLang="en-US" sz="1100" b="1" dirty="0">
                <a:solidFill>
                  <a:srgbClr val="FF0000"/>
                </a:solidFill>
              </a:rPr>
              <a:t>農泊地域創出</a:t>
            </a:r>
            <a:r>
              <a:rPr kumimoji="1" lang="ja-JP" altLang="en-US" sz="1100" b="1" dirty="0">
                <a:solidFill>
                  <a:srgbClr val="FF0000"/>
                </a:solidFill>
              </a:rPr>
              <a:t>タイプ</a:t>
            </a:r>
            <a:r>
              <a:rPr kumimoji="1" lang="ja-JP" altLang="en-US" sz="1100" dirty="0"/>
              <a:t>を選択する場合は、農泊を観光ビジネスに資する取組として実施するとともに、事業完了時までに、地域で生産された農林水産物を用いた食事の提供及び農林漁業体験の提供を行う体制を構築することが必要。事業実施主体の構成員に旅館業法の許可を受けて宿泊を提供する者が含まれる場合には、本事業の完了時までにオンライン予約に対応する必要がある（</a:t>
            </a:r>
            <a:r>
              <a:rPr kumimoji="1" lang="ja-JP" altLang="en-US" sz="1100" dirty="0">
                <a:solidFill>
                  <a:srgbClr val="FF0000"/>
                </a:solidFill>
              </a:rPr>
              <a:t>過去に農泊推進事業に取り組んだ場合は選択不可</a:t>
            </a:r>
            <a:r>
              <a:rPr kumimoji="1" lang="ja-JP" altLang="en-US" sz="1100" dirty="0"/>
              <a:t>）。</a:t>
            </a:r>
            <a:endParaRPr kumimoji="1" lang="en-US" altLang="ja-JP" sz="1100" dirty="0"/>
          </a:p>
        </p:txBody>
      </p:sp>
      <p:sp>
        <p:nvSpPr>
          <p:cNvPr id="13" name="テキスト ボックス 12">
            <a:extLst>
              <a:ext uri="{FF2B5EF4-FFF2-40B4-BE49-F238E27FC236}">
                <a16:creationId xmlns:a16="http://schemas.microsoft.com/office/drawing/2014/main" id="{E10C6DB8-3C57-144C-F05E-445060B41F9F}"/>
              </a:ext>
            </a:extLst>
          </p:cNvPr>
          <p:cNvSpPr txBox="1"/>
          <p:nvPr/>
        </p:nvSpPr>
        <p:spPr>
          <a:xfrm>
            <a:off x="171980" y="4436715"/>
            <a:ext cx="5802100" cy="430887"/>
          </a:xfrm>
          <a:prstGeom prst="rect">
            <a:avLst/>
          </a:prstGeom>
          <a:noFill/>
          <a:ln>
            <a:solidFill>
              <a:schemeClr val="tx1"/>
            </a:solidFill>
          </a:ln>
        </p:spPr>
        <p:txBody>
          <a:bodyPr wrap="square" rtlCol="0">
            <a:spAutoFit/>
          </a:bodyPr>
          <a:lstStyle/>
          <a:p>
            <a:r>
              <a:rPr kumimoji="1" lang="ja-JP" altLang="en-US" sz="1100" dirty="0">
                <a:solidFill>
                  <a:srgbClr val="FF0000"/>
                </a:solidFill>
              </a:rPr>
              <a:t>◆</a:t>
            </a:r>
            <a:r>
              <a:rPr kumimoji="1" lang="ja-JP" altLang="en-US" sz="1100" b="1" dirty="0">
                <a:solidFill>
                  <a:srgbClr val="FF0000"/>
                </a:solidFill>
              </a:rPr>
              <a:t>人材活用事業（</a:t>
            </a:r>
            <a:r>
              <a:rPr lang="ja-JP" altLang="en-US" sz="1100" b="1" dirty="0">
                <a:solidFill>
                  <a:srgbClr val="FF0000"/>
                </a:solidFill>
              </a:rPr>
              <a:t>研修生</a:t>
            </a:r>
            <a:r>
              <a:rPr kumimoji="1" lang="ja-JP" altLang="en-US" sz="1100" b="1" dirty="0">
                <a:solidFill>
                  <a:srgbClr val="FF0000"/>
                </a:solidFill>
              </a:rPr>
              <a:t>タイプ）</a:t>
            </a:r>
            <a:r>
              <a:rPr kumimoji="1" lang="ja-JP" altLang="en-US" sz="1100" dirty="0"/>
              <a:t>を選択する場合は、２年目（次頁）の取組において</a:t>
            </a:r>
            <a:r>
              <a:rPr lang="ja-JP" altLang="en-US" sz="1100" dirty="0"/>
              <a:t>事業完了後も当該研修生が地域で活動を継続できるよう道筋を明らかにする。</a:t>
            </a:r>
            <a:endParaRPr kumimoji="1" lang="ja-JP" altLang="en-US" sz="1100" dirty="0"/>
          </a:p>
        </p:txBody>
      </p:sp>
      <p:sp>
        <p:nvSpPr>
          <p:cNvPr id="14" name="テキスト ボックス 13">
            <a:extLst>
              <a:ext uri="{FF2B5EF4-FFF2-40B4-BE49-F238E27FC236}">
                <a16:creationId xmlns:a16="http://schemas.microsoft.com/office/drawing/2014/main" id="{70EAFF30-00DE-8774-04D8-72E4474574BD}"/>
              </a:ext>
            </a:extLst>
          </p:cNvPr>
          <p:cNvSpPr txBox="1"/>
          <p:nvPr/>
        </p:nvSpPr>
        <p:spPr>
          <a:xfrm>
            <a:off x="171980" y="5942528"/>
            <a:ext cx="5796695" cy="430887"/>
          </a:xfrm>
          <a:prstGeom prst="rect">
            <a:avLst/>
          </a:prstGeom>
          <a:noFill/>
          <a:ln>
            <a:solidFill>
              <a:schemeClr val="tx1"/>
            </a:solidFill>
          </a:ln>
        </p:spPr>
        <p:txBody>
          <a:bodyPr wrap="square" rtlCol="0">
            <a:spAutoFit/>
          </a:bodyPr>
          <a:lstStyle/>
          <a:p>
            <a:r>
              <a:rPr kumimoji="1" lang="ja-JP" altLang="en-US" sz="1100" dirty="0">
                <a:solidFill>
                  <a:srgbClr val="FF0000"/>
                </a:solidFill>
              </a:rPr>
              <a:t>◆</a:t>
            </a:r>
            <a:r>
              <a:rPr kumimoji="1" lang="ja-JP" altLang="en-US" sz="1100" b="1" dirty="0">
                <a:solidFill>
                  <a:srgbClr val="FF0000"/>
                </a:solidFill>
              </a:rPr>
              <a:t>市町村・中核法人実施型及び農家民泊経営者等実施型</a:t>
            </a:r>
            <a:r>
              <a:rPr kumimoji="1" lang="ja-JP" altLang="en-US" sz="1100" dirty="0"/>
              <a:t>を選択する場合は、整備した宿泊施設の営業に当たっては、オンライン予約に対応する必要がある。</a:t>
            </a:r>
          </a:p>
        </p:txBody>
      </p:sp>
      <p:sp>
        <p:nvSpPr>
          <p:cNvPr id="20" name="吹き出し: 四角形 19">
            <a:extLst>
              <a:ext uri="{FF2B5EF4-FFF2-40B4-BE49-F238E27FC236}">
                <a16:creationId xmlns:a16="http://schemas.microsoft.com/office/drawing/2014/main" id="{1B0EF4D6-5FC4-75FC-02EE-6E6EC958BA7F}"/>
              </a:ext>
            </a:extLst>
          </p:cNvPr>
          <p:cNvSpPr/>
          <p:nvPr/>
        </p:nvSpPr>
        <p:spPr>
          <a:xfrm>
            <a:off x="4125817" y="1591877"/>
            <a:ext cx="2241630" cy="309598"/>
          </a:xfrm>
          <a:prstGeom prst="wedgeRectCallout">
            <a:avLst>
              <a:gd name="adj1" fmla="val -136468"/>
              <a:gd name="adj2" fmla="val -14280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rgbClr val="FF0000"/>
                </a:solidFill>
              </a:rPr>
              <a:t>実施するメニューに☑を入れる</a:t>
            </a:r>
          </a:p>
        </p:txBody>
      </p:sp>
    </p:spTree>
    <p:extLst>
      <p:ext uri="{BB962C8B-B14F-4D97-AF65-F5344CB8AC3E}">
        <p14:creationId xmlns:p14="http://schemas.microsoft.com/office/powerpoint/2010/main" val="424628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29C7E8E8-6EB3-5425-082F-18E8F561500E}"/>
              </a:ext>
            </a:extLst>
          </p:cNvPr>
          <p:cNvGrpSpPr/>
          <p:nvPr/>
        </p:nvGrpSpPr>
        <p:grpSpPr>
          <a:xfrm>
            <a:off x="131221" y="229402"/>
            <a:ext cx="11961316" cy="5152664"/>
            <a:chOff x="131221" y="1688739"/>
            <a:chExt cx="11961316" cy="5017977"/>
          </a:xfrm>
        </p:grpSpPr>
        <p:sp>
          <p:nvSpPr>
            <p:cNvPr id="4" name="角丸四角形 160">
              <a:extLst>
                <a:ext uri="{FF2B5EF4-FFF2-40B4-BE49-F238E27FC236}">
                  <a16:creationId xmlns:a16="http://schemas.microsoft.com/office/drawing/2014/main" id="{F664C6ED-B38E-89C1-6E95-C5D906037E56}"/>
                </a:ext>
              </a:extLst>
            </p:cNvPr>
            <p:cNvSpPr/>
            <p:nvPr/>
          </p:nvSpPr>
          <p:spPr>
            <a:xfrm>
              <a:off x="2553714" y="1688739"/>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5" name="角丸四角形 160">
              <a:extLst>
                <a:ext uri="{FF2B5EF4-FFF2-40B4-BE49-F238E27FC236}">
                  <a16:creationId xmlns:a16="http://schemas.microsoft.com/office/drawing/2014/main" id="{3FA90076-2288-B49B-A602-6B7FCE876F73}"/>
                </a:ext>
              </a:extLst>
            </p:cNvPr>
            <p:cNvSpPr/>
            <p:nvPr/>
          </p:nvSpPr>
          <p:spPr>
            <a:xfrm>
              <a:off x="8151991" y="1688739"/>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6" name="角丸四角形 160">
              <a:extLst>
                <a:ext uri="{FF2B5EF4-FFF2-40B4-BE49-F238E27FC236}">
                  <a16:creationId xmlns:a16="http://schemas.microsoft.com/office/drawing/2014/main" id="{3079EB7D-CEAC-214D-9D9D-EEF3F8C29B97}"/>
                </a:ext>
              </a:extLst>
            </p:cNvPr>
            <p:cNvSpPr/>
            <p:nvPr/>
          </p:nvSpPr>
          <p:spPr>
            <a:xfrm>
              <a:off x="131221" y="1958296"/>
              <a:ext cx="5964780" cy="4748420"/>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7" name="角丸四角形 160">
              <a:extLst>
                <a:ext uri="{FF2B5EF4-FFF2-40B4-BE49-F238E27FC236}">
                  <a16:creationId xmlns:a16="http://schemas.microsoft.com/office/drawing/2014/main" id="{237C4036-A0A3-3A39-0893-4ED9635E8F77}"/>
                </a:ext>
              </a:extLst>
            </p:cNvPr>
            <p:cNvSpPr/>
            <p:nvPr/>
          </p:nvSpPr>
          <p:spPr>
            <a:xfrm>
              <a:off x="6382327" y="1966323"/>
              <a:ext cx="5710210" cy="4740393"/>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8" name="二等辺三角形 7">
              <a:extLst>
                <a:ext uri="{FF2B5EF4-FFF2-40B4-BE49-F238E27FC236}">
                  <a16:creationId xmlns:a16="http://schemas.microsoft.com/office/drawing/2014/main" id="{57B9D051-CD23-479E-20F4-42EE48E17F71}"/>
                </a:ext>
              </a:extLst>
            </p:cNvPr>
            <p:cNvSpPr/>
            <p:nvPr/>
          </p:nvSpPr>
          <p:spPr>
            <a:xfrm rot="5400000">
              <a:off x="4056770" y="4109832"/>
              <a:ext cx="4294123" cy="16498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grpSp>
      <p:sp>
        <p:nvSpPr>
          <p:cNvPr id="10" name="正方形/長方形 9">
            <a:extLst>
              <a:ext uri="{FF2B5EF4-FFF2-40B4-BE49-F238E27FC236}">
                <a16:creationId xmlns:a16="http://schemas.microsoft.com/office/drawing/2014/main" id="{E4A7B371-D669-D575-84A7-EFD8A759E0CF}"/>
              </a:ext>
            </a:extLst>
          </p:cNvPr>
          <p:cNvSpPr/>
          <p:nvPr/>
        </p:nvSpPr>
        <p:spPr>
          <a:xfrm>
            <a:off x="38636" y="42651"/>
            <a:ext cx="12144345" cy="5462222"/>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4" name="グループ化 13">
            <a:extLst>
              <a:ext uri="{FF2B5EF4-FFF2-40B4-BE49-F238E27FC236}">
                <a16:creationId xmlns:a16="http://schemas.microsoft.com/office/drawing/2014/main" id="{2DC95AD7-B871-92C4-574A-7532FDE263A9}"/>
              </a:ext>
            </a:extLst>
          </p:cNvPr>
          <p:cNvGrpSpPr/>
          <p:nvPr/>
        </p:nvGrpSpPr>
        <p:grpSpPr>
          <a:xfrm>
            <a:off x="38636" y="5735887"/>
            <a:ext cx="12113528" cy="1120942"/>
            <a:chOff x="38636" y="5654679"/>
            <a:chExt cx="12113528" cy="1202149"/>
          </a:xfrm>
        </p:grpSpPr>
        <p:sp>
          <p:nvSpPr>
            <p:cNvPr id="12" name="テキスト ボックス 11">
              <a:extLst>
                <a:ext uri="{FF2B5EF4-FFF2-40B4-BE49-F238E27FC236}">
                  <a16:creationId xmlns:a16="http://schemas.microsoft.com/office/drawing/2014/main" id="{C0545A6C-61DA-E4A5-CC19-1A32311C0B25}"/>
                </a:ext>
              </a:extLst>
            </p:cNvPr>
            <p:cNvSpPr txBox="1"/>
            <p:nvPr/>
          </p:nvSpPr>
          <p:spPr>
            <a:xfrm>
              <a:off x="128788" y="5715976"/>
              <a:ext cx="2800767" cy="561125"/>
            </a:xfrm>
            <a:prstGeom prst="rect">
              <a:avLst/>
            </a:prstGeom>
            <a:noFill/>
          </p:spPr>
          <p:txBody>
            <a:bodyPr wrap="none" rtlCol="0">
              <a:spAutoFit/>
            </a:bodyPr>
            <a:lstStyle/>
            <a:p>
              <a:r>
                <a:rPr kumimoji="1" lang="ja-JP" altLang="en-US" sz="1200" b="1" dirty="0"/>
                <a:t>当該農泊地域の将来像（概ね５年後）</a:t>
              </a:r>
              <a:endParaRPr lang="en-US" altLang="ja-JP" sz="1200" dirty="0"/>
            </a:p>
            <a:p>
              <a:endParaRPr kumimoji="1" lang="ja-JP" altLang="en-US" sz="1600" dirty="0"/>
            </a:p>
          </p:txBody>
        </p:sp>
        <p:sp>
          <p:nvSpPr>
            <p:cNvPr id="13" name="正方形/長方形 12">
              <a:extLst>
                <a:ext uri="{FF2B5EF4-FFF2-40B4-BE49-F238E27FC236}">
                  <a16:creationId xmlns:a16="http://schemas.microsoft.com/office/drawing/2014/main" id="{12B8C55B-3092-EB7F-3E4F-D5C214835BD6}"/>
                </a:ext>
              </a:extLst>
            </p:cNvPr>
            <p:cNvSpPr/>
            <p:nvPr/>
          </p:nvSpPr>
          <p:spPr>
            <a:xfrm>
              <a:off x="38636" y="5654679"/>
              <a:ext cx="12113528" cy="1202149"/>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 name="テキスト ボックス 16">
            <a:extLst>
              <a:ext uri="{FF2B5EF4-FFF2-40B4-BE49-F238E27FC236}">
                <a16:creationId xmlns:a16="http://schemas.microsoft.com/office/drawing/2014/main" id="{92B2E8EF-0BA0-8F92-2EB2-7D2AE5B2F452}"/>
              </a:ext>
            </a:extLst>
          </p:cNvPr>
          <p:cNvSpPr txBox="1"/>
          <p:nvPr/>
        </p:nvSpPr>
        <p:spPr>
          <a:xfrm>
            <a:off x="177596" y="96534"/>
            <a:ext cx="877163" cy="369332"/>
          </a:xfrm>
          <a:prstGeom prst="rect">
            <a:avLst/>
          </a:prstGeom>
          <a:solidFill>
            <a:schemeClr val="accent4">
              <a:lumMod val="20000"/>
              <a:lumOff val="80000"/>
            </a:schemeClr>
          </a:solidFill>
        </p:spPr>
        <p:txBody>
          <a:bodyPr wrap="none" rtlCol="0">
            <a:spAutoFit/>
          </a:bodyPr>
          <a:lstStyle/>
          <a:p>
            <a:r>
              <a:rPr lang="ja-JP" altLang="en-US" dirty="0"/>
              <a:t>２</a:t>
            </a:r>
            <a:r>
              <a:rPr kumimoji="1" lang="ja-JP" altLang="en-US" dirty="0"/>
              <a:t>年目</a:t>
            </a:r>
          </a:p>
        </p:txBody>
      </p:sp>
      <p:sp>
        <p:nvSpPr>
          <p:cNvPr id="16" name="矢印: 下 15">
            <a:extLst>
              <a:ext uri="{FF2B5EF4-FFF2-40B4-BE49-F238E27FC236}">
                <a16:creationId xmlns:a16="http://schemas.microsoft.com/office/drawing/2014/main" id="{EA7AD70A-ADEC-5263-A722-FA2348FB2204}"/>
              </a:ext>
            </a:extLst>
          </p:cNvPr>
          <p:cNvSpPr/>
          <p:nvPr/>
        </p:nvSpPr>
        <p:spPr>
          <a:xfrm>
            <a:off x="5113939" y="5437588"/>
            <a:ext cx="2050473" cy="242776"/>
          </a:xfrm>
          <a:prstGeom prst="downArrow">
            <a:avLst/>
          </a:pr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65216C5-3D9B-3072-E23B-7CDB6A654C8B}"/>
              </a:ext>
            </a:extLst>
          </p:cNvPr>
          <p:cNvSpPr txBox="1"/>
          <p:nvPr/>
        </p:nvSpPr>
        <p:spPr>
          <a:xfrm>
            <a:off x="1163086" y="6113077"/>
            <a:ext cx="5929828"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ja-JP" altLang="en-US" sz="1400" dirty="0">
                <a:solidFill>
                  <a:srgbClr val="FF0000"/>
                </a:solidFill>
              </a:rPr>
              <a:t>概ね５年後にどの様な農泊地域を実現させ自走できるのかを整理する。</a:t>
            </a:r>
            <a:endParaRPr kumimoji="1" lang="en-US" altLang="ja-JP" sz="1400" dirty="0">
              <a:solidFill>
                <a:srgbClr val="FF0000"/>
              </a:solidFill>
            </a:endParaRPr>
          </a:p>
        </p:txBody>
      </p:sp>
      <p:sp>
        <p:nvSpPr>
          <p:cNvPr id="2" name="テキスト ボックス 1">
            <a:extLst>
              <a:ext uri="{FF2B5EF4-FFF2-40B4-BE49-F238E27FC236}">
                <a16:creationId xmlns:a16="http://schemas.microsoft.com/office/drawing/2014/main" id="{60B9DB1B-7826-D0A5-E8D3-47CCC5451F8B}"/>
              </a:ext>
            </a:extLst>
          </p:cNvPr>
          <p:cNvSpPr txBox="1"/>
          <p:nvPr/>
        </p:nvSpPr>
        <p:spPr>
          <a:xfrm>
            <a:off x="300414" y="638860"/>
            <a:ext cx="5626394" cy="2677656"/>
          </a:xfrm>
          <a:prstGeom prst="rect">
            <a:avLst/>
          </a:prstGeom>
          <a:solidFill>
            <a:srgbClr val="F8F8F8"/>
          </a:solidFill>
          <a:ln>
            <a:solidFill>
              <a:schemeClr val="tx1"/>
            </a:solidFill>
          </a:ln>
        </p:spPr>
        <p:txBody>
          <a:bodyPr wrap="square" rtlCol="0">
            <a:spAutoFit/>
          </a:bodyPr>
          <a:lstStyle/>
          <a:p>
            <a:r>
              <a:rPr lang="ja-JP" altLang="en-US" sz="1400" dirty="0">
                <a:solidFill>
                  <a:srgbClr val="FF0000"/>
                </a:solidFill>
              </a:rPr>
              <a:t>（留意事項）</a:t>
            </a:r>
            <a:endParaRPr lang="en-US" altLang="ja-JP" sz="1400" dirty="0">
              <a:solidFill>
                <a:srgbClr val="FF0000"/>
              </a:solidFill>
            </a:endParaRPr>
          </a:p>
          <a:p>
            <a:r>
              <a:rPr lang="ja-JP" altLang="en-US" sz="1400" dirty="0">
                <a:solidFill>
                  <a:srgbClr val="FF0000"/>
                </a:solidFill>
              </a:rPr>
              <a:t>１年目及び２年目共通</a:t>
            </a:r>
            <a:endParaRPr lang="en-US" altLang="ja-JP" sz="1400" dirty="0">
              <a:solidFill>
                <a:srgbClr val="FF0000"/>
              </a:solidFill>
            </a:endParaRPr>
          </a:p>
          <a:p>
            <a:endParaRPr lang="en-US" altLang="ja-JP" sz="1400" dirty="0">
              <a:solidFill>
                <a:srgbClr val="FF0000"/>
              </a:solidFill>
            </a:endParaRPr>
          </a:p>
          <a:p>
            <a:r>
              <a:rPr lang="en-US" altLang="ja-JP" sz="1400" dirty="0">
                <a:solidFill>
                  <a:srgbClr val="FF0000"/>
                </a:solidFill>
              </a:rPr>
              <a:t>※</a:t>
            </a:r>
            <a:r>
              <a:rPr lang="ja-JP" altLang="en-US" sz="1400" dirty="0">
                <a:solidFill>
                  <a:srgbClr val="FF0000"/>
                </a:solidFill>
              </a:rPr>
              <a:t>人材活用事業や施設整備事業を実施する場合は、その内容も含めて整理すること。</a:t>
            </a:r>
            <a:endParaRPr lang="en-US" altLang="ja-JP" sz="1400" dirty="0">
              <a:solidFill>
                <a:srgbClr val="FF0000"/>
              </a:solidFill>
            </a:endParaRPr>
          </a:p>
          <a:p>
            <a:endParaRPr lang="en-US" altLang="ja-JP" sz="1400" dirty="0">
              <a:solidFill>
                <a:srgbClr val="FF0000"/>
              </a:solidFill>
            </a:endParaRPr>
          </a:p>
          <a:p>
            <a:r>
              <a:rPr lang="en-US" altLang="ja-JP" sz="1400" dirty="0">
                <a:solidFill>
                  <a:srgbClr val="FF0000"/>
                </a:solidFill>
              </a:rPr>
              <a:t>※</a:t>
            </a:r>
            <a:r>
              <a:rPr lang="ja-JP" altLang="en-US" sz="1400" dirty="0">
                <a:solidFill>
                  <a:srgbClr val="FF0000"/>
                </a:solidFill>
              </a:rPr>
              <a:t>原則、事業実施に伴う取組内容と解決される地域課題に対応するように整理する。</a:t>
            </a:r>
            <a:endParaRPr lang="en-US" altLang="ja-JP" sz="1400" dirty="0">
              <a:solidFill>
                <a:srgbClr val="FF0000"/>
              </a:solidFill>
            </a:endParaRPr>
          </a:p>
          <a:p>
            <a:endParaRPr lang="en-US" altLang="ja-JP" sz="1400" dirty="0">
              <a:solidFill>
                <a:srgbClr val="FF0000"/>
              </a:solidFill>
            </a:endParaRPr>
          </a:p>
          <a:p>
            <a:r>
              <a:rPr kumimoji="1" lang="en-US" altLang="ja-JP" sz="1400" dirty="0">
                <a:solidFill>
                  <a:srgbClr val="FF0000"/>
                </a:solidFill>
              </a:rPr>
              <a:t>※</a:t>
            </a:r>
            <a:r>
              <a:rPr kumimoji="1" lang="ja-JP" altLang="en-US" sz="1400" dirty="0">
                <a:solidFill>
                  <a:srgbClr val="FF0000"/>
                </a:solidFill>
              </a:rPr>
              <a:t>「取組内容と解決される地域課題」は、交付金の交付期間に対応するよう１年目と２年目に分けて整理する。</a:t>
            </a:r>
            <a:endParaRPr kumimoji="1" lang="en-US" altLang="ja-JP" sz="1400" dirty="0">
              <a:solidFill>
                <a:srgbClr val="FF0000"/>
              </a:solidFill>
            </a:endParaRPr>
          </a:p>
          <a:p>
            <a:r>
              <a:rPr kumimoji="1" lang="ja-JP" altLang="en-US" sz="1400" dirty="0">
                <a:solidFill>
                  <a:srgbClr val="FF0000"/>
                </a:solidFill>
              </a:rPr>
              <a:t>また２年目は１年目からのステップアップの内容について記載する。</a:t>
            </a:r>
            <a:endParaRPr lang="en-US" altLang="ja-JP" sz="1400" dirty="0">
              <a:solidFill>
                <a:srgbClr val="FF0000"/>
              </a:solidFill>
            </a:endParaRPr>
          </a:p>
        </p:txBody>
      </p:sp>
    </p:spTree>
    <p:extLst>
      <p:ext uri="{BB962C8B-B14F-4D97-AF65-F5344CB8AC3E}">
        <p14:creationId xmlns:p14="http://schemas.microsoft.com/office/powerpoint/2010/main" val="2944276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グループ化 16">
            <a:extLst>
              <a:ext uri="{FF2B5EF4-FFF2-40B4-BE49-F238E27FC236}">
                <a16:creationId xmlns:a16="http://schemas.microsoft.com/office/drawing/2014/main" id="{8E8B1792-81D4-FAA0-26B3-B7213E8D091C}"/>
              </a:ext>
            </a:extLst>
          </p:cNvPr>
          <p:cNvGrpSpPr/>
          <p:nvPr/>
        </p:nvGrpSpPr>
        <p:grpSpPr>
          <a:xfrm>
            <a:off x="0" y="32665"/>
            <a:ext cx="12192000" cy="790564"/>
            <a:chOff x="0" y="32665"/>
            <a:chExt cx="12192000" cy="790564"/>
          </a:xfrm>
        </p:grpSpPr>
        <p:sp>
          <p:nvSpPr>
            <p:cNvPr id="5" name="正方形/長方形 4">
              <a:extLst>
                <a:ext uri="{FF2B5EF4-FFF2-40B4-BE49-F238E27FC236}">
                  <a16:creationId xmlns:a16="http://schemas.microsoft.com/office/drawing/2014/main" id="{3633F72A-865D-4C55-9993-247ECA427BED}"/>
                </a:ext>
              </a:extLst>
            </p:cNvPr>
            <p:cNvSpPr/>
            <p:nvPr/>
          </p:nvSpPr>
          <p:spPr>
            <a:xfrm>
              <a:off x="0" y="53789"/>
              <a:ext cx="12192000" cy="76944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solidFill>
                  <a:srgbClr val="FF0000"/>
                </a:solidFill>
              </a:endParaRPr>
            </a:p>
          </p:txBody>
        </p:sp>
        <p:sp>
          <p:nvSpPr>
            <p:cNvPr id="4" name="テキスト ボックス 3">
              <a:extLst>
                <a:ext uri="{FF2B5EF4-FFF2-40B4-BE49-F238E27FC236}">
                  <a16:creationId xmlns:a16="http://schemas.microsoft.com/office/drawing/2014/main" id="{95B13D00-8AA3-4A0B-9F2B-A42A15421DB6}"/>
                </a:ext>
              </a:extLst>
            </p:cNvPr>
            <p:cNvSpPr txBox="1"/>
            <p:nvPr/>
          </p:nvSpPr>
          <p:spPr>
            <a:xfrm>
              <a:off x="38305" y="32665"/>
              <a:ext cx="4356331" cy="707886"/>
            </a:xfrm>
            <a:prstGeom prst="rect">
              <a:avLst/>
            </a:prstGeom>
            <a:noFill/>
          </p:spPr>
          <p:txBody>
            <a:bodyPr wrap="square" rtlCol="0">
              <a:spAutoFit/>
            </a:bodyPr>
            <a:lstStyle/>
            <a:p>
              <a:r>
                <a:rPr kumimoji="1" lang="ja-JP" altLang="en-US" sz="1300" b="1" dirty="0"/>
                <a:t>活用する主な地域資源（地域のキラーコンテンツ）</a:t>
              </a:r>
              <a:endParaRPr kumimoji="1" lang="en-US" altLang="ja-JP" sz="1300" b="1" dirty="0"/>
            </a:p>
            <a:p>
              <a:endParaRPr lang="en-US" altLang="ja-JP" sz="1300" dirty="0">
                <a:solidFill>
                  <a:srgbClr val="0000FF"/>
                </a:solidFill>
              </a:endParaRPr>
            </a:p>
            <a:p>
              <a:endParaRPr kumimoji="1" lang="ja-JP" altLang="en-US" sz="1300" dirty="0"/>
            </a:p>
          </p:txBody>
        </p:sp>
      </p:grpSp>
      <p:grpSp>
        <p:nvGrpSpPr>
          <p:cNvPr id="2" name="グループ化 1">
            <a:extLst>
              <a:ext uri="{FF2B5EF4-FFF2-40B4-BE49-F238E27FC236}">
                <a16:creationId xmlns:a16="http://schemas.microsoft.com/office/drawing/2014/main" id="{694853F2-4792-452D-828F-679E48B60554}"/>
              </a:ext>
            </a:extLst>
          </p:cNvPr>
          <p:cNvGrpSpPr/>
          <p:nvPr/>
        </p:nvGrpSpPr>
        <p:grpSpPr>
          <a:xfrm>
            <a:off x="38636" y="842054"/>
            <a:ext cx="12113528" cy="3319260"/>
            <a:chOff x="38636" y="884936"/>
            <a:chExt cx="12113528" cy="3274940"/>
          </a:xfrm>
        </p:grpSpPr>
        <p:sp>
          <p:nvSpPr>
            <p:cNvPr id="10" name="四角形: 角を丸くする 9">
              <a:extLst>
                <a:ext uri="{FF2B5EF4-FFF2-40B4-BE49-F238E27FC236}">
                  <a16:creationId xmlns:a16="http://schemas.microsoft.com/office/drawing/2014/main" id="{8B03EF51-3809-4335-9BC5-CE5547A0FB0C}"/>
                </a:ext>
              </a:extLst>
            </p:cNvPr>
            <p:cNvSpPr/>
            <p:nvPr/>
          </p:nvSpPr>
          <p:spPr>
            <a:xfrm>
              <a:off x="38636" y="1000848"/>
              <a:ext cx="4041563" cy="3159028"/>
            </a:xfrm>
            <a:prstGeom prst="roundRect">
              <a:avLst/>
            </a:prstGeom>
            <a:noFill/>
            <a:ln w="25400" cap="sq">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1" name="四角形: 角を丸くする 10">
              <a:extLst>
                <a:ext uri="{FF2B5EF4-FFF2-40B4-BE49-F238E27FC236}">
                  <a16:creationId xmlns:a16="http://schemas.microsoft.com/office/drawing/2014/main" id="{755FB2DD-24D5-441B-8CEF-56A0EF9FD042}"/>
                </a:ext>
              </a:extLst>
            </p:cNvPr>
            <p:cNvSpPr/>
            <p:nvPr/>
          </p:nvSpPr>
          <p:spPr>
            <a:xfrm>
              <a:off x="4142103" y="1000847"/>
              <a:ext cx="3974078" cy="3159028"/>
            </a:xfrm>
            <a:prstGeom prst="round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2" name="四角形: 角を丸くする 11">
              <a:extLst>
                <a:ext uri="{FF2B5EF4-FFF2-40B4-BE49-F238E27FC236}">
                  <a16:creationId xmlns:a16="http://schemas.microsoft.com/office/drawing/2014/main" id="{71E66305-F452-4ADB-8DA7-CAAB689AD6B3}"/>
                </a:ext>
              </a:extLst>
            </p:cNvPr>
            <p:cNvSpPr/>
            <p:nvPr/>
          </p:nvSpPr>
          <p:spPr>
            <a:xfrm>
              <a:off x="8178085" y="1000848"/>
              <a:ext cx="3974079" cy="3159027"/>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9" name="テキスト ボックス 8">
              <a:extLst>
                <a:ext uri="{FF2B5EF4-FFF2-40B4-BE49-F238E27FC236}">
                  <a16:creationId xmlns:a16="http://schemas.microsoft.com/office/drawing/2014/main" id="{E98682F5-21DB-40AC-AFAB-A3B61008FF1C}"/>
                </a:ext>
              </a:extLst>
            </p:cNvPr>
            <p:cNvSpPr txBox="1"/>
            <p:nvPr/>
          </p:nvSpPr>
          <p:spPr>
            <a:xfrm>
              <a:off x="9961449" y="884936"/>
              <a:ext cx="595035" cy="338554"/>
            </a:xfrm>
            <a:prstGeom prst="rect">
              <a:avLst/>
            </a:prstGeom>
            <a:solidFill>
              <a:schemeClr val="accent5"/>
            </a:solidFill>
          </p:spPr>
          <p:txBody>
            <a:bodyPr wrap="none" rtlCol="0">
              <a:spAutoFit/>
            </a:bodyPr>
            <a:lstStyle/>
            <a:p>
              <a:r>
                <a:rPr kumimoji="1" lang="ja-JP" altLang="en-US" sz="1600" dirty="0"/>
                <a:t>体験</a:t>
              </a:r>
            </a:p>
          </p:txBody>
        </p:sp>
        <p:sp>
          <p:nvSpPr>
            <p:cNvPr id="7" name="テキスト ボックス 6">
              <a:extLst>
                <a:ext uri="{FF2B5EF4-FFF2-40B4-BE49-F238E27FC236}">
                  <a16:creationId xmlns:a16="http://schemas.microsoft.com/office/drawing/2014/main" id="{9F32906A-8CAF-47D0-A013-2AEC9D61972B}"/>
                </a:ext>
              </a:extLst>
            </p:cNvPr>
            <p:cNvSpPr txBox="1"/>
            <p:nvPr/>
          </p:nvSpPr>
          <p:spPr>
            <a:xfrm>
              <a:off x="5806468" y="897815"/>
              <a:ext cx="595035" cy="338554"/>
            </a:xfrm>
            <a:prstGeom prst="rect">
              <a:avLst/>
            </a:prstGeom>
            <a:solidFill>
              <a:schemeClr val="accent6"/>
            </a:solidFill>
          </p:spPr>
          <p:txBody>
            <a:bodyPr wrap="none" rtlCol="0">
              <a:spAutoFit/>
            </a:bodyPr>
            <a:lstStyle/>
            <a:p>
              <a:r>
                <a:rPr kumimoji="1" lang="ja-JP" altLang="en-US" sz="1600" dirty="0"/>
                <a:t>食事</a:t>
              </a:r>
            </a:p>
          </p:txBody>
        </p:sp>
        <p:sp>
          <p:nvSpPr>
            <p:cNvPr id="6" name="テキスト ボックス 5">
              <a:extLst>
                <a:ext uri="{FF2B5EF4-FFF2-40B4-BE49-F238E27FC236}">
                  <a16:creationId xmlns:a16="http://schemas.microsoft.com/office/drawing/2014/main" id="{1AF61CE7-AE0B-4326-BF71-E3BA26D26CB8}"/>
                </a:ext>
              </a:extLst>
            </p:cNvPr>
            <p:cNvSpPr txBox="1"/>
            <p:nvPr/>
          </p:nvSpPr>
          <p:spPr>
            <a:xfrm>
              <a:off x="1621436" y="919646"/>
              <a:ext cx="595035" cy="338554"/>
            </a:xfrm>
            <a:prstGeom prst="rect">
              <a:avLst/>
            </a:prstGeom>
            <a:solidFill>
              <a:schemeClr val="accent4"/>
            </a:solidFill>
          </p:spPr>
          <p:txBody>
            <a:bodyPr wrap="none" rtlCol="0">
              <a:spAutoFit/>
            </a:bodyPr>
            <a:lstStyle/>
            <a:p>
              <a:r>
                <a:rPr kumimoji="1" lang="ja-JP" altLang="en-US" sz="1600" dirty="0"/>
                <a:t>宿泊</a:t>
              </a:r>
            </a:p>
          </p:txBody>
        </p:sp>
      </p:grpSp>
      <p:grpSp>
        <p:nvGrpSpPr>
          <p:cNvPr id="3" name="グループ化 2">
            <a:extLst>
              <a:ext uri="{FF2B5EF4-FFF2-40B4-BE49-F238E27FC236}">
                <a16:creationId xmlns:a16="http://schemas.microsoft.com/office/drawing/2014/main" id="{0F6E0595-FF39-6FA6-8ECC-184E8CEE5E97}"/>
              </a:ext>
            </a:extLst>
          </p:cNvPr>
          <p:cNvGrpSpPr/>
          <p:nvPr/>
        </p:nvGrpSpPr>
        <p:grpSpPr>
          <a:xfrm>
            <a:off x="38636" y="5268286"/>
            <a:ext cx="12113528" cy="883119"/>
            <a:chOff x="38636" y="5209935"/>
            <a:chExt cx="12113528" cy="769440"/>
          </a:xfrm>
        </p:grpSpPr>
        <p:sp>
          <p:nvSpPr>
            <p:cNvPr id="13" name="テキスト ボックス 12">
              <a:extLst>
                <a:ext uri="{FF2B5EF4-FFF2-40B4-BE49-F238E27FC236}">
                  <a16:creationId xmlns:a16="http://schemas.microsoft.com/office/drawing/2014/main" id="{820BBA63-DCF3-4AC0-B8CF-277536CEAE8B}"/>
                </a:ext>
              </a:extLst>
            </p:cNvPr>
            <p:cNvSpPr txBox="1"/>
            <p:nvPr/>
          </p:nvSpPr>
          <p:spPr>
            <a:xfrm>
              <a:off x="128788" y="5241195"/>
              <a:ext cx="3685624" cy="469277"/>
            </a:xfrm>
            <a:prstGeom prst="rect">
              <a:avLst/>
            </a:prstGeom>
            <a:noFill/>
          </p:spPr>
          <p:txBody>
            <a:bodyPr wrap="none" rtlCol="0">
              <a:spAutoFit/>
            </a:bodyPr>
            <a:lstStyle/>
            <a:p>
              <a:r>
                <a:rPr lang="ja-JP" altLang="en-US" sz="1300" b="1" dirty="0"/>
                <a:t>事業の効率性や成果を高めるための創意工夫等</a:t>
              </a:r>
              <a:endParaRPr lang="en-US" altLang="ja-JP" sz="1300" dirty="0"/>
            </a:p>
            <a:p>
              <a:endParaRPr kumimoji="1" lang="ja-JP" altLang="en-US" sz="1600" dirty="0"/>
            </a:p>
          </p:txBody>
        </p:sp>
        <p:sp>
          <p:nvSpPr>
            <p:cNvPr id="14" name="正方形/長方形 13">
              <a:extLst>
                <a:ext uri="{FF2B5EF4-FFF2-40B4-BE49-F238E27FC236}">
                  <a16:creationId xmlns:a16="http://schemas.microsoft.com/office/drawing/2014/main" id="{A08A98D5-FB70-479C-9688-ADAC34E120F4}"/>
                </a:ext>
              </a:extLst>
            </p:cNvPr>
            <p:cNvSpPr/>
            <p:nvPr/>
          </p:nvSpPr>
          <p:spPr>
            <a:xfrm>
              <a:off x="38636" y="5209935"/>
              <a:ext cx="12113528" cy="769440"/>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a:extLst>
              <a:ext uri="{FF2B5EF4-FFF2-40B4-BE49-F238E27FC236}">
                <a16:creationId xmlns:a16="http://schemas.microsoft.com/office/drawing/2014/main" id="{572E5C34-E8D5-DC15-87FF-24AAF5557B38}"/>
              </a:ext>
            </a:extLst>
          </p:cNvPr>
          <p:cNvGrpSpPr/>
          <p:nvPr/>
        </p:nvGrpSpPr>
        <p:grpSpPr>
          <a:xfrm>
            <a:off x="38636" y="6243307"/>
            <a:ext cx="12131899" cy="754053"/>
            <a:chOff x="38636" y="6067144"/>
            <a:chExt cx="12131899" cy="989377"/>
          </a:xfrm>
        </p:grpSpPr>
        <p:sp>
          <p:nvSpPr>
            <p:cNvPr id="16" name="正方形/長方形 15">
              <a:extLst>
                <a:ext uri="{FF2B5EF4-FFF2-40B4-BE49-F238E27FC236}">
                  <a16:creationId xmlns:a16="http://schemas.microsoft.com/office/drawing/2014/main" id="{BB12FC51-B89E-42B4-802A-0DD97E389777}"/>
                </a:ext>
              </a:extLst>
            </p:cNvPr>
            <p:cNvSpPr/>
            <p:nvPr/>
          </p:nvSpPr>
          <p:spPr>
            <a:xfrm>
              <a:off x="38636" y="6070040"/>
              <a:ext cx="12131899" cy="7650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kumimoji="1" lang="ja-JP" altLang="en-US" dirty="0"/>
            </a:p>
          </p:txBody>
        </p:sp>
        <p:sp>
          <p:nvSpPr>
            <p:cNvPr id="15" name="テキスト ボックス 14">
              <a:extLst>
                <a:ext uri="{FF2B5EF4-FFF2-40B4-BE49-F238E27FC236}">
                  <a16:creationId xmlns:a16="http://schemas.microsoft.com/office/drawing/2014/main" id="{479BF614-B287-4F82-B131-E87CED7FF64C}"/>
                </a:ext>
              </a:extLst>
            </p:cNvPr>
            <p:cNvSpPr txBox="1"/>
            <p:nvPr/>
          </p:nvSpPr>
          <p:spPr>
            <a:xfrm>
              <a:off x="80965" y="6067144"/>
              <a:ext cx="4019049" cy="989377"/>
            </a:xfrm>
            <a:prstGeom prst="rect">
              <a:avLst/>
            </a:prstGeom>
            <a:noFill/>
          </p:spPr>
          <p:txBody>
            <a:bodyPr wrap="none" rtlCol="0">
              <a:spAutoFit/>
            </a:bodyPr>
            <a:lstStyle/>
            <a:p>
              <a:r>
                <a:rPr lang="ja-JP" altLang="en-US" sz="1300" b="1" dirty="0"/>
                <a:t>都道府県・</a:t>
              </a:r>
              <a:r>
                <a:rPr kumimoji="1" lang="ja-JP" altLang="en-US" sz="1300" b="1" dirty="0"/>
                <a:t>市町村（地方公共団体）の関わり・支援</a:t>
              </a:r>
              <a:endParaRPr kumimoji="1" lang="en-US" altLang="ja-JP" sz="1300" b="1" dirty="0"/>
            </a:p>
            <a:p>
              <a:endParaRPr lang="ja-JP" altLang="en-US" sz="1400" dirty="0">
                <a:solidFill>
                  <a:srgbClr val="0000FF"/>
                </a:solidFill>
              </a:endParaRPr>
            </a:p>
            <a:p>
              <a:endParaRPr kumimoji="1" lang="ja-JP" altLang="en-US" sz="1600" dirty="0"/>
            </a:p>
          </p:txBody>
        </p:sp>
      </p:grpSp>
      <p:grpSp>
        <p:nvGrpSpPr>
          <p:cNvPr id="18" name="グループ化 17">
            <a:extLst>
              <a:ext uri="{FF2B5EF4-FFF2-40B4-BE49-F238E27FC236}">
                <a16:creationId xmlns:a16="http://schemas.microsoft.com/office/drawing/2014/main" id="{FDEB29F7-1F9F-2AE6-F020-00738B51506A}"/>
              </a:ext>
            </a:extLst>
          </p:cNvPr>
          <p:cNvGrpSpPr/>
          <p:nvPr/>
        </p:nvGrpSpPr>
        <p:grpSpPr>
          <a:xfrm>
            <a:off x="33556" y="4253219"/>
            <a:ext cx="12113528" cy="945462"/>
            <a:chOff x="38636" y="5203108"/>
            <a:chExt cx="12113528" cy="769440"/>
          </a:xfrm>
        </p:grpSpPr>
        <p:sp>
          <p:nvSpPr>
            <p:cNvPr id="19" name="テキスト ボックス 18">
              <a:extLst>
                <a:ext uri="{FF2B5EF4-FFF2-40B4-BE49-F238E27FC236}">
                  <a16:creationId xmlns:a16="http://schemas.microsoft.com/office/drawing/2014/main" id="{03B0829D-6470-7057-0E31-252A8665564E}"/>
                </a:ext>
              </a:extLst>
            </p:cNvPr>
            <p:cNvSpPr txBox="1"/>
            <p:nvPr/>
          </p:nvSpPr>
          <p:spPr>
            <a:xfrm>
              <a:off x="128788" y="5241195"/>
              <a:ext cx="6186309" cy="438333"/>
            </a:xfrm>
            <a:prstGeom prst="rect">
              <a:avLst/>
            </a:prstGeom>
            <a:noFill/>
          </p:spPr>
          <p:txBody>
            <a:bodyPr wrap="none" rtlCol="0">
              <a:spAutoFit/>
            </a:bodyPr>
            <a:lstStyle/>
            <a:p>
              <a:r>
                <a:rPr lang="ja-JP" altLang="en-US" sz="1300" b="1" dirty="0"/>
                <a:t>農泊の取組を通じて農林漁業者の所得向上にどの様に寄与するのか具体的に整理</a:t>
              </a:r>
              <a:endParaRPr lang="en-US" altLang="ja-JP" sz="1300" dirty="0"/>
            </a:p>
            <a:p>
              <a:endParaRPr kumimoji="1" lang="ja-JP" altLang="en-US" sz="1600" dirty="0"/>
            </a:p>
          </p:txBody>
        </p:sp>
        <p:sp>
          <p:nvSpPr>
            <p:cNvPr id="20" name="正方形/長方形 19">
              <a:extLst>
                <a:ext uri="{FF2B5EF4-FFF2-40B4-BE49-F238E27FC236}">
                  <a16:creationId xmlns:a16="http://schemas.microsoft.com/office/drawing/2014/main" id="{0A593FAB-05B6-3D06-FE2D-2C02F86B0710}"/>
                </a:ext>
              </a:extLst>
            </p:cNvPr>
            <p:cNvSpPr/>
            <p:nvPr/>
          </p:nvSpPr>
          <p:spPr>
            <a:xfrm>
              <a:off x="38636" y="5203108"/>
              <a:ext cx="12113528" cy="769440"/>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テキスト ボックス 20">
            <a:extLst>
              <a:ext uri="{FF2B5EF4-FFF2-40B4-BE49-F238E27FC236}">
                <a16:creationId xmlns:a16="http://schemas.microsoft.com/office/drawing/2014/main" id="{0118715E-9DBA-83E8-C2C7-A3DFAEDF25B1}"/>
              </a:ext>
            </a:extLst>
          </p:cNvPr>
          <p:cNvSpPr txBox="1"/>
          <p:nvPr/>
        </p:nvSpPr>
        <p:spPr>
          <a:xfrm>
            <a:off x="394283" y="333702"/>
            <a:ext cx="1157727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600" dirty="0">
                <a:solidFill>
                  <a:srgbClr val="FF0000"/>
                </a:solidFill>
              </a:rPr>
              <a:t>活用する主な地域資源を整理するとともに、地域のキラーコンテンツ等を明らかにする</a:t>
            </a:r>
            <a:r>
              <a:rPr kumimoji="1" lang="en-US" altLang="ja-JP" sz="1600" dirty="0">
                <a:solidFill>
                  <a:srgbClr val="FF0000"/>
                </a:solidFill>
              </a:rPr>
              <a:t>※</a:t>
            </a:r>
            <a:r>
              <a:rPr kumimoji="1" lang="ja-JP" altLang="en-US" sz="1600" dirty="0">
                <a:solidFill>
                  <a:srgbClr val="FF0000"/>
                </a:solidFill>
              </a:rPr>
              <a:t>必要に応じて写真（画像）を貼付</a:t>
            </a:r>
          </a:p>
        </p:txBody>
      </p:sp>
      <p:sp>
        <p:nvSpPr>
          <p:cNvPr id="22" name="テキスト ボックス 21">
            <a:extLst>
              <a:ext uri="{FF2B5EF4-FFF2-40B4-BE49-F238E27FC236}">
                <a16:creationId xmlns:a16="http://schemas.microsoft.com/office/drawing/2014/main" id="{90B13F43-14C0-A8CC-B33C-A3C392667FA3}"/>
              </a:ext>
            </a:extLst>
          </p:cNvPr>
          <p:cNvSpPr txBox="1"/>
          <p:nvPr/>
        </p:nvSpPr>
        <p:spPr>
          <a:xfrm>
            <a:off x="2216470" y="1742568"/>
            <a:ext cx="7981672"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上記の地域資源を宿泊・食事・体験で誰がどのように提供するのか具体的に整理する</a:t>
            </a:r>
            <a:endParaRPr kumimoji="1" lang="en-US" altLang="ja-JP" sz="1600" dirty="0">
              <a:solidFill>
                <a:srgbClr val="FF0000"/>
              </a:solidFill>
            </a:endParaRPr>
          </a:p>
          <a:p>
            <a:r>
              <a:rPr kumimoji="1" lang="en-US" altLang="ja-JP" sz="1600" dirty="0">
                <a:solidFill>
                  <a:srgbClr val="FF0000"/>
                </a:solidFill>
              </a:rPr>
              <a:t>※</a:t>
            </a:r>
            <a:r>
              <a:rPr kumimoji="1" lang="ja-JP" altLang="en-US" sz="1600" dirty="0">
                <a:solidFill>
                  <a:srgbClr val="FF0000"/>
                </a:solidFill>
              </a:rPr>
              <a:t>必要に応じて写真（画像）を貼付</a:t>
            </a:r>
          </a:p>
        </p:txBody>
      </p:sp>
      <p:sp>
        <p:nvSpPr>
          <p:cNvPr id="23" name="テキスト ボックス 22">
            <a:extLst>
              <a:ext uri="{FF2B5EF4-FFF2-40B4-BE49-F238E27FC236}">
                <a16:creationId xmlns:a16="http://schemas.microsoft.com/office/drawing/2014/main" id="{0BC31BCD-E02C-E78B-16BA-071723EDEEE7}"/>
              </a:ext>
            </a:extLst>
          </p:cNvPr>
          <p:cNvSpPr txBox="1"/>
          <p:nvPr/>
        </p:nvSpPr>
        <p:spPr>
          <a:xfrm>
            <a:off x="2216470" y="3026453"/>
            <a:ext cx="7571303" cy="369332"/>
          </a:xfrm>
          <a:prstGeom prst="rect">
            <a:avLst/>
          </a:prstGeom>
          <a:solidFill>
            <a:schemeClr val="bg1"/>
          </a:solidFill>
          <a:ln>
            <a:solidFill>
              <a:schemeClr val="tx1"/>
            </a:solidFill>
          </a:ln>
        </p:spPr>
        <p:txBody>
          <a:bodyPr wrap="none" rtlCol="0">
            <a:spAutoFit/>
          </a:bodyPr>
          <a:lstStyle/>
          <a:p>
            <a:r>
              <a:rPr kumimoji="1" lang="ja-JP" altLang="en-US" dirty="0">
                <a:solidFill>
                  <a:srgbClr val="FF0000"/>
                </a:solidFill>
              </a:rPr>
              <a:t>農泊推進事業、</a:t>
            </a:r>
            <a:r>
              <a:rPr lang="ja-JP" altLang="en-US" dirty="0">
                <a:solidFill>
                  <a:srgbClr val="FF0000"/>
                </a:solidFill>
              </a:rPr>
              <a:t>市町村・中核法人実施型・農家民泊経営者等実施型共通</a:t>
            </a:r>
            <a:endParaRPr kumimoji="1" lang="ja-JP" altLang="en-US" dirty="0">
              <a:solidFill>
                <a:srgbClr val="FF0000"/>
              </a:solidFill>
            </a:endParaRPr>
          </a:p>
        </p:txBody>
      </p:sp>
      <p:sp>
        <p:nvSpPr>
          <p:cNvPr id="24" name="テキスト ボックス 23">
            <a:extLst>
              <a:ext uri="{FF2B5EF4-FFF2-40B4-BE49-F238E27FC236}">
                <a16:creationId xmlns:a16="http://schemas.microsoft.com/office/drawing/2014/main" id="{90BECA16-5586-B897-2BA1-D76B4A5B1002}"/>
              </a:ext>
            </a:extLst>
          </p:cNvPr>
          <p:cNvSpPr txBox="1"/>
          <p:nvPr/>
        </p:nvSpPr>
        <p:spPr>
          <a:xfrm>
            <a:off x="386357" y="4606881"/>
            <a:ext cx="11585196"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400" dirty="0">
                <a:solidFill>
                  <a:srgbClr val="FF0000"/>
                </a:solidFill>
              </a:rPr>
              <a:t>農泊の取組（食材の提供、体験の実施等）によって、当該地域がどの様に変わるのか整理するとともに、農業者の所得向上や地域の活性化にどの様に結びつくのか整理する</a:t>
            </a:r>
          </a:p>
        </p:txBody>
      </p:sp>
      <p:sp>
        <p:nvSpPr>
          <p:cNvPr id="25" name="テキスト ボックス 24">
            <a:extLst>
              <a:ext uri="{FF2B5EF4-FFF2-40B4-BE49-F238E27FC236}">
                <a16:creationId xmlns:a16="http://schemas.microsoft.com/office/drawing/2014/main" id="{955DD3D9-6B6C-0BAE-70F2-9A4367F268EC}"/>
              </a:ext>
            </a:extLst>
          </p:cNvPr>
          <p:cNvSpPr txBox="1"/>
          <p:nvPr/>
        </p:nvSpPr>
        <p:spPr>
          <a:xfrm>
            <a:off x="393102" y="6478753"/>
            <a:ext cx="11495455"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400" dirty="0">
                <a:solidFill>
                  <a:srgbClr val="FF0000"/>
                </a:solidFill>
              </a:rPr>
              <a:t>当該農泊の取組に向け地域協議会に市町村が構成員として参画しているのか。都道府県・市町村がどのように支援、</a:t>
            </a:r>
            <a:r>
              <a:rPr lang="ja-JP" altLang="en-US" sz="1400" dirty="0">
                <a:solidFill>
                  <a:srgbClr val="FF0000"/>
                </a:solidFill>
              </a:rPr>
              <a:t>関与</a:t>
            </a:r>
            <a:r>
              <a:rPr kumimoji="1" lang="ja-JP" altLang="en-US" sz="1400" dirty="0">
                <a:solidFill>
                  <a:srgbClr val="FF0000"/>
                </a:solidFill>
              </a:rPr>
              <a:t>するのか整理する</a:t>
            </a:r>
          </a:p>
        </p:txBody>
      </p:sp>
      <p:sp>
        <p:nvSpPr>
          <p:cNvPr id="26" name="テキスト ボックス 25">
            <a:extLst>
              <a:ext uri="{FF2B5EF4-FFF2-40B4-BE49-F238E27FC236}">
                <a16:creationId xmlns:a16="http://schemas.microsoft.com/office/drawing/2014/main" id="{AB6EB86B-5644-F68E-1A5C-A096EA76E1A9}"/>
              </a:ext>
            </a:extLst>
          </p:cNvPr>
          <p:cNvSpPr txBox="1"/>
          <p:nvPr/>
        </p:nvSpPr>
        <p:spPr>
          <a:xfrm>
            <a:off x="394283" y="5633169"/>
            <a:ext cx="1157727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400" dirty="0">
                <a:solidFill>
                  <a:srgbClr val="FF0000"/>
                </a:solidFill>
              </a:rPr>
              <a:t>事業の効率性や成果を高めるため、どのような創意工夫を行うのか。またその様な取組が他の地域へのモデルになり得るのか</a:t>
            </a:r>
            <a:r>
              <a:rPr kumimoji="1" lang="ja-JP" altLang="en-US" sz="1400" dirty="0">
                <a:solidFill>
                  <a:srgbClr val="FF0000"/>
                </a:solidFill>
              </a:rPr>
              <a:t>具体的に整理する</a:t>
            </a:r>
            <a:endParaRPr kumimoji="1" lang="en-US" altLang="ja-JP" sz="1400" dirty="0">
              <a:solidFill>
                <a:srgbClr val="FF0000"/>
              </a:solidFill>
            </a:endParaRPr>
          </a:p>
        </p:txBody>
      </p:sp>
    </p:spTree>
    <p:extLst>
      <p:ext uri="{BB962C8B-B14F-4D97-AF65-F5344CB8AC3E}">
        <p14:creationId xmlns:p14="http://schemas.microsoft.com/office/powerpoint/2010/main" val="108444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C6C165CB-2401-47DD-845C-0AB632B91FDD}"/>
              </a:ext>
            </a:extLst>
          </p:cNvPr>
          <p:cNvPicPr>
            <a:picLocks noChangeAspect="1"/>
          </p:cNvPicPr>
          <p:nvPr/>
        </p:nvPicPr>
        <p:blipFill rotWithShape="1">
          <a:blip r:embed="rId2"/>
          <a:srcRect t="19155" r="45493" b="3775"/>
          <a:stretch/>
        </p:blipFill>
        <p:spPr>
          <a:xfrm>
            <a:off x="11" y="5"/>
            <a:ext cx="12192001" cy="6857999"/>
          </a:xfrm>
          <a:prstGeom prst="rect">
            <a:avLst/>
          </a:prstGeom>
        </p:spPr>
      </p:pic>
      <p:pic>
        <p:nvPicPr>
          <p:cNvPr id="2" name="図 1">
            <a:extLst>
              <a:ext uri="{FF2B5EF4-FFF2-40B4-BE49-F238E27FC236}">
                <a16:creationId xmlns:a16="http://schemas.microsoft.com/office/drawing/2014/main" id="{479DE0CA-1AA4-467B-93CC-207247042A2A}"/>
              </a:ext>
            </a:extLst>
          </p:cNvPr>
          <p:cNvPicPr>
            <a:picLocks noChangeAspect="1"/>
          </p:cNvPicPr>
          <p:nvPr/>
        </p:nvPicPr>
        <p:blipFill>
          <a:blip r:embed="rId3"/>
          <a:stretch>
            <a:fillRect/>
          </a:stretch>
        </p:blipFill>
        <p:spPr>
          <a:xfrm>
            <a:off x="10114023" y="82797"/>
            <a:ext cx="2022389" cy="1906647"/>
          </a:xfrm>
          <a:prstGeom prst="rect">
            <a:avLst/>
          </a:prstGeom>
        </p:spPr>
      </p:pic>
      <p:sp>
        <p:nvSpPr>
          <p:cNvPr id="4" name="テキスト ボックス 3">
            <a:extLst>
              <a:ext uri="{FF2B5EF4-FFF2-40B4-BE49-F238E27FC236}">
                <a16:creationId xmlns:a16="http://schemas.microsoft.com/office/drawing/2014/main" id="{F38FD8D3-6781-4089-A6B6-512B7262AD0C}"/>
              </a:ext>
            </a:extLst>
          </p:cNvPr>
          <p:cNvSpPr txBox="1"/>
          <p:nvPr/>
        </p:nvSpPr>
        <p:spPr>
          <a:xfrm>
            <a:off x="71301" y="46168"/>
            <a:ext cx="1569660" cy="369653"/>
          </a:xfrm>
          <a:prstGeom prst="rect">
            <a:avLst/>
          </a:prstGeom>
          <a:solidFill>
            <a:schemeClr val="bg1"/>
          </a:solidFill>
          <a:ln>
            <a:solidFill>
              <a:schemeClr val="tx1"/>
            </a:solidFill>
          </a:ln>
        </p:spPr>
        <p:txBody>
          <a:bodyPr wrap="none" rtlCol="0">
            <a:spAutoFit/>
          </a:bodyPr>
          <a:lstStyle/>
          <a:p>
            <a:r>
              <a:rPr lang="ja-JP" altLang="en-US" sz="1802" dirty="0"/>
              <a:t>農泊取組範囲</a:t>
            </a:r>
          </a:p>
        </p:txBody>
      </p:sp>
      <p:sp>
        <p:nvSpPr>
          <p:cNvPr id="5" name="正方形/長方形 4">
            <a:extLst>
              <a:ext uri="{FF2B5EF4-FFF2-40B4-BE49-F238E27FC236}">
                <a16:creationId xmlns:a16="http://schemas.microsoft.com/office/drawing/2014/main" id="{016117F8-0B1F-4BD6-9474-BF42B68481B9}"/>
              </a:ext>
            </a:extLst>
          </p:cNvPr>
          <p:cNvSpPr/>
          <p:nvPr/>
        </p:nvSpPr>
        <p:spPr>
          <a:xfrm>
            <a:off x="10058418" y="98862"/>
            <a:ext cx="2022389"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8" name="正方形/長方形 7">
            <a:extLst>
              <a:ext uri="{FF2B5EF4-FFF2-40B4-BE49-F238E27FC236}">
                <a16:creationId xmlns:a16="http://schemas.microsoft.com/office/drawing/2014/main" id="{61232DB5-BB1A-4D7D-9886-9DB83B71B2E2}"/>
              </a:ext>
            </a:extLst>
          </p:cNvPr>
          <p:cNvSpPr/>
          <p:nvPr/>
        </p:nvSpPr>
        <p:spPr>
          <a:xfrm>
            <a:off x="11" y="12"/>
            <a:ext cx="12192001" cy="685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3" name="フローチャート: 結合子 2">
            <a:extLst>
              <a:ext uri="{FF2B5EF4-FFF2-40B4-BE49-F238E27FC236}">
                <a16:creationId xmlns:a16="http://schemas.microsoft.com/office/drawing/2014/main" id="{136196FD-A67D-4DE5-9767-91E726C13623}"/>
              </a:ext>
            </a:extLst>
          </p:cNvPr>
          <p:cNvSpPr/>
          <p:nvPr/>
        </p:nvSpPr>
        <p:spPr>
          <a:xfrm>
            <a:off x="11307656" y="1245081"/>
            <a:ext cx="45721" cy="45721"/>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1802"/>
          </a:p>
        </p:txBody>
      </p:sp>
      <p:sp>
        <p:nvSpPr>
          <p:cNvPr id="7" name="フリーフォーム: 図形 6">
            <a:extLst>
              <a:ext uri="{FF2B5EF4-FFF2-40B4-BE49-F238E27FC236}">
                <a16:creationId xmlns:a16="http://schemas.microsoft.com/office/drawing/2014/main" id="{3566A9E0-A1E9-47FA-8036-93C63422B91F}"/>
              </a:ext>
            </a:extLst>
          </p:cNvPr>
          <p:cNvSpPr/>
          <p:nvPr/>
        </p:nvSpPr>
        <p:spPr>
          <a:xfrm>
            <a:off x="831273" y="1715404"/>
            <a:ext cx="7804727" cy="5016353"/>
          </a:xfrm>
          <a:custGeom>
            <a:avLst/>
            <a:gdLst>
              <a:gd name="connsiteX0" fmla="*/ 1258835 w 7804727"/>
              <a:gd name="connsiteY0" fmla="*/ 97932 h 5016353"/>
              <a:gd name="connsiteX1" fmla="*/ 1258835 w 7804727"/>
              <a:gd name="connsiteY1" fmla="*/ 97932 h 5016353"/>
              <a:gd name="connsiteX2" fmla="*/ 1247793 w 7804727"/>
              <a:gd name="connsiteY2" fmla="*/ 228508 h 5016353"/>
              <a:gd name="connsiteX3" fmla="*/ 1214666 w 7804727"/>
              <a:gd name="connsiteY3" fmla="*/ 348204 h 5016353"/>
              <a:gd name="connsiteX4" fmla="*/ 1192581 w 7804727"/>
              <a:gd name="connsiteY4" fmla="*/ 402610 h 5016353"/>
              <a:gd name="connsiteX5" fmla="*/ 1126326 w 7804727"/>
              <a:gd name="connsiteY5" fmla="*/ 500544 h 5016353"/>
              <a:gd name="connsiteX6" fmla="*/ 1093199 w 7804727"/>
              <a:gd name="connsiteY6" fmla="*/ 554949 h 5016353"/>
              <a:gd name="connsiteX7" fmla="*/ 1037987 w 7804727"/>
              <a:gd name="connsiteY7" fmla="*/ 642001 h 5016353"/>
              <a:gd name="connsiteX8" fmla="*/ 1015902 w 7804727"/>
              <a:gd name="connsiteY8" fmla="*/ 729052 h 5016353"/>
              <a:gd name="connsiteX9" fmla="*/ 993817 w 7804727"/>
              <a:gd name="connsiteY9" fmla="*/ 772578 h 5016353"/>
              <a:gd name="connsiteX10" fmla="*/ 960690 w 7804727"/>
              <a:gd name="connsiteY10" fmla="*/ 859628 h 5016353"/>
              <a:gd name="connsiteX11" fmla="*/ 916520 w 7804727"/>
              <a:gd name="connsiteY11" fmla="*/ 914035 h 5016353"/>
              <a:gd name="connsiteX12" fmla="*/ 806096 w 7804727"/>
              <a:gd name="connsiteY12" fmla="*/ 1044612 h 5016353"/>
              <a:gd name="connsiteX13" fmla="*/ 607332 w 7804727"/>
              <a:gd name="connsiteY13" fmla="*/ 1109901 h 5016353"/>
              <a:gd name="connsiteX14" fmla="*/ 574206 w 7804727"/>
              <a:gd name="connsiteY14" fmla="*/ 1120781 h 5016353"/>
              <a:gd name="connsiteX15" fmla="*/ 474824 w 7804727"/>
              <a:gd name="connsiteY15" fmla="*/ 1164306 h 5016353"/>
              <a:gd name="connsiteX16" fmla="*/ 353356 w 7804727"/>
              <a:gd name="connsiteY16" fmla="*/ 1240476 h 5016353"/>
              <a:gd name="connsiteX17" fmla="*/ 309187 w 7804727"/>
              <a:gd name="connsiteY17" fmla="*/ 1273120 h 5016353"/>
              <a:gd name="connsiteX18" fmla="*/ 265018 w 7804727"/>
              <a:gd name="connsiteY18" fmla="*/ 1294883 h 5016353"/>
              <a:gd name="connsiteX19" fmla="*/ 231890 w 7804727"/>
              <a:gd name="connsiteY19" fmla="*/ 1327528 h 5016353"/>
              <a:gd name="connsiteX20" fmla="*/ 198763 w 7804727"/>
              <a:gd name="connsiteY20" fmla="*/ 1349290 h 5016353"/>
              <a:gd name="connsiteX21" fmla="*/ 121466 w 7804727"/>
              <a:gd name="connsiteY21" fmla="*/ 1425460 h 5016353"/>
              <a:gd name="connsiteX22" fmla="*/ 77296 w 7804727"/>
              <a:gd name="connsiteY22" fmla="*/ 1490749 h 5016353"/>
              <a:gd name="connsiteX23" fmla="*/ 44169 w 7804727"/>
              <a:gd name="connsiteY23" fmla="*/ 1566918 h 5016353"/>
              <a:gd name="connsiteX24" fmla="*/ 33127 w 7804727"/>
              <a:gd name="connsiteY24" fmla="*/ 1621324 h 5016353"/>
              <a:gd name="connsiteX25" fmla="*/ 11042 w 7804727"/>
              <a:gd name="connsiteY25" fmla="*/ 1675731 h 5016353"/>
              <a:gd name="connsiteX26" fmla="*/ 0 w 7804727"/>
              <a:gd name="connsiteY26" fmla="*/ 1871597 h 5016353"/>
              <a:gd name="connsiteX27" fmla="*/ 33127 w 7804727"/>
              <a:gd name="connsiteY27" fmla="*/ 2198038 h 5016353"/>
              <a:gd name="connsiteX28" fmla="*/ 55212 w 7804727"/>
              <a:gd name="connsiteY28" fmla="*/ 2285088 h 5016353"/>
              <a:gd name="connsiteX29" fmla="*/ 66253 w 7804727"/>
              <a:gd name="connsiteY29" fmla="*/ 2404784 h 5016353"/>
              <a:gd name="connsiteX30" fmla="*/ 77296 w 7804727"/>
              <a:gd name="connsiteY30" fmla="*/ 2459190 h 5016353"/>
              <a:gd name="connsiteX31" fmla="*/ 88339 w 7804727"/>
              <a:gd name="connsiteY31" fmla="*/ 2524479 h 5016353"/>
              <a:gd name="connsiteX32" fmla="*/ 110424 w 7804727"/>
              <a:gd name="connsiteY32" fmla="*/ 2959734 h 5016353"/>
              <a:gd name="connsiteX33" fmla="*/ 121466 w 7804727"/>
              <a:gd name="connsiteY33" fmla="*/ 3188243 h 5016353"/>
              <a:gd name="connsiteX34" fmla="*/ 143550 w 7804727"/>
              <a:gd name="connsiteY34" fmla="*/ 3373225 h 5016353"/>
              <a:gd name="connsiteX35" fmla="*/ 187721 w 7804727"/>
              <a:gd name="connsiteY35" fmla="*/ 4330787 h 5016353"/>
              <a:gd name="connsiteX36" fmla="*/ 209806 w 7804727"/>
              <a:gd name="connsiteY36" fmla="*/ 4417837 h 5016353"/>
              <a:gd name="connsiteX37" fmla="*/ 386484 w 7804727"/>
              <a:gd name="connsiteY37" fmla="*/ 4591939 h 5016353"/>
              <a:gd name="connsiteX38" fmla="*/ 463781 w 7804727"/>
              <a:gd name="connsiteY38" fmla="*/ 4624584 h 5016353"/>
              <a:gd name="connsiteX39" fmla="*/ 640460 w 7804727"/>
              <a:gd name="connsiteY39" fmla="*/ 4689873 h 5016353"/>
              <a:gd name="connsiteX40" fmla="*/ 828181 w 7804727"/>
              <a:gd name="connsiteY40" fmla="*/ 4722516 h 5016353"/>
              <a:gd name="connsiteX41" fmla="*/ 1126326 w 7804727"/>
              <a:gd name="connsiteY41" fmla="*/ 4787805 h 5016353"/>
              <a:gd name="connsiteX42" fmla="*/ 1269878 w 7804727"/>
              <a:gd name="connsiteY42" fmla="*/ 4809567 h 5016353"/>
              <a:gd name="connsiteX43" fmla="*/ 1347175 w 7804727"/>
              <a:gd name="connsiteY43" fmla="*/ 4831330 h 5016353"/>
              <a:gd name="connsiteX44" fmla="*/ 1457598 w 7804727"/>
              <a:gd name="connsiteY44" fmla="*/ 4853093 h 5016353"/>
              <a:gd name="connsiteX45" fmla="*/ 1534895 w 7804727"/>
              <a:gd name="connsiteY45" fmla="*/ 4874855 h 5016353"/>
              <a:gd name="connsiteX46" fmla="*/ 1579066 w 7804727"/>
              <a:gd name="connsiteY46" fmla="*/ 4885737 h 5016353"/>
              <a:gd name="connsiteX47" fmla="*/ 1700532 w 7804727"/>
              <a:gd name="connsiteY47" fmla="*/ 4929262 h 5016353"/>
              <a:gd name="connsiteX48" fmla="*/ 2053889 w 7804727"/>
              <a:gd name="connsiteY48" fmla="*/ 4994551 h 5016353"/>
              <a:gd name="connsiteX49" fmla="*/ 2937283 w 7804727"/>
              <a:gd name="connsiteY49" fmla="*/ 5016314 h 5016353"/>
              <a:gd name="connsiteX50" fmla="*/ 5543293 w 7804727"/>
              <a:gd name="connsiteY50" fmla="*/ 5005432 h 5016353"/>
              <a:gd name="connsiteX51" fmla="*/ 7011935 w 7804727"/>
              <a:gd name="connsiteY51" fmla="*/ 4994551 h 5016353"/>
              <a:gd name="connsiteX52" fmla="*/ 7188613 w 7804727"/>
              <a:gd name="connsiteY52" fmla="*/ 4972787 h 5016353"/>
              <a:gd name="connsiteX53" fmla="*/ 7310079 w 7804727"/>
              <a:gd name="connsiteY53" fmla="*/ 4961907 h 5016353"/>
              <a:gd name="connsiteX54" fmla="*/ 7365292 w 7804727"/>
              <a:gd name="connsiteY54" fmla="*/ 4951025 h 5016353"/>
              <a:gd name="connsiteX55" fmla="*/ 7431547 w 7804727"/>
              <a:gd name="connsiteY55" fmla="*/ 4929262 h 5016353"/>
              <a:gd name="connsiteX56" fmla="*/ 7453632 w 7804727"/>
              <a:gd name="connsiteY56" fmla="*/ 4896618 h 5016353"/>
              <a:gd name="connsiteX57" fmla="*/ 7486758 w 7804727"/>
              <a:gd name="connsiteY57" fmla="*/ 4874855 h 5016353"/>
              <a:gd name="connsiteX58" fmla="*/ 7519886 w 7804727"/>
              <a:gd name="connsiteY58" fmla="*/ 4842212 h 5016353"/>
              <a:gd name="connsiteX59" fmla="*/ 7541970 w 7804727"/>
              <a:gd name="connsiteY59" fmla="*/ 4776923 h 5016353"/>
              <a:gd name="connsiteX60" fmla="*/ 7564055 w 7804727"/>
              <a:gd name="connsiteY60" fmla="*/ 4722516 h 5016353"/>
              <a:gd name="connsiteX61" fmla="*/ 7586141 w 7804727"/>
              <a:gd name="connsiteY61" fmla="*/ 4581059 h 5016353"/>
              <a:gd name="connsiteX62" fmla="*/ 7597182 w 7804727"/>
              <a:gd name="connsiteY62" fmla="*/ 4515770 h 5016353"/>
              <a:gd name="connsiteX63" fmla="*/ 7641352 w 7804727"/>
              <a:gd name="connsiteY63" fmla="*/ 4385194 h 5016353"/>
              <a:gd name="connsiteX64" fmla="*/ 7663438 w 7804727"/>
              <a:gd name="connsiteY64" fmla="*/ 4298143 h 5016353"/>
              <a:gd name="connsiteX65" fmla="*/ 7685522 w 7804727"/>
              <a:gd name="connsiteY65" fmla="*/ 4156685 h 5016353"/>
              <a:gd name="connsiteX66" fmla="*/ 7707607 w 7804727"/>
              <a:gd name="connsiteY66" fmla="*/ 4091396 h 5016353"/>
              <a:gd name="connsiteX67" fmla="*/ 7729692 w 7804727"/>
              <a:gd name="connsiteY67" fmla="*/ 3928177 h 5016353"/>
              <a:gd name="connsiteX68" fmla="*/ 7751776 w 7804727"/>
              <a:gd name="connsiteY68" fmla="*/ 3819362 h 5016353"/>
              <a:gd name="connsiteX69" fmla="*/ 7784904 w 7804727"/>
              <a:gd name="connsiteY69" fmla="*/ 3667023 h 5016353"/>
              <a:gd name="connsiteX70" fmla="*/ 7784904 w 7804727"/>
              <a:gd name="connsiteY70" fmla="*/ 2796513 h 5016353"/>
              <a:gd name="connsiteX71" fmla="*/ 7740735 w 7804727"/>
              <a:gd name="connsiteY71" fmla="*/ 2709463 h 5016353"/>
              <a:gd name="connsiteX72" fmla="*/ 7586141 w 7804727"/>
              <a:gd name="connsiteY72" fmla="*/ 2502716 h 5016353"/>
              <a:gd name="connsiteX73" fmla="*/ 7464673 w 7804727"/>
              <a:gd name="connsiteY73" fmla="*/ 2372140 h 5016353"/>
              <a:gd name="connsiteX74" fmla="*/ 7332164 w 7804727"/>
              <a:gd name="connsiteY74" fmla="*/ 2252445 h 5016353"/>
              <a:gd name="connsiteX75" fmla="*/ 7166529 w 7804727"/>
              <a:gd name="connsiteY75" fmla="*/ 2154511 h 5016353"/>
              <a:gd name="connsiteX76" fmla="*/ 7089232 w 7804727"/>
              <a:gd name="connsiteY76" fmla="*/ 2100106 h 5016353"/>
              <a:gd name="connsiteX77" fmla="*/ 6967765 w 7804727"/>
              <a:gd name="connsiteY77" fmla="*/ 2023936 h 5016353"/>
              <a:gd name="connsiteX78" fmla="*/ 6923595 w 7804727"/>
              <a:gd name="connsiteY78" fmla="*/ 1980410 h 5016353"/>
              <a:gd name="connsiteX79" fmla="*/ 6890469 w 7804727"/>
              <a:gd name="connsiteY79" fmla="*/ 1936884 h 5016353"/>
              <a:gd name="connsiteX80" fmla="*/ 6835256 w 7804727"/>
              <a:gd name="connsiteY80" fmla="*/ 1904240 h 5016353"/>
              <a:gd name="connsiteX81" fmla="*/ 6757959 w 7804727"/>
              <a:gd name="connsiteY81" fmla="*/ 1806308 h 5016353"/>
              <a:gd name="connsiteX82" fmla="*/ 6702747 w 7804727"/>
              <a:gd name="connsiteY82" fmla="*/ 1708376 h 5016353"/>
              <a:gd name="connsiteX83" fmla="*/ 6691704 w 7804727"/>
              <a:gd name="connsiteY83" fmla="*/ 1664850 h 5016353"/>
              <a:gd name="connsiteX84" fmla="*/ 6669619 w 7804727"/>
              <a:gd name="connsiteY84" fmla="*/ 1632206 h 5016353"/>
              <a:gd name="connsiteX85" fmla="*/ 6658578 w 7804727"/>
              <a:gd name="connsiteY85" fmla="*/ 1577799 h 5016353"/>
              <a:gd name="connsiteX86" fmla="*/ 6614407 w 7804727"/>
              <a:gd name="connsiteY86" fmla="*/ 1468985 h 5016353"/>
              <a:gd name="connsiteX87" fmla="*/ 6592323 w 7804727"/>
              <a:gd name="connsiteY87" fmla="*/ 1414579 h 5016353"/>
              <a:gd name="connsiteX88" fmla="*/ 6581281 w 7804727"/>
              <a:gd name="connsiteY88" fmla="*/ 1371053 h 5016353"/>
              <a:gd name="connsiteX89" fmla="*/ 6537110 w 7804727"/>
              <a:gd name="connsiteY89" fmla="*/ 1273120 h 5016353"/>
              <a:gd name="connsiteX90" fmla="*/ 6515026 w 7804727"/>
              <a:gd name="connsiteY90" fmla="*/ 1164306 h 5016353"/>
              <a:gd name="connsiteX91" fmla="*/ 6492941 w 7804727"/>
              <a:gd name="connsiteY91" fmla="*/ 1099019 h 5016353"/>
              <a:gd name="connsiteX92" fmla="*/ 6470856 w 7804727"/>
              <a:gd name="connsiteY92" fmla="*/ 968442 h 5016353"/>
              <a:gd name="connsiteX93" fmla="*/ 6448772 w 7804727"/>
              <a:gd name="connsiteY93" fmla="*/ 859628 h 5016353"/>
              <a:gd name="connsiteX94" fmla="*/ 6437729 w 7804727"/>
              <a:gd name="connsiteY94" fmla="*/ 772578 h 5016353"/>
              <a:gd name="connsiteX95" fmla="*/ 6393559 w 7804727"/>
              <a:gd name="connsiteY95" fmla="*/ 685526 h 5016353"/>
              <a:gd name="connsiteX96" fmla="*/ 6338347 w 7804727"/>
              <a:gd name="connsiteY96" fmla="*/ 609356 h 5016353"/>
              <a:gd name="connsiteX97" fmla="*/ 6305219 w 7804727"/>
              <a:gd name="connsiteY97" fmla="*/ 554949 h 5016353"/>
              <a:gd name="connsiteX98" fmla="*/ 6283135 w 7804727"/>
              <a:gd name="connsiteY98" fmla="*/ 522306 h 5016353"/>
              <a:gd name="connsiteX99" fmla="*/ 6227923 w 7804727"/>
              <a:gd name="connsiteY99" fmla="*/ 478780 h 5016353"/>
              <a:gd name="connsiteX100" fmla="*/ 6183753 w 7804727"/>
              <a:gd name="connsiteY100" fmla="*/ 413492 h 5016353"/>
              <a:gd name="connsiteX101" fmla="*/ 6139584 w 7804727"/>
              <a:gd name="connsiteY101" fmla="*/ 391730 h 5016353"/>
              <a:gd name="connsiteX102" fmla="*/ 6073329 w 7804727"/>
              <a:gd name="connsiteY102" fmla="*/ 337322 h 5016353"/>
              <a:gd name="connsiteX103" fmla="*/ 5996032 w 7804727"/>
              <a:gd name="connsiteY103" fmla="*/ 304678 h 5016353"/>
              <a:gd name="connsiteX104" fmla="*/ 5907693 w 7804727"/>
              <a:gd name="connsiteY104" fmla="*/ 261153 h 5016353"/>
              <a:gd name="connsiteX105" fmla="*/ 5841438 w 7804727"/>
              <a:gd name="connsiteY105" fmla="*/ 250271 h 5016353"/>
              <a:gd name="connsiteX106" fmla="*/ 5775184 w 7804727"/>
              <a:gd name="connsiteY106" fmla="*/ 228508 h 5016353"/>
              <a:gd name="connsiteX107" fmla="*/ 5576421 w 7804727"/>
              <a:gd name="connsiteY107" fmla="*/ 195865 h 5016353"/>
              <a:gd name="connsiteX108" fmla="*/ 5245147 w 7804727"/>
              <a:gd name="connsiteY108" fmla="*/ 152339 h 5016353"/>
              <a:gd name="connsiteX109" fmla="*/ 5035342 w 7804727"/>
              <a:gd name="connsiteY109" fmla="*/ 141458 h 5016353"/>
              <a:gd name="connsiteX110" fmla="*/ 4858663 w 7804727"/>
              <a:gd name="connsiteY110" fmla="*/ 130576 h 5016353"/>
              <a:gd name="connsiteX111" fmla="*/ 4339670 w 7804727"/>
              <a:gd name="connsiteY111" fmla="*/ 119696 h 5016353"/>
              <a:gd name="connsiteX112" fmla="*/ 4240287 w 7804727"/>
              <a:gd name="connsiteY112" fmla="*/ 97932 h 5016353"/>
              <a:gd name="connsiteX113" fmla="*/ 4196118 w 7804727"/>
              <a:gd name="connsiteY113" fmla="*/ 87051 h 5016353"/>
              <a:gd name="connsiteX114" fmla="*/ 4118821 w 7804727"/>
              <a:gd name="connsiteY114" fmla="*/ 76169 h 5016353"/>
              <a:gd name="connsiteX115" fmla="*/ 3997355 w 7804727"/>
              <a:gd name="connsiteY115" fmla="*/ 43526 h 5016353"/>
              <a:gd name="connsiteX116" fmla="*/ 3920058 w 7804727"/>
              <a:gd name="connsiteY116" fmla="*/ 32644 h 5016353"/>
              <a:gd name="connsiteX117" fmla="*/ 3798592 w 7804727"/>
              <a:gd name="connsiteY117" fmla="*/ 10881 h 5016353"/>
              <a:gd name="connsiteX118" fmla="*/ 3732336 w 7804727"/>
              <a:gd name="connsiteY118" fmla="*/ 0 h 5016353"/>
              <a:gd name="connsiteX119" fmla="*/ 1446556 w 7804727"/>
              <a:gd name="connsiteY119" fmla="*/ 10881 h 5016353"/>
              <a:gd name="connsiteX120" fmla="*/ 1380301 w 7804727"/>
              <a:gd name="connsiteY120" fmla="*/ 65288 h 5016353"/>
              <a:gd name="connsiteX121" fmla="*/ 1314047 w 7804727"/>
              <a:gd name="connsiteY121" fmla="*/ 87051 h 5016353"/>
              <a:gd name="connsiteX122" fmla="*/ 1280920 w 7804727"/>
              <a:gd name="connsiteY122" fmla="*/ 108814 h 5016353"/>
              <a:gd name="connsiteX123" fmla="*/ 1258835 w 7804727"/>
              <a:gd name="connsiteY123" fmla="*/ 97932 h 50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7804727" h="5016353" extrusionOk="0">
                <a:moveTo>
                  <a:pt x="1258835" y="97932"/>
                </a:moveTo>
                <a:lnTo>
                  <a:pt x="1258835" y="97932"/>
                </a:lnTo>
                <a:cubicBezTo>
                  <a:pt x="1255588" y="143531"/>
                  <a:pt x="1255106" y="184550"/>
                  <a:pt x="1247793" y="228508"/>
                </a:cubicBezTo>
                <a:cubicBezTo>
                  <a:pt x="1248122" y="255472"/>
                  <a:pt x="1225250" y="310237"/>
                  <a:pt x="1214666" y="348204"/>
                </a:cubicBezTo>
                <a:cubicBezTo>
                  <a:pt x="1205608" y="368697"/>
                  <a:pt x="1199122" y="387375"/>
                  <a:pt x="1192581" y="402610"/>
                </a:cubicBezTo>
                <a:cubicBezTo>
                  <a:pt x="1163847" y="466505"/>
                  <a:pt x="1163338" y="447729"/>
                  <a:pt x="1126326" y="500544"/>
                </a:cubicBezTo>
                <a:cubicBezTo>
                  <a:pt x="1115528" y="519436"/>
                  <a:pt x="1102428" y="537381"/>
                  <a:pt x="1093199" y="554949"/>
                </a:cubicBezTo>
                <a:cubicBezTo>
                  <a:pt x="1036320" y="638402"/>
                  <a:pt x="1075938" y="552087"/>
                  <a:pt x="1037987" y="642001"/>
                </a:cubicBezTo>
                <a:cubicBezTo>
                  <a:pt x="1034499" y="669685"/>
                  <a:pt x="1025006" y="697930"/>
                  <a:pt x="1015902" y="729052"/>
                </a:cubicBezTo>
                <a:cubicBezTo>
                  <a:pt x="1006666" y="743537"/>
                  <a:pt x="999817" y="759600"/>
                  <a:pt x="993817" y="772578"/>
                </a:cubicBezTo>
                <a:cubicBezTo>
                  <a:pt x="981118" y="808739"/>
                  <a:pt x="984811" y="820320"/>
                  <a:pt x="960690" y="859628"/>
                </a:cubicBezTo>
                <a:cubicBezTo>
                  <a:pt x="950640" y="878068"/>
                  <a:pt x="930849" y="891956"/>
                  <a:pt x="916520" y="914035"/>
                </a:cubicBezTo>
                <a:cubicBezTo>
                  <a:pt x="880133" y="964620"/>
                  <a:pt x="888204" y="1023412"/>
                  <a:pt x="806096" y="1044612"/>
                </a:cubicBezTo>
                <a:cubicBezTo>
                  <a:pt x="580686" y="1065184"/>
                  <a:pt x="867087" y="1006839"/>
                  <a:pt x="607332" y="1109901"/>
                </a:cubicBezTo>
                <a:cubicBezTo>
                  <a:pt x="595751" y="1113138"/>
                  <a:pt x="585201" y="1117116"/>
                  <a:pt x="574206" y="1120781"/>
                </a:cubicBezTo>
                <a:cubicBezTo>
                  <a:pt x="530888" y="1135620"/>
                  <a:pt x="509689" y="1147563"/>
                  <a:pt x="474824" y="1164306"/>
                </a:cubicBezTo>
                <a:cubicBezTo>
                  <a:pt x="444971" y="1184083"/>
                  <a:pt x="379079" y="1217011"/>
                  <a:pt x="353356" y="1240476"/>
                </a:cubicBezTo>
                <a:cubicBezTo>
                  <a:pt x="341256" y="1252030"/>
                  <a:pt x="324936" y="1263183"/>
                  <a:pt x="309187" y="1273120"/>
                </a:cubicBezTo>
                <a:cubicBezTo>
                  <a:pt x="294371" y="1284648"/>
                  <a:pt x="277697" y="1284250"/>
                  <a:pt x="265018" y="1294883"/>
                </a:cubicBezTo>
                <a:cubicBezTo>
                  <a:pt x="254464" y="1304712"/>
                  <a:pt x="244414" y="1319234"/>
                  <a:pt x="231890" y="1327528"/>
                </a:cubicBezTo>
                <a:cubicBezTo>
                  <a:pt x="219728" y="1336425"/>
                  <a:pt x="210387" y="1340538"/>
                  <a:pt x="198763" y="1349290"/>
                </a:cubicBezTo>
                <a:cubicBezTo>
                  <a:pt x="118419" y="1443346"/>
                  <a:pt x="195908" y="1378027"/>
                  <a:pt x="121466" y="1425460"/>
                </a:cubicBezTo>
                <a:cubicBezTo>
                  <a:pt x="109140" y="1451059"/>
                  <a:pt x="87845" y="1465354"/>
                  <a:pt x="77296" y="1490749"/>
                </a:cubicBezTo>
                <a:cubicBezTo>
                  <a:pt x="57048" y="1537031"/>
                  <a:pt x="73396" y="1512081"/>
                  <a:pt x="44169" y="1566918"/>
                </a:cubicBezTo>
                <a:cubicBezTo>
                  <a:pt x="40040" y="1586009"/>
                  <a:pt x="41372" y="1603584"/>
                  <a:pt x="33127" y="1621324"/>
                </a:cubicBezTo>
                <a:cubicBezTo>
                  <a:pt x="27864" y="1639039"/>
                  <a:pt x="15897" y="1657558"/>
                  <a:pt x="11042" y="1675731"/>
                </a:cubicBezTo>
                <a:cubicBezTo>
                  <a:pt x="12593" y="1737245"/>
                  <a:pt x="9284" y="1807655"/>
                  <a:pt x="0" y="1871597"/>
                </a:cubicBezTo>
                <a:cubicBezTo>
                  <a:pt x="-1896" y="1978314"/>
                  <a:pt x="7315" y="2087263"/>
                  <a:pt x="33127" y="2198038"/>
                </a:cubicBezTo>
                <a:cubicBezTo>
                  <a:pt x="35759" y="2227542"/>
                  <a:pt x="55404" y="2252186"/>
                  <a:pt x="55212" y="2285088"/>
                </a:cubicBezTo>
                <a:cubicBezTo>
                  <a:pt x="62170" y="2325510"/>
                  <a:pt x="67167" y="2365802"/>
                  <a:pt x="66253" y="2404784"/>
                </a:cubicBezTo>
                <a:cubicBezTo>
                  <a:pt x="66302" y="2420485"/>
                  <a:pt x="71547" y="2442228"/>
                  <a:pt x="77296" y="2459190"/>
                </a:cubicBezTo>
                <a:cubicBezTo>
                  <a:pt x="82412" y="2482679"/>
                  <a:pt x="82630" y="2505906"/>
                  <a:pt x="88339" y="2524479"/>
                </a:cubicBezTo>
                <a:cubicBezTo>
                  <a:pt x="101945" y="2780334"/>
                  <a:pt x="98353" y="2571728"/>
                  <a:pt x="110424" y="2959734"/>
                </a:cubicBezTo>
                <a:cubicBezTo>
                  <a:pt x="111617" y="3040208"/>
                  <a:pt x="119557" y="3110112"/>
                  <a:pt x="121466" y="3188243"/>
                </a:cubicBezTo>
                <a:cubicBezTo>
                  <a:pt x="133733" y="3333319"/>
                  <a:pt x="118912" y="3281423"/>
                  <a:pt x="143550" y="3373225"/>
                </a:cubicBezTo>
                <a:cubicBezTo>
                  <a:pt x="224446" y="3797734"/>
                  <a:pt x="145670" y="3053340"/>
                  <a:pt x="187721" y="4330787"/>
                </a:cubicBezTo>
                <a:cubicBezTo>
                  <a:pt x="189911" y="4366600"/>
                  <a:pt x="193633" y="4388965"/>
                  <a:pt x="209806" y="4417837"/>
                </a:cubicBezTo>
                <a:cubicBezTo>
                  <a:pt x="255360" y="4489519"/>
                  <a:pt x="312074" y="4558458"/>
                  <a:pt x="386484" y="4591939"/>
                </a:cubicBezTo>
                <a:cubicBezTo>
                  <a:pt x="415668" y="4607943"/>
                  <a:pt x="436843" y="4618197"/>
                  <a:pt x="463781" y="4624584"/>
                </a:cubicBezTo>
                <a:cubicBezTo>
                  <a:pt x="529431" y="4648097"/>
                  <a:pt x="580694" y="4684872"/>
                  <a:pt x="640460" y="4689873"/>
                </a:cubicBezTo>
                <a:cubicBezTo>
                  <a:pt x="704458" y="4712623"/>
                  <a:pt x="769961" y="4704358"/>
                  <a:pt x="828181" y="4722516"/>
                </a:cubicBezTo>
                <a:cubicBezTo>
                  <a:pt x="928020" y="4739258"/>
                  <a:pt x="1033661" y="4757424"/>
                  <a:pt x="1126326" y="4787805"/>
                </a:cubicBezTo>
                <a:cubicBezTo>
                  <a:pt x="1174127" y="4793546"/>
                  <a:pt x="1219843" y="4800479"/>
                  <a:pt x="1269878" y="4809567"/>
                </a:cubicBezTo>
                <a:cubicBezTo>
                  <a:pt x="1300460" y="4817828"/>
                  <a:pt x="1323002" y="4824694"/>
                  <a:pt x="1347175" y="4831330"/>
                </a:cubicBezTo>
                <a:cubicBezTo>
                  <a:pt x="1385615" y="4836894"/>
                  <a:pt x="1417572" y="4842995"/>
                  <a:pt x="1457598" y="4853093"/>
                </a:cubicBezTo>
                <a:cubicBezTo>
                  <a:pt x="1485667" y="4854413"/>
                  <a:pt x="1505214" y="4869672"/>
                  <a:pt x="1534895" y="4874855"/>
                </a:cubicBezTo>
                <a:cubicBezTo>
                  <a:pt x="1547564" y="4878738"/>
                  <a:pt x="1562701" y="4879316"/>
                  <a:pt x="1579066" y="4885737"/>
                </a:cubicBezTo>
                <a:cubicBezTo>
                  <a:pt x="1638473" y="4906802"/>
                  <a:pt x="1634729" y="4914354"/>
                  <a:pt x="1700532" y="4929262"/>
                </a:cubicBezTo>
                <a:cubicBezTo>
                  <a:pt x="1783387" y="4947090"/>
                  <a:pt x="1945744" y="4988168"/>
                  <a:pt x="2053889" y="4994551"/>
                </a:cubicBezTo>
                <a:cubicBezTo>
                  <a:pt x="2279867" y="5018586"/>
                  <a:pt x="2935701" y="5016552"/>
                  <a:pt x="2937283" y="5016314"/>
                </a:cubicBezTo>
                <a:cubicBezTo>
                  <a:pt x="4156721" y="5063473"/>
                  <a:pt x="4571801" y="4909207"/>
                  <a:pt x="5543293" y="5005432"/>
                </a:cubicBezTo>
                <a:cubicBezTo>
                  <a:pt x="5887079" y="5133110"/>
                  <a:pt x="6567911" y="4937750"/>
                  <a:pt x="7011935" y="4994551"/>
                </a:cubicBezTo>
                <a:cubicBezTo>
                  <a:pt x="7066505" y="4987407"/>
                  <a:pt x="7132862" y="4975502"/>
                  <a:pt x="7188613" y="4972787"/>
                </a:cubicBezTo>
                <a:cubicBezTo>
                  <a:pt x="7228289" y="4964556"/>
                  <a:pt x="7275311" y="4968124"/>
                  <a:pt x="7310079" y="4961907"/>
                </a:cubicBezTo>
                <a:cubicBezTo>
                  <a:pt x="7329255" y="4959848"/>
                  <a:pt x="7348915" y="4956693"/>
                  <a:pt x="7365292" y="4951025"/>
                </a:cubicBezTo>
                <a:cubicBezTo>
                  <a:pt x="7387752" y="4944988"/>
                  <a:pt x="7431547" y="4929263"/>
                  <a:pt x="7431547" y="4929262"/>
                </a:cubicBezTo>
                <a:cubicBezTo>
                  <a:pt x="7438429" y="4919537"/>
                  <a:pt x="7445005" y="4907418"/>
                  <a:pt x="7453632" y="4896618"/>
                </a:cubicBezTo>
                <a:cubicBezTo>
                  <a:pt x="7463694" y="4889384"/>
                  <a:pt x="7476406" y="4883552"/>
                  <a:pt x="7486758" y="4874855"/>
                </a:cubicBezTo>
                <a:cubicBezTo>
                  <a:pt x="7496950" y="4864456"/>
                  <a:pt x="7508464" y="4852439"/>
                  <a:pt x="7519886" y="4842212"/>
                </a:cubicBezTo>
                <a:cubicBezTo>
                  <a:pt x="7526438" y="4818768"/>
                  <a:pt x="7532598" y="4795861"/>
                  <a:pt x="7541970" y="4776923"/>
                </a:cubicBezTo>
                <a:cubicBezTo>
                  <a:pt x="7547498" y="4757906"/>
                  <a:pt x="7558183" y="4740503"/>
                  <a:pt x="7564055" y="4722516"/>
                </a:cubicBezTo>
                <a:cubicBezTo>
                  <a:pt x="7576791" y="4679318"/>
                  <a:pt x="7576135" y="4610812"/>
                  <a:pt x="7586141" y="4581059"/>
                </a:cubicBezTo>
                <a:cubicBezTo>
                  <a:pt x="7589916" y="4559534"/>
                  <a:pt x="7593668" y="4534546"/>
                  <a:pt x="7597182" y="4515770"/>
                </a:cubicBezTo>
                <a:cubicBezTo>
                  <a:pt x="7614346" y="4476791"/>
                  <a:pt x="7634155" y="4425451"/>
                  <a:pt x="7641352" y="4385194"/>
                </a:cubicBezTo>
                <a:cubicBezTo>
                  <a:pt x="7655410" y="4359104"/>
                  <a:pt x="7645780" y="4338187"/>
                  <a:pt x="7663438" y="4298143"/>
                </a:cubicBezTo>
                <a:cubicBezTo>
                  <a:pt x="7673846" y="4263882"/>
                  <a:pt x="7674381" y="4195745"/>
                  <a:pt x="7685522" y="4156685"/>
                </a:cubicBezTo>
                <a:cubicBezTo>
                  <a:pt x="7689657" y="4130430"/>
                  <a:pt x="7702784" y="4115841"/>
                  <a:pt x="7707607" y="4091396"/>
                </a:cubicBezTo>
                <a:cubicBezTo>
                  <a:pt x="7708018" y="4060220"/>
                  <a:pt x="7725206" y="3957953"/>
                  <a:pt x="7729692" y="3928177"/>
                </a:cubicBezTo>
                <a:cubicBezTo>
                  <a:pt x="7737788" y="3888378"/>
                  <a:pt x="7740770" y="3850179"/>
                  <a:pt x="7751776" y="3819362"/>
                </a:cubicBezTo>
                <a:cubicBezTo>
                  <a:pt x="7781296" y="3720343"/>
                  <a:pt x="7768853" y="3769777"/>
                  <a:pt x="7784904" y="3667023"/>
                </a:cubicBezTo>
                <a:cubicBezTo>
                  <a:pt x="7817963" y="3329489"/>
                  <a:pt x="7808088" y="3228402"/>
                  <a:pt x="7784904" y="2796513"/>
                </a:cubicBezTo>
                <a:cubicBezTo>
                  <a:pt x="7786489" y="2760681"/>
                  <a:pt x="7756102" y="2743217"/>
                  <a:pt x="7740735" y="2709463"/>
                </a:cubicBezTo>
                <a:cubicBezTo>
                  <a:pt x="7684714" y="2596565"/>
                  <a:pt x="7719358" y="2656893"/>
                  <a:pt x="7586141" y="2502716"/>
                </a:cubicBezTo>
                <a:cubicBezTo>
                  <a:pt x="7450264" y="2362847"/>
                  <a:pt x="7581836" y="2495607"/>
                  <a:pt x="7464673" y="2372140"/>
                </a:cubicBezTo>
                <a:cubicBezTo>
                  <a:pt x="7380633" y="2285520"/>
                  <a:pt x="7438758" y="2323944"/>
                  <a:pt x="7332164" y="2252445"/>
                </a:cubicBezTo>
                <a:cubicBezTo>
                  <a:pt x="7278418" y="2222774"/>
                  <a:pt x="7224749" y="2191575"/>
                  <a:pt x="7166529" y="2154511"/>
                </a:cubicBezTo>
                <a:cubicBezTo>
                  <a:pt x="7140077" y="2134446"/>
                  <a:pt x="7117264" y="2115021"/>
                  <a:pt x="7089232" y="2100106"/>
                </a:cubicBezTo>
                <a:cubicBezTo>
                  <a:pt x="7045404" y="2066394"/>
                  <a:pt x="6996058" y="2062297"/>
                  <a:pt x="6967765" y="2023936"/>
                </a:cubicBezTo>
                <a:cubicBezTo>
                  <a:pt x="6955470" y="2009092"/>
                  <a:pt x="6935494" y="1994651"/>
                  <a:pt x="6923595" y="1980410"/>
                </a:cubicBezTo>
                <a:cubicBezTo>
                  <a:pt x="6914509" y="1965066"/>
                  <a:pt x="6904048" y="1946412"/>
                  <a:pt x="6890469" y="1936884"/>
                </a:cubicBezTo>
                <a:cubicBezTo>
                  <a:pt x="6875315" y="1923727"/>
                  <a:pt x="6853721" y="1913587"/>
                  <a:pt x="6835256" y="1904240"/>
                </a:cubicBezTo>
                <a:cubicBezTo>
                  <a:pt x="6812934" y="1873880"/>
                  <a:pt x="6771269" y="1847844"/>
                  <a:pt x="6757959" y="1806308"/>
                </a:cubicBezTo>
                <a:cubicBezTo>
                  <a:pt x="6723792" y="1734548"/>
                  <a:pt x="6747276" y="1767427"/>
                  <a:pt x="6702747" y="1708376"/>
                </a:cubicBezTo>
                <a:cubicBezTo>
                  <a:pt x="6697932" y="1696230"/>
                  <a:pt x="6698892" y="1678566"/>
                  <a:pt x="6691704" y="1664850"/>
                </a:cubicBezTo>
                <a:cubicBezTo>
                  <a:pt x="6687446" y="1653429"/>
                  <a:pt x="6674767" y="1642174"/>
                  <a:pt x="6669619" y="1632206"/>
                </a:cubicBezTo>
                <a:cubicBezTo>
                  <a:pt x="6663675" y="1615200"/>
                  <a:pt x="6663605" y="1598725"/>
                  <a:pt x="6658578" y="1577799"/>
                </a:cubicBezTo>
                <a:cubicBezTo>
                  <a:pt x="6646641" y="1540860"/>
                  <a:pt x="6624597" y="1503323"/>
                  <a:pt x="6614407" y="1468985"/>
                </a:cubicBezTo>
                <a:cubicBezTo>
                  <a:pt x="6610082" y="1449020"/>
                  <a:pt x="6597999" y="1435304"/>
                  <a:pt x="6592323" y="1414579"/>
                </a:cubicBezTo>
                <a:cubicBezTo>
                  <a:pt x="6590551" y="1400183"/>
                  <a:pt x="6585926" y="1384989"/>
                  <a:pt x="6581281" y="1371053"/>
                </a:cubicBezTo>
                <a:cubicBezTo>
                  <a:pt x="6568922" y="1332620"/>
                  <a:pt x="6555929" y="1309406"/>
                  <a:pt x="6537110" y="1273120"/>
                </a:cubicBezTo>
                <a:cubicBezTo>
                  <a:pt x="6529873" y="1236281"/>
                  <a:pt x="6527981" y="1198483"/>
                  <a:pt x="6515026" y="1164306"/>
                </a:cubicBezTo>
                <a:cubicBezTo>
                  <a:pt x="6505581" y="1140113"/>
                  <a:pt x="6494686" y="1118778"/>
                  <a:pt x="6492941" y="1099019"/>
                </a:cubicBezTo>
                <a:cubicBezTo>
                  <a:pt x="6483573" y="1055535"/>
                  <a:pt x="6479770" y="1010139"/>
                  <a:pt x="6470856" y="968442"/>
                </a:cubicBezTo>
                <a:cubicBezTo>
                  <a:pt x="6466300" y="930104"/>
                  <a:pt x="6455024" y="902102"/>
                  <a:pt x="6448772" y="859628"/>
                </a:cubicBezTo>
                <a:cubicBezTo>
                  <a:pt x="6446336" y="830905"/>
                  <a:pt x="6446561" y="796781"/>
                  <a:pt x="6437729" y="772578"/>
                </a:cubicBezTo>
                <a:cubicBezTo>
                  <a:pt x="6425020" y="736071"/>
                  <a:pt x="6413640" y="710600"/>
                  <a:pt x="6393559" y="685526"/>
                </a:cubicBezTo>
                <a:cubicBezTo>
                  <a:pt x="6368006" y="656135"/>
                  <a:pt x="6358249" y="644057"/>
                  <a:pt x="6338347" y="609356"/>
                </a:cubicBezTo>
                <a:cubicBezTo>
                  <a:pt x="6328108" y="591901"/>
                  <a:pt x="6316209" y="573225"/>
                  <a:pt x="6305219" y="554949"/>
                </a:cubicBezTo>
                <a:cubicBezTo>
                  <a:pt x="6297245" y="545592"/>
                  <a:pt x="6292877" y="531972"/>
                  <a:pt x="6283135" y="522306"/>
                </a:cubicBezTo>
                <a:cubicBezTo>
                  <a:pt x="6238864" y="485823"/>
                  <a:pt x="6255143" y="515661"/>
                  <a:pt x="6227923" y="478780"/>
                </a:cubicBezTo>
                <a:cubicBezTo>
                  <a:pt x="6212094" y="458908"/>
                  <a:pt x="6207411" y="420489"/>
                  <a:pt x="6183753" y="413492"/>
                </a:cubicBezTo>
                <a:cubicBezTo>
                  <a:pt x="6168367" y="406095"/>
                  <a:pt x="6153989" y="401695"/>
                  <a:pt x="6139584" y="391730"/>
                </a:cubicBezTo>
                <a:cubicBezTo>
                  <a:pt x="6087337" y="350558"/>
                  <a:pt x="6133008" y="370591"/>
                  <a:pt x="6073329" y="337322"/>
                </a:cubicBezTo>
                <a:cubicBezTo>
                  <a:pt x="6047267" y="325330"/>
                  <a:pt x="6021149" y="317732"/>
                  <a:pt x="5996032" y="304678"/>
                </a:cubicBezTo>
                <a:cubicBezTo>
                  <a:pt x="5969185" y="290750"/>
                  <a:pt x="5938442" y="272726"/>
                  <a:pt x="5907693" y="261153"/>
                </a:cubicBezTo>
                <a:cubicBezTo>
                  <a:pt x="5883289" y="251711"/>
                  <a:pt x="5860210" y="256603"/>
                  <a:pt x="5841438" y="250271"/>
                </a:cubicBezTo>
                <a:cubicBezTo>
                  <a:pt x="5818222" y="241151"/>
                  <a:pt x="5798014" y="233644"/>
                  <a:pt x="5775184" y="228508"/>
                </a:cubicBezTo>
                <a:cubicBezTo>
                  <a:pt x="5631860" y="193572"/>
                  <a:pt x="5703043" y="227397"/>
                  <a:pt x="5576421" y="195865"/>
                </a:cubicBezTo>
                <a:cubicBezTo>
                  <a:pt x="5327483" y="195267"/>
                  <a:pt x="5594180" y="143841"/>
                  <a:pt x="5245147" y="152339"/>
                </a:cubicBezTo>
                <a:cubicBezTo>
                  <a:pt x="5174768" y="138765"/>
                  <a:pt x="5109487" y="152337"/>
                  <a:pt x="5035342" y="141458"/>
                </a:cubicBezTo>
                <a:cubicBezTo>
                  <a:pt x="4986432" y="136114"/>
                  <a:pt x="4920445" y="136123"/>
                  <a:pt x="4858663" y="130576"/>
                </a:cubicBezTo>
                <a:cubicBezTo>
                  <a:pt x="4700925" y="115065"/>
                  <a:pt x="4505341" y="91198"/>
                  <a:pt x="4339670" y="119696"/>
                </a:cubicBezTo>
                <a:cubicBezTo>
                  <a:pt x="4231204" y="113441"/>
                  <a:pt x="4365768" y="123166"/>
                  <a:pt x="4240287" y="97932"/>
                </a:cubicBezTo>
                <a:cubicBezTo>
                  <a:pt x="4226469" y="93583"/>
                  <a:pt x="4210065" y="91724"/>
                  <a:pt x="4196118" y="87051"/>
                </a:cubicBezTo>
                <a:cubicBezTo>
                  <a:pt x="4172509" y="80529"/>
                  <a:pt x="4148956" y="80706"/>
                  <a:pt x="4118821" y="76169"/>
                </a:cubicBezTo>
                <a:cubicBezTo>
                  <a:pt x="4084579" y="61881"/>
                  <a:pt x="4045090" y="55044"/>
                  <a:pt x="3997355" y="43526"/>
                </a:cubicBezTo>
                <a:cubicBezTo>
                  <a:pt x="3963258" y="35626"/>
                  <a:pt x="3936746" y="32578"/>
                  <a:pt x="3920058" y="32644"/>
                </a:cubicBezTo>
                <a:cubicBezTo>
                  <a:pt x="3813319" y="15269"/>
                  <a:pt x="3893297" y="26242"/>
                  <a:pt x="3798592" y="10881"/>
                </a:cubicBezTo>
                <a:cubicBezTo>
                  <a:pt x="3778284" y="7127"/>
                  <a:pt x="3754457" y="3358"/>
                  <a:pt x="3732336" y="0"/>
                </a:cubicBezTo>
                <a:cubicBezTo>
                  <a:pt x="3339783" y="39935"/>
                  <a:pt x="2194393" y="-114597"/>
                  <a:pt x="1446556" y="10881"/>
                </a:cubicBezTo>
                <a:cubicBezTo>
                  <a:pt x="1386498" y="16454"/>
                  <a:pt x="1416576" y="41595"/>
                  <a:pt x="1380301" y="65288"/>
                </a:cubicBezTo>
                <a:cubicBezTo>
                  <a:pt x="1360863" y="81871"/>
                  <a:pt x="1335672" y="73286"/>
                  <a:pt x="1314047" y="87051"/>
                </a:cubicBezTo>
                <a:cubicBezTo>
                  <a:pt x="1302745" y="96513"/>
                  <a:pt x="1292426" y="103035"/>
                  <a:pt x="1280920" y="108814"/>
                </a:cubicBezTo>
                <a:cubicBezTo>
                  <a:pt x="1276076" y="107130"/>
                  <a:pt x="1262782" y="100893"/>
                  <a:pt x="1258835" y="97932"/>
                </a:cubicBezTo>
                <a:close/>
              </a:path>
            </a:pathLst>
          </a:custGeom>
          <a:noFill/>
          <a:ln w="88900" cmpd="thinThick">
            <a:solidFill>
              <a:srgbClr val="FF0000"/>
            </a:solidFill>
            <a:extLst>
              <a:ext uri="{C807C97D-BFC1-408E-A445-0C87EB9F89A2}">
                <ask:lineSketchStyleProps xmlns:ask="http://schemas.microsoft.com/office/drawing/2018/sketchyshapes" sd="116802519">
                  <a:custGeom>
                    <a:avLst/>
                    <a:gdLst>
                      <a:gd name="connsiteX0" fmla="*/ 992777 w 6155176"/>
                      <a:gd name="connsiteY0" fmla="*/ 78377 h 4014683"/>
                      <a:gd name="connsiteX1" fmla="*/ 992777 w 6155176"/>
                      <a:gd name="connsiteY1" fmla="*/ 78377 h 4014683"/>
                      <a:gd name="connsiteX2" fmla="*/ 984069 w 6155176"/>
                      <a:gd name="connsiteY2" fmla="*/ 182880 h 4014683"/>
                      <a:gd name="connsiteX3" fmla="*/ 957943 w 6155176"/>
                      <a:gd name="connsiteY3" fmla="*/ 278675 h 4014683"/>
                      <a:gd name="connsiteX4" fmla="*/ 940526 w 6155176"/>
                      <a:gd name="connsiteY4" fmla="*/ 322217 h 4014683"/>
                      <a:gd name="connsiteX5" fmla="*/ 888274 w 6155176"/>
                      <a:gd name="connsiteY5" fmla="*/ 400595 h 4014683"/>
                      <a:gd name="connsiteX6" fmla="*/ 862149 w 6155176"/>
                      <a:gd name="connsiteY6" fmla="*/ 444137 h 4014683"/>
                      <a:gd name="connsiteX7" fmla="*/ 818606 w 6155176"/>
                      <a:gd name="connsiteY7" fmla="*/ 513806 h 4014683"/>
                      <a:gd name="connsiteX8" fmla="*/ 801189 w 6155176"/>
                      <a:gd name="connsiteY8" fmla="*/ 583475 h 4014683"/>
                      <a:gd name="connsiteX9" fmla="*/ 783771 w 6155176"/>
                      <a:gd name="connsiteY9" fmla="*/ 618309 h 4014683"/>
                      <a:gd name="connsiteX10" fmla="*/ 757646 w 6155176"/>
                      <a:gd name="connsiteY10" fmla="*/ 687977 h 4014683"/>
                      <a:gd name="connsiteX11" fmla="*/ 722811 w 6155176"/>
                      <a:gd name="connsiteY11" fmla="*/ 731520 h 4014683"/>
                      <a:gd name="connsiteX12" fmla="*/ 635726 w 6155176"/>
                      <a:gd name="connsiteY12" fmla="*/ 836023 h 4014683"/>
                      <a:gd name="connsiteX13" fmla="*/ 478971 w 6155176"/>
                      <a:gd name="connsiteY13" fmla="*/ 888275 h 4014683"/>
                      <a:gd name="connsiteX14" fmla="*/ 452846 w 6155176"/>
                      <a:gd name="connsiteY14" fmla="*/ 896983 h 4014683"/>
                      <a:gd name="connsiteX15" fmla="*/ 374469 w 6155176"/>
                      <a:gd name="connsiteY15" fmla="*/ 931817 h 4014683"/>
                      <a:gd name="connsiteX16" fmla="*/ 278674 w 6155176"/>
                      <a:gd name="connsiteY16" fmla="*/ 992777 h 4014683"/>
                      <a:gd name="connsiteX17" fmla="*/ 243840 w 6155176"/>
                      <a:gd name="connsiteY17" fmla="*/ 1018903 h 4014683"/>
                      <a:gd name="connsiteX18" fmla="*/ 209006 w 6155176"/>
                      <a:gd name="connsiteY18" fmla="*/ 1036320 h 4014683"/>
                      <a:gd name="connsiteX19" fmla="*/ 182880 w 6155176"/>
                      <a:gd name="connsiteY19" fmla="*/ 1062446 h 4014683"/>
                      <a:gd name="connsiteX20" fmla="*/ 156754 w 6155176"/>
                      <a:gd name="connsiteY20" fmla="*/ 1079863 h 4014683"/>
                      <a:gd name="connsiteX21" fmla="*/ 95794 w 6155176"/>
                      <a:gd name="connsiteY21" fmla="*/ 1140823 h 4014683"/>
                      <a:gd name="connsiteX22" fmla="*/ 60960 w 6155176"/>
                      <a:gd name="connsiteY22" fmla="*/ 1193075 h 4014683"/>
                      <a:gd name="connsiteX23" fmla="*/ 34834 w 6155176"/>
                      <a:gd name="connsiteY23" fmla="*/ 1254035 h 4014683"/>
                      <a:gd name="connsiteX24" fmla="*/ 26126 w 6155176"/>
                      <a:gd name="connsiteY24" fmla="*/ 1297577 h 4014683"/>
                      <a:gd name="connsiteX25" fmla="*/ 8709 w 6155176"/>
                      <a:gd name="connsiteY25" fmla="*/ 1341120 h 4014683"/>
                      <a:gd name="connsiteX26" fmla="*/ 0 w 6155176"/>
                      <a:gd name="connsiteY26" fmla="*/ 1497875 h 4014683"/>
                      <a:gd name="connsiteX27" fmla="*/ 26126 w 6155176"/>
                      <a:gd name="connsiteY27" fmla="*/ 1759132 h 4014683"/>
                      <a:gd name="connsiteX28" fmla="*/ 43543 w 6155176"/>
                      <a:gd name="connsiteY28" fmla="*/ 1828800 h 4014683"/>
                      <a:gd name="connsiteX29" fmla="*/ 52251 w 6155176"/>
                      <a:gd name="connsiteY29" fmla="*/ 1924595 h 4014683"/>
                      <a:gd name="connsiteX30" fmla="*/ 60960 w 6155176"/>
                      <a:gd name="connsiteY30" fmla="*/ 1968137 h 4014683"/>
                      <a:gd name="connsiteX31" fmla="*/ 69669 w 6155176"/>
                      <a:gd name="connsiteY31" fmla="*/ 2020389 h 4014683"/>
                      <a:gd name="connsiteX32" fmla="*/ 87086 w 6155176"/>
                      <a:gd name="connsiteY32" fmla="*/ 2368732 h 4014683"/>
                      <a:gd name="connsiteX33" fmla="*/ 95794 w 6155176"/>
                      <a:gd name="connsiteY33" fmla="*/ 2551612 h 4014683"/>
                      <a:gd name="connsiteX34" fmla="*/ 113211 w 6155176"/>
                      <a:gd name="connsiteY34" fmla="*/ 2699657 h 4014683"/>
                      <a:gd name="connsiteX35" fmla="*/ 148046 w 6155176"/>
                      <a:gd name="connsiteY35" fmla="*/ 3466012 h 4014683"/>
                      <a:gd name="connsiteX36" fmla="*/ 165463 w 6155176"/>
                      <a:gd name="connsiteY36" fmla="*/ 3535680 h 4014683"/>
                      <a:gd name="connsiteX37" fmla="*/ 304800 w 6155176"/>
                      <a:gd name="connsiteY37" fmla="*/ 3675017 h 4014683"/>
                      <a:gd name="connsiteX38" fmla="*/ 365760 w 6155176"/>
                      <a:gd name="connsiteY38" fmla="*/ 3701143 h 4014683"/>
                      <a:gd name="connsiteX39" fmla="*/ 505097 w 6155176"/>
                      <a:gd name="connsiteY39" fmla="*/ 3753395 h 4014683"/>
                      <a:gd name="connsiteX40" fmla="*/ 653143 w 6155176"/>
                      <a:gd name="connsiteY40" fmla="*/ 3779520 h 4014683"/>
                      <a:gd name="connsiteX41" fmla="*/ 888274 w 6155176"/>
                      <a:gd name="connsiteY41" fmla="*/ 3831772 h 4014683"/>
                      <a:gd name="connsiteX42" fmla="*/ 1001486 w 6155176"/>
                      <a:gd name="connsiteY42" fmla="*/ 3849189 h 4014683"/>
                      <a:gd name="connsiteX43" fmla="*/ 1062446 w 6155176"/>
                      <a:gd name="connsiteY43" fmla="*/ 3866606 h 4014683"/>
                      <a:gd name="connsiteX44" fmla="*/ 1149531 w 6155176"/>
                      <a:gd name="connsiteY44" fmla="*/ 3884023 h 4014683"/>
                      <a:gd name="connsiteX45" fmla="*/ 1210491 w 6155176"/>
                      <a:gd name="connsiteY45" fmla="*/ 3901440 h 4014683"/>
                      <a:gd name="connsiteX46" fmla="*/ 1245326 w 6155176"/>
                      <a:gd name="connsiteY46" fmla="*/ 3910149 h 4014683"/>
                      <a:gd name="connsiteX47" fmla="*/ 1341120 w 6155176"/>
                      <a:gd name="connsiteY47" fmla="*/ 3944983 h 4014683"/>
                      <a:gd name="connsiteX48" fmla="*/ 1619794 w 6155176"/>
                      <a:gd name="connsiteY48" fmla="*/ 3997235 h 4014683"/>
                      <a:gd name="connsiteX49" fmla="*/ 2316480 w 6155176"/>
                      <a:gd name="connsiteY49" fmla="*/ 4014652 h 4014683"/>
                      <a:gd name="connsiteX50" fmla="*/ 4371703 w 6155176"/>
                      <a:gd name="connsiteY50" fmla="*/ 4005943 h 4014683"/>
                      <a:gd name="connsiteX51" fmla="*/ 5529943 w 6155176"/>
                      <a:gd name="connsiteY51" fmla="*/ 3997235 h 4014683"/>
                      <a:gd name="connsiteX52" fmla="*/ 5669280 w 6155176"/>
                      <a:gd name="connsiteY52" fmla="*/ 3979817 h 4014683"/>
                      <a:gd name="connsiteX53" fmla="*/ 5765074 w 6155176"/>
                      <a:gd name="connsiteY53" fmla="*/ 3971109 h 4014683"/>
                      <a:gd name="connsiteX54" fmla="*/ 5808617 w 6155176"/>
                      <a:gd name="connsiteY54" fmla="*/ 3962400 h 4014683"/>
                      <a:gd name="connsiteX55" fmla="*/ 5860869 w 6155176"/>
                      <a:gd name="connsiteY55" fmla="*/ 3944983 h 4014683"/>
                      <a:gd name="connsiteX56" fmla="*/ 5878286 w 6155176"/>
                      <a:gd name="connsiteY56" fmla="*/ 3918857 h 4014683"/>
                      <a:gd name="connsiteX57" fmla="*/ 5904411 w 6155176"/>
                      <a:gd name="connsiteY57" fmla="*/ 3901440 h 4014683"/>
                      <a:gd name="connsiteX58" fmla="*/ 5930537 w 6155176"/>
                      <a:gd name="connsiteY58" fmla="*/ 3875315 h 4014683"/>
                      <a:gd name="connsiteX59" fmla="*/ 5947954 w 6155176"/>
                      <a:gd name="connsiteY59" fmla="*/ 3823063 h 4014683"/>
                      <a:gd name="connsiteX60" fmla="*/ 5965371 w 6155176"/>
                      <a:gd name="connsiteY60" fmla="*/ 3779520 h 4014683"/>
                      <a:gd name="connsiteX61" fmla="*/ 5982789 w 6155176"/>
                      <a:gd name="connsiteY61" fmla="*/ 3666309 h 4014683"/>
                      <a:gd name="connsiteX62" fmla="*/ 5991497 w 6155176"/>
                      <a:gd name="connsiteY62" fmla="*/ 3614057 h 4014683"/>
                      <a:gd name="connsiteX63" fmla="*/ 6026331 w 6155176"/>
                      <a:gd name="connsiteY63" fmla="*/ 3509555 h 4014683"/>
                      <a:gd name="connsiteX64" fmla="*/ 6043749 w 6155176"/>
                      <a:gd name="connsiteY64" fmla="*/ 3439886 h 4014683"/>
                      <a:gd name="connsiteX65" fmla="*/ 6061166 w 6155176"/>
                      <a:gd name="connsiteY65" fmla="*/ 3326675 h 4014683"/>
                      <a:gd name="connsiteX66" fmla="*/ 6078583 w 6155176"/>
                      <a:gd name="connsiteY66" fmla="*/ 3274423 h 4014683"/>
                      <a:gd name="connsiteX67" fmla="*/ 6096000 w 6155176"/>
                      <a:gd name="connsiteY67" fmla="*/ 3143795 h 4014683"/>
                      <a:gd name="connsiteX68" fmla="*/ 6113417 w 6155176"/>
                      <a:gd name="connsiteY68" fmla="*/ 3056709 h 4014683"/>
                      <a:gd name="connsiteX69" fmla="*/ 6139543 w 6155176"/>
                      <a:gd name="connsiteY69" fmla="*/ 2934789 h 4014683"/>
                      <a:gd name="connsiteX70" fmla="*/ 6139543 w 6155176"/>
                      <a:gd name="connsiteY70" fmla="*/ 2238103 h 4014683"/>
                      <a:gd name="connsiteX71" fmla="*/ 6104709 w 6155176"/>
                      <a:gd name="connsiteY71" fmla="*/ 2168435 h 4014683"/>
                      <a:gd name="connsiteX72" fmla="*/ 5982789 w 6155176"/>
                      <a:gd name="connsiteY72" fmla="*/ 2002972 h 4014683"/>
                      <a:gd name="connsiteX73" fmla="*/ 5886994 w 6155176"/>
                      <a:gd name="connsiteY73" fmla="*/ 1898469 h 4014683"/>
                      <a:gd name="connsiteX74" fmla="*/ 5782491 w 6155176"/>
                      <a:gd name="connsiteY74" fmla="*/ 1802675 h 4014683"/>
                      <a:gd name="connsiteX75" fmla="*/ 5651863 w 6155176"/>
                      <a:gd name="connsiteY75" fmla="*/ 1724297 h 4014683"/>
                      <a:gd name="connsiteX76" fmla="*/ 5590903 w 6155176"/>
                      <a:gd name="connsiteY76" fmla="*/ 1680755 h 4014683"/>
                      <a:gd name="connsiteX77" fmla="*/ 5495109 w 6155176"/>
                      <a:gd name="connsiteY77" fmla="*/ 1619795 h 4014683"/>
                      <a:gd name="connsiteX78" fmla="*/ 5460274 w 6155176"/>
                      <a:gd name="connsiteY78" fmla="*/ 1584960 h 4014683"/>
                      <a:gd name="connsiteX79" fmla="*/ 5434149 w 6155176"/>
                      <a:gd name="connsiteY79" fmla="*/ 1550126 h 4014683"/>
                      <a:gd name="connsiteX80" fmla="*/ 5390606 w 6155176"/>
                      <a:gd name="connsiteY80" fmla="*/ 1524000 h 4014683"/>
                      <a:gd name="connsiteX81" fmla="*/ 5329646 w 6155176"/>
                      <a:gd name="connsiteY81" fmla="*/ 1445623 h 4014683"/>
                      <a:gd name="connsiteX82" fmla="*/ 5286103 w 6155176"/>
                      <a:gd name="connsiteY82" fmla="*/ 1367246 h 4014683"/>
                      <a:gd name="connsiteX83" fmla="*/ 5277394 w 6155176"/>
                      <a:gd name="connsiteY83" fmla="*/ 1332412 h 4014683"/>
                      <a:gd name="connsiteX84" fmla="*/ 5259977 w 6155176"/>
                      <a:gd name="connsiteY84" fmla="*/ 1306286 h 4014683"/>
                      <a:gd name="connsiteX85" fmla="*/ 5251269 w 6155176"/>
                      <a:gd name="connsiteY85" fmla="*/ 1262743 h 4014683"/>
                      <a:gd name="connsiteX86" fmla="*/ 5216434 w 6155176"/>
                      <a:gd name="connsiteY86" fmla="*/ 1175657 h 4014683"/>
                      <a:gd name="connsiteX87" fmla="*/ 5199017 w 6155176"/>
                      <a:gd name="connsiteY87" fmla="*/ 1132115 h 4014683"/>
                      <a:gd name="connsiteX88" fmla="*/ 5190309 w 6155176"/>
                      <a:gd name="connsiteY88" fmla="*/ 1097280 h 4014683"/>
                      <a:gd name="connsiteX89" fmla="*/ 5155474 w 6155176"/>
                      <a:gd name="connsiteY89" fmla="*/ 1018903 h 4014683"/>
                      <a:gd name="connsiteX90" fmla="*/ 5138057 w 6155176"/>
                      <a:gd name="connsiteY90" fmla="*/ 931817 h 4014683"/>
                      <a:gd name="connsiteX91" fmla="*/ 5120640 w 6155176"/>
                      <a:gd name="connsiteY91" fmla="*/ 879566 h 4014683"/>
                      <a:gd name="connsiteX92" fmla="*/ 5103223 w 6155176"/>
                      <a:gd name="connsiteY92" fmla="*/ 775063 h 4014683"/>
                      <a:gd name="connsiteX93" fmla="*/ 5085806 w 6155176"/>
                      <a:gd name="connsiteY93" fmla="*/ 687977 h 4014683"/>
                      <a:gd name="connsiteX94" fmla="*/ 5077097 w 6155176"/>
                      <a:gd name="connsiteY94" fmla="*/ 618309 h 4014683"/>
                      <a:gd name="connsiteX95" fmla="*/ 5042263 w 6155176"/>
                      <a:gd name="connsiteY95" fmla="*/ 548640 h 4014683"/>
                      <a:gd name="connsiteX96" fmla="*/ 4998720 w 6155176"/>
                      <a:gd name="connsiteY96" fmla="*/ 487680 h 4014683"/>
                      <a:gd name="connsiteX97" fmla="*/ 4972594 w 6155176"/>
                      <a:gd name="connsiteY97" fmla="*/ 444137 h 4014683"/>
                      <a:gd name="connsiteX98" fmla="*/ 4955177 w 6155176"/>
                      <a:gd name="connsiteY98" fmla="*/ 418012 h 4014683"/>
                      <a:gd name="connsiteX99" fmla="*/ 4911634 w 6155176"/>
                      <a:gd name="connsiteY99" fmla="*/ 383177 h 4014683"/>
                      <a:gd name="connsiteX100" fmla="*/ 4876800 w 6155176"/>
                      <a:gd name="connsiteY100" fmla="*/ 330926 h 4014683"/>
                      <a:gd name="connsiteX101" fmla="*/ 4841966 w 6155176"/>
                      <a:gd name="connsiteY101" fmla="*/ 313509 h 4014683"/>
                      <a:gd name="connsiteX102" fmla="*/ 4789714 w 6155176"/>
                      <a:gd name="connsiteY102" fmla="*/ 269966 h 4014683"/>
                      <a:gd name="connsiteX103" fmla="*/ 4728754 w 6155176"/>
                      <a:gd name="connsiteY103" fmla="*/ 243840 h 4014683"/>
                      <a:gd name="connsiteX104" fmla="*/ 4659086 w 6155176"/>
                      <a:gd name="connsiteY104" fmla="*/ 209006 h 4014683"/>
                      <a:gd name="connsiteX105" fmla="*/ 4606834 w 6155176"/>
                      <a:gd name="connsiteY105" fmla="*/ 200297 h 4014683"/>
                      <a:gd name="connsiteX106" fmla="*/ 4554583 w 6155176"/>
                      <a:gd name="connsiteY106" fmla="*/ 182880 h 4014683"/>
                      <a:gd name="connsiteX107" fmla="*/ 4397829 w 6155176"/>
                      <a:gd name="connsiteY107" fmla="*/ 156755 h 4014683"/>
                      <a:gd name="connsiteX108" fmla="*/ 4136571 w 6155176"/>
                      <a:gd name="connsiteY108" fmla="*/ 121920 h 4014683"/>
                      <a:gd name="connsiteX109" fmla="*/ 3971109 w 6155176"/>
                      <a:gd name="connsiteY109" fmla="*/ 113212 h 4014683"/>
                      <a:gd name="connsiteX110" fmla="*/ 3831771 w 6155176"/>
                      <a:gd name="connsiteY110" fmla="*/ 104503 h 4014683"/>
                      <a:gd name="connsiteX111" fmla="*/ 3422469 w 6155176"/>
                      <a:gd name="connsiteY111" fmla="*/ 95795 h 4014683"/>
                      <a:gd name="connsiteX112" fmla="*/ 3344091 w 6155176"/>
                      <a:gd name="connsiteY112" fmla="*/ 78377 h 4014683"/>
                      <a:gd name="connsiteX113" fmla="*/ 3309257 w 6155176"/>
                      <a:gd name="connsiteY113" fmla="*/ 69669 h 4014683"/>
                      <a:gd name="connsiteX114" fmla="*/ 3248297 w 6155176"/>
                      <a:gd name="connsiteY114" fmla="*/ 60960 h 4014683"/>
                      <a:gd name="connsiteX115" fmla="*/ 3152503 w 6155176"/>
                      <a:gd name="connsiteY115" fmla="*/ 34835 h 4014683"/>
                      <a:gd name="connsiteX116" fmla="*/ 3091543 w 6155176"/>
                      <a:gd name="connsiteY116" fmla="*/ 26126 h 4014683"/>
                      <a:gd name="connsiteX117" fmla="*/ 2995749 w 6155176"/>
                      <a:gd name="connsiteY117" fmla="*/ 8709 h 4014683"/>
                      <a:gd name="connsiteX118" fmla="*/ 2943497 w 6155176"/>
                      <a:gd name="connsiteY118" fmla="*/ 0 h 4014683"/>
                      <a:gd name="connsiteX119" fmla="*/ 1140823 w 6155176"/>
                      <a:gd name="connsiteY119" fmla="*/ 8709 h 4014683"/>
                      <a:gd name="connsiteX120" fmla="*/ 1088571 w 6155176"/>
                      <a:gd name="connsiteY120" fmla="*/ 52252 h 4014683"/>
                      <a:gd name="connsiteX121" fmla="*/ 1036320 w 6155176"/>
                      <a:gd name="connsiteY121" fmla="*/ 69669 h 4014683"/>
                      <a:gd name="connsiteX122" fmla="*/ 1010194 w 6155176"/>
                      <a:gd name="connsiteY122" fmla="*/ 87086 h 4014683"/>
                      <a:gd name="connsiteX123" fmla="*/ 992777 w 6155176"/>
                      <a:gd name="connsiteY123" fmla="*/ 78377 h 401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155176" h="4014683">
                        <a:moveTo>
                          <a:pt x="992777" y="78377"/>
                        </a:moveTo>
                        <a:lnTo>
                          <a:pt x="992777" y="78377"/>
                        </a:lnTo>
                        <a:cubicBezTo>
                          <a:pt x="989874" y="113211"/>
                          <a:pt x="989254" y="148312"/>
                          <a:pt x="984069" y="182880"/>
                        </a:cubicBezTo>
                        <a:cubicBezTo>
                          <a:pt x="981061" y="202934"/>
                          <a:pt x="967841" y="252281"/>
                          <a:pt x="957943" y="278675"/>
                        </a:cubicBezTo>
                        <a:cubicBezTo>
                          <a:pt x="952454" y="293312"/>
                          <a:pt x="947517" y="308235"/>
                          <a:pt x="940526" y="322217"/>
                        </a:cubicBezTo>
                        <a:cubicBezTo>
                          <a:pt x="915225" y="372819"/>
                          <a:pt x="917445" y="356838"/>
                          <a:pt x="888274" y="400595"/>
                        </a:cubicBezTo>
                        <a:cubicBezTo>
                          <a:pt x="878885" y="414678"/>
                          <a:pt x="871538" y="430054"/>
                          <a:pt x="862149" y="444137"/>
                        </a:cubicBezTo>
                        <a:cubicBezTo>
                          <a:pt x="816929" y="511968"/>
                          <a:pt x="852625" y="445767"/>
                          <a:pt x="818606" y="513806"/>
                        </a:cubicBezTo>
                        <a:cubicBezTo>
                          <a:pt x="813496" y="539354"/>
                          <a:pt x="811229" y="560049"/>
                          <a:pt x="801189" y="583475"/>
                        </a:cubicBezTo>
                        <a:cubicBezTo>
                          <a:pt x="796075" y="595407"/>
                          <a:pt x="788885" y="606377"/>
                          <a:pt x="783771" y="618309"/>
                        </a:cubicBezTo>
                        <a:cubicBezTo>
                          <a:pt x="771751" y="646355"/>
                          <a:pt x="775695" y="657897"/>
                          <a:pt x="757646" y="687977"/>
                        </a:cubicBezTo>
                        <a:cubicBezTo>
                          <a:pt x="748083" y="703916"/>
                          <a:pt x="733122" y="716054"/>
                          <a:pt x="722811" y="731520"/>
                        </a:cubicBezTo>
                        <a:cubicBezTo>
                          <a:pt x="696565" y="770889"/>
                          <a:pt x="699755" y="820016"/>
                          <a:pt x="635726" y="836023"/>
                        </a:cubicBezTo>
                        <a:cubicBezTo>
                          <a:pt x="468744" y="877768"/>
                          <a:pt x="675767" y="822679"/>
                          <a:pt x="478971" y="888275"/>
                        </a:cubicBezTo>
                        <a:cubicBezTo>
                          <a:pt x="470263" y="891178"/>
                          <a:pt x="461441" y="893760"/>
                          <a:pt x="452846" y="896983"/>
                        </a:cubicBezTo>
                        <a:cubicBezTo>
                          <a:pt x="423035" y="908162"/>
                          <a:pt x="401872" y="916593"/>
                          <a:pt x="374469" y="931817"/>
                        </a:cubicBezTo>
                        <a:cubicBezTo>
                          <a:pt x="350026" y="945397"/>
                          <a:pt x="299191" y="977389"/>
                          <a:pt x="278674" y="992777"/>
                        </a:cubicBezTo>
                        <a:cubicBezTo>
                          <a:pt x="267063" y="1001486"/>
                          <a:pt x="256148" y="1011210"/>
                          <a:pt x="243840" y="1018903"/>
                        </a:cubicBezTo>
                        <a:cubicBezTo>
                          <a:pt x="232831" y="1025783"/>
                          <a:pt x="219570" y="1028774"/>
                          <a:pt x="209006" y="1036320"/>
                        </a:cubicBezTo>
                        <a:cubicBezTo>
                          <a:pt x="198984" y="1043478"/>
                          <a:pt x="192341" y="1054562"/>
                          <a:pt x="182880" y="1062446"/>
                        </a:cubicBezTo>
                        <a:cubicBezTo>
                          <a:pt x="174839" y="1069146"/>
                          <a:pt x="164155" y="1072462"/>
                          <a:pt x="156754" y="1079863"/>
                        </a:cubicBezTo>
                        <a:cubicBezTo>
                          <a:pt x="84352" y="1152265"/>
                          <a:pt x="154858" y="1101447"/>
                          <a:pt x="95794" y="1140823"/>
                        </a:cubicBezTo>
                        <a:cubicBezTo>
                          <a:pt x="84183" y="1158240"/>
                          <a:pt x="67580" y="1173216"/>
                          <a:pt x="60960" y="1193075"/>
                        </a:cubicBezTo>
                        <a:cubicBezTo>
                          <a:pt x="48145" y="1231516"/>
                          <a:pt x="56356" y="1210990"/>
                          <a:pt x="34834" y="1254035"/>
                        </a:cubicBezTo>
                        <a:cubicBezTo>
                          <a:pt x="31931" y="1268549"/>
                          <a:pt x="30379" y="1283400"/>
                          <a:pt x="26126" y="1297577"/>
                        </a:cubicBezTo>
                        <a:cubicBezTo>
                          <a:pt x="21634" y="1312550"/>
                          <a:pt x="10731" y="1325619"/>
                          <a:pt x="8709" y="1341120"/>
                        </a:cubicBezTo>
                        <a:cubicBezTo>
                          <a:pt x="1940" y="1393013"/>
                          <a:pt x="2903" y="1445623"/>
                          <a:pt x="0" y="1497875"/>
                        </a:cubicBezTo>
                        <a:cubicBezTo>
                          <a:pt x="8709" y="1584961"/>
                          <a:pt x="14709" y="1672360"/>
                          <a:pt x="26126" y="1759132"/>
                        </a:cubicBezTo>
                        <a:cubicBezTo>
                          <a:pt x="29249" y="1782865"/>
                          <a:pt x="39810" y="1805156"/>
                          <a:pt x="43543" y="1828800"/>
                        </a:cubicBezTo>
                        <a:cubicBezTo>
                          <a:pt x="48544" y="1860471"/>
                          <a:pt x="48274" y="1892779"/>
                          <a:pt x="52251" y="1924595"/>
                        </a:cubicBezTo>
                        <a:cubicBezTo>
                          <a:pt x="54087" y="1939282"/>
                          <a:pt x="58312" y="1953574"/>
                          <a:pt x="60960" y="1968137"/>
                        </a:cubicBezTo>
                        <a:cubicBezTo>
                          <a:pt x="64119" y="1985510"/>
                          <a:pt x="66766" y="2002972"/>
                          <a:pt x="69669" y="2020389"/>
                        </a:cubicBezTo>
                        <a:cubicBezTo>
                          <a:pt x="85722" y="2229091"/>
                          <a:pt x="74220" y="2059947"/>
                          <a:pt x="87086" y="2368732"/>
                        </a:cubicBezTo>
                        <a:cubicBezTo>
                          <a:pt x="89627" y="2429708"/>
                          <a:pt x="92210" y="2490688"/>
                          <a:pt x="95794" y="2551612"/>
                        </a:cubicBezTo>
                        <a:cubicBezTo>
                          <a:pt x="102458" y="2664905"/>
                          <a:pt x="96261" y="2631852"/>
                          <a:pt x="113211" y="2699657"/>
                        </a:cubicBezTo>
                        <a:cubicBezTo>
                          <a:pt x="150568" y="3035856"/>
                          <a:pt x="92078" y="2492181"/>
                          <a:pt x="148046" y="3466012"/>
                        </a:cubicBezTo>
                        <a:cubicBezTo>
                          <a:pt x="149419" y="3489910"/>
                          <a:pt x="153470" y="3514964"/>
                          <a:pt x="165463" y="3535680"/>
                        </a:cubicBezTo>
                        <a:cubicBezTo>
                          <a:pt x="199194" y="3593943"/>
                          <a:pt x="246860" y="3641909"/>
                          <a:pt x="304800" y="3675017"/>
                        </a:cubicBezTo>
                        <a:cubicBezTo>
                          <a:pt x="323995" y="3685985"/>
                          <a:pt x="345173" y="3693087"/>
                          <a:pt x="365760" y="3701143"/>
                        </a:cubicBezTo>
                        <a:cubicBezTo>
                          <a:pt x="411953" y="3719219"/>
                          <a:pt x="457241" y="3740343"/>
                          <a:pt x="505097" y="3753395"/>
                        </a:cubicBezTo>
                        <a:cubicBezTo>
                          <a:pt x="553442" y="3766580"/>
                          <a:pt x="604048" y="3769478"/>
                          <a:pt x="653143" y="3779520"/>
                        </a:cubicBezTo>
                        <a:cubicBezTo>
                          <a:pt x="731803" y="3795610"/>
                          <a:pt x="808919" y="3819564"/>
                          <a:pt x="888274" y="3831772"/>
                        </a:cubicBezTo>
                        <a:cubicBezTo>
                          <a:pt x="926011" y="3837578"/>
                          <a:pt x="964046" y="3841701"/>
                          <a:pt x="1001486" y="3849189"/>
                        </a:cubicBezTo>
                        <a:cubicBezTo>
                          <a:pt x="1022209" y="3853333"/>
                          <a:pt x="1041875" y="3861766"/>
                          <a:pt x="1062446" y="3866606"/>
                        </a:cubicBezTo>
                        <a:cubicBezTo>
                          <a:pt x="1091262" y="3873386"/>
                          <a:pt x="1120715" y="3877243"/>
                          <a:pt x="1149531" y="3884023"/>
                        </a:cubicBezTo>
                        <a:cubicBezTo>
                          <a:pt x="1170102" y="3888863"/>
                          <a:pt x="1190103" y="3895879"/>
                          <a:pt x="1210491" y="3901440"/>
                        </a:cubicBezTo>
                        <a:cubicBezTo>
                          <a:pt x="1222038" y="3904589"/>
                          <a:pt x="1233971" y="3906364"/>
                          <a:pt x="1245326" y="3910149"/>
                        </a:cubicBezTo>
                        <a:cubicBezTo>
                          <a:pt x="1292071" y="3925731"/>
                          <a:pt x="1290298" y="3932786"/>
                          <a:pt x="1341120" y="3944983"/>
                        </a:cubicBezTo>
                        <a:cubicBezTo>
                          <a:pt x="1411275" y="3961820"/>
                          <a:pt x="1540747" y="3988766"/>
                          <a:pt x="1619794" y="3997235"/>
                        </a:cubicBezTo>
                        <a:cubicBezTo>
                          <a:pt x="1798013" y="4016330"/>
                          <a:pt x="2315209" y="4014632"/>
                          <a:pt x="2316480" y="4014652"/>
                        </a:cubicBezTo>
                        <a:lnTo>
                          <a:pt x="4371703" y="4005943"/>
                        </a:lnTo>
                        <a:lnTo>
                          <a:pt x="5529943" y="3997235"/>
                        </a:lnTo>
                        <a:cubicBezTo>
                          <a:pt x="5576741" y="3996293"/>
                          <a:pt x="5622759" y="3984986"/>
                          <a:pt x="5669280" y="3979817"/>
                        </a:cubicBezTo>
                        <a:cubicBezTo>
                          <a:pt x="5701147" y="3976276"/>
                          <a:pt x="5733143" y="3974012"/>
                          <a:pt x="5765074" y="3971109"/>
                        </a:cubicBezTo>
                        <a:cubicBezTo>
                          <a:pt x="5779588" y="3968206"/>
                          <a:pt x="5794337" y="3966295"/>
                          <a:pt x="5808617" y="3962400"/>
                        </a:cubicBezTo>
                        <a:cubicBezTo>
                          <a:pt x="5826330" y="3957569"/>
                          <a:pt x="5860869" y="3944983"/>
                          <a:pt x="5860869" y="3944983"/>
                        </a:cubicBezTo>
                        <a:cubicBezTo>
                          <a:pt x="5866675" y="3936274"/>
                          <a:pt x="5870885" y="3926258"/>
                          <a:pt x="5878286" y="3918857"/>
                        </a:cubicBezTo>
                        <a:cubicBezTo>
                          <a:pt x="5885687" y="3911456"/>
                          <a:pt x="5896371" y="3908140"/>
                          <a:pt x="5904411" y="3901440"/>
                        </a:cubicBezTo>
                        <a:cubicBezTo>
                          <a:pt x="5913872" y="3893556"/>
                          <a:pt x="5921828" y="3884023"/>
                          <a:pt x="5930537" y="3875315"/>
                        </a:cubicBezTo>
                        <a:cubicBezTo>
                          <a:pt x="5936343" y="3857898"/>
                          <a:pt x="5941136" y="3840109"/>
                          <a:pt x="5947954" y="3823063"/>
                        </a:cubicBezTo>
                        <a:cubicBezTo>
                          <a:pt x="5953760" y="3808549"/>
                          <a:pt x="5960879" y="3794493"/>
                          <a:pt x="5965371" y="3779520"/>
                        </a:cubicBezTo>
                        <a:cubicBezTo>
                          <a:pt x="5974444" y="3749278"/>
                          <a:pt x="5978926" y="3693350"/>
                          <a:pt x="5982789" y="3666309"/>
                        </a:cubicBezTo>
                        <a:cubicBezTo>
                          <a:pt x="5985286" y="3648829"/>
                          <a:pt x="5986771" y="3631070"/>
                          <a:pt x="5991497" y="3614057"/>
                        </a:cubicBezTo>
                        <a:cubicBezTo>
                          <a:pt x="6001324" y="3578678"/>
                          <a:pt x="6017425" y="3545177"/>
                          <a:pt x="6026331" y="3509555"/>
                        </a:cubicBezTo>
                        <a:lnTo>
                          <a:pt x="6043749" y="3439886"/>
                        </a:lnTo>
                        <a:cubicBezTo>
                          <a:pt x="6047825" y="3407277"/>
                          <a:pt x="6051957" y="3360439"/>
                          <a:pt x="6061166" y="3326675"/>
                        </a:cubicBezTo>
                        <a:cubicBezTo>
                          <a:pt x="6065997" y="3308962"/>
                          <a:pt x="6072777" y="3291840"/>
                          <a:pt x="6078583" y="3274423"/>
                        </a:cubicBezTo>
                        <a:cubicBezTo>
                          <a:pt x="6082010" y="3247008"/>
                          <a:pt x="6090846" y="3173001"/>
                          <a:pt x="6096000" y="3143795"/>
                        </a:cubicBezTo>
                        <a:cubicBezTo>
                          <a:pt x="6101145" y="3114642"/>
                          <a:pt x="6105284" y="3085174"/>
                          <a:pt x="6113417" y="3056709"/>
                        </a:cubicBezTo>
                        <a:cubicBezTo>
                          <a:pt x="6136473" y="2976012"/>
                          <a:pt x="6127845" y="3016670"/>
                          <a:pt x="6139543" y="2934789"/>
                        </a:cubicBezTo>
                        <a:cubicBezTo>
                          <a:pt x="6155985" y="2671703"/>
                          <a:pt x="6164372" y="2595655"/>
                          <a:pt x="6139543" y="2238103"/>
                        </a:cubicBezTo>
                        <a:cubicBezTo>
                          <a:pt x="6137744" y="2212202"/>
                          <a:pt x="6116320" y="2191658"/>
                          <a:pt x="6104709" y="2168435"/>
                        </a:cubicBezTo>
                        <a:cubicBezTo>
                          <a:pt x="6063292" y="2085601"/>
                          <a:pt x="6091369" y="2135681"/>
                          <a:pt x="5982789" y="2002972"/>
                        </a:cubicBezTo>
                        <a:cubicBezTo>
                          <a:pt x="5880364" y="1877786"/>
                          <a:pt x="5977697" y="1998243"/>
                          <a:pt x="5886994" y="1898469"/>
                        </a:cubicBezTo>
                        <a:cubicBezTo>
                          <a:pt x="5826740" y="1832189"/>
                          <a:pt x="5862699" y="1853717"/>
                          <a:pt x="5782491" y="1802675"/>
                        </a:cubicBezTo>
                        <a:cubicBezTo>
                          <a:pt x="5739651" y="1775413"/>
                          <a:pt x="5693184" y="1753811"/>
                          <a:pt x="5651863" y="1724297"/>
                        </a:cubicBezTo>
                        <a:cubicBezTo>
                          <a:pt x="5631543" y="1709783"/>
                          <a:pt x="5611680" y="1694606"/>
                          <a:pt x="5590903" y="1680755"/>
                        </a:cubicBezTo>
                        <a:cubicBezTo>
                          <a:pt x="5559411" y="1659760"/>
                          <a:pt x="5521872" y="1646558"/>
                          <a:pt x="5495109" y="1619795"/>
                        </a:cubicBezTo>
                        <a:cubicBezTo>
                          <a:pt x="5483497" y="1608183"/>
                          <a:pt x="5471088" y="1597318"/>
                          <a:pt x="5460274" y="1584960"/>
                        </a:cubicBezTo>
                        <a:cubicBezTo>
                          <a:pt x="5450716" y="1574037"/>
                          <a:pt x="5445072" y="1559684"/>
                          <a:pt x="5434149" y="1550126"/>
                        </a:cubicBezTo>
                        <a:cubicBezTo>
                          <a:pt x="5421411" y="1538980"/>
                          <a:pt x="5405120" y="1532709"/>
                          <a:pt x="5390606" y="1524000"/>
                        </a:cubicBezTo>
                        <a:cubicBezTo>
                          <a:pt x="5370286" y="1497874"/>
                          <a:pt x="5341938" y="1476353"/>
                          <a:pt x="5329646" y="1445623"/>
                        </a:cubicBezTo>
                        <a:cubicBezTo>
                          <a:pt x="5306839" y="1388604"/>
                          <a:pt x="5321609" y="1414586"/>
                          <a:pt x="5286103" y="1367246"/>
                        </a:cubicBezTo>
                        <a:cubicBezTo>
                          <a:pt x="5283200" y="1355635"/>
                          <a:pt x="5282109" y="1343413"/>
                          <a:pt x="5277394" y="1332412"/>
                        </a:cubicBezTo>
                        <a:cubicBezTo>
                          <a:pt x="5273271" y="1322792"/>
                          <a:pt x="5263652" y="1316086"/>
                          <a:pt x="5259977" y="1306286"/>
                        </a:cubicBezTo>
                        <a:cubicBezTo>
                          <a:pt x="5254780" y="1292427"/>
                          <a:pt x="5255950" y="1276785"/>
                          <a:pt x="5251269" y="1262743"/>
                        </a:cubicBezTo>
                        <a:cubicBezTo>
                          <a:pt x="5241382" y="1233083"/>
                          <a:pt x="5228046" y="1204686"/>
                          <a:pt x="5216434" y="1175657"/>
                        </a:cubicBezTo>
                        <a:cubicBezTo>
                          <a:pt x="5210628" y="1161143"/>
                          <a:pt x="5202808" y="1147280"/>
                          <a:pt x="5199017" y="1132115"/>
                        </a:cubicBezTo>
                        <a:cubicBezTo>
                          <a:pt x="5196114" y="1120503"/>
                          <a:pt x="5194094" y="1108635"/>
                          <a:pt x="5190309" y="1097280"/>
                        </a:cubicBezTo>
                        <a:cubicBezTo>
                          <a:pt x="5179192" y="1063928"/>
                          <a:pt x="5170646" y="1049246"/>
                          <a:pt x="5155474" y="1018903"/>
                        </a:cubicBezTo>
                        <a:cubicBezTo>
                          <a:pt x="5149668" y="989874"/>
                          <a:pt x="5145237" y="960537"/>
                          <a:pt x="5138057" y="931817"/>
                        </a:cubicBezTo>
                        <a:cubicBezTo>
                          <a:pt x="5133604" y="914006"/>
                          <a:pt x="5124623" y="897488"/>
                          <a:pt x="5120640" y="879566"/>
                        </a:cubicBezTo>
                        <a:cubicBezTo>
                          <a:pt x="5112979" y="845092"/>
                          <a:pt x="5109540" y="809808"/>
                          <a:pt x="5103223" y="775063"/>
                        </a:cubicBezTo>
                        <a:cubicBezTo>
                          <a:pt x="5097927" y="745937"/>
                          <a:pt x="5090673" y="717178"/>
                          <a:pt x="5085806" y="687977"/>
                        </a:cubicBezTo>
                        <a:cubicBezTo>
                          <a:pt x="5081958" y="664892"/>
                          <a:pt x="5084078" y="640647"/>
                          <a:pt x="5077097" y="618309"/>
                        </a:cubicBezTo>
                        <a:cubicBezTo>
                          <a:pt x="5069353" y="593527"/>
                          <a:pt x="5057842" y="569411"/>
                          <a:pt x="5042263" y="548640"/>
                        </a:cubicBezTo>
                        <a:cubicBezTo>
                          <a:pt x="5023096" y="523085"/>
                          <a:pt x="5014641" y="513153"/>
                          <a:pt x="4998720" y="487680"/>
                        </a:cubicBezTo>
                        <a:cubicBezTo>
                          <a:pt x="4989749" y="473326"/>
                          <a:pt x="4981565" y="458491"/>
                          <a:pt x="4972594" y="444137"/>
                        </a:cubicBezTo>
                        <a:cubicBezTo>
                          <a:pt x="4967047" y="435262"/>
                          <a:pt x="4962578" y="425413"/>
                          <a:pt x="4955177" y="418012"/>
                        </a:cubicBezTo>
                        <a:cubicBezTo>
                          <a:pt x="4920895" y="383731"/>
                          <a:pt x="4937491" y="417653"/>
                          <a:pt x="4911634" y="383177"/>
                        </a:cubicBezTo>
                        <a:cubicBezTo>
                          <a:pt x="4899075" y="366431"/>
                          <a:pt x="4895523" y="340287"/>
                          <a:pt x="4876800" y="330926"/>
                        </a:cubicBezTo>
                        <a:cubicBezTo>
                          <a:pt x="4865189" y="325120"/>
                          <a:pt x="4852530" y="321055"/>
                          <a:pt x="4841966" y="313509"/>
                        </a:cubicBezTo>
                        <a:cubicBezTo>
                          <a:pt x="4797024" y="281408"/>
                          <a:pt x="4835788" y="293003"/>
                          <a:pt x="4789714" y="269966"/>
                        </a:cubicBezTo>
                        <a:cubicBezTo>
                          <a:pt x="4769940" y="260079"/>
                          <a:pt x="4748787" y="253189"/>
                          <a:pt x="4728754" y="243840"/>
                        </a:cubicBezTo>
                        <a:cubicBezTo>
                          <a:pt x="4705226" y="232860"/>
                          <a:pt x="4683537" y="217739"/>
                          <a:pt x="4659086" y="209006"/>
                        </a:cubicBezTo>
                        <a:cubicBezTo>
                          <a:pt x="4642457" y="203067"/>
                          <a:pt x="4623964" y="204580"/>
                          <a:pt x="4606834" y="200297"/>
                        </a:cubicBezTo>
                        <a:cubicBezTo>
                          <a:pt x="4589023" y="195844"/>
                          <a:pt x="4572394" y="187333"/>
                          <a:pt x="4554583" y="182880"/>
                        </a:cubicBezTo>
                        <a:cubicBezTo>
                          <a:pt x="4431660" y="152149"/>
                          <a:pt x="4507061" y="176031"/>
                          <a:pt x="4397829" y="156755"/>
                        </a:cubicBezTo>
                        <a:cubicBezTo>
                          <a:pt x="4215638" y="124603"/>
                          <a:pt x="4446849" y="145190"/>
                          <a:pt x="4136571" y="121920"/>
                        </a:cubicBezTo>
                        <a:cubicBezTo>
                          <a:pt x="4081495" y="117789"/>
                          <a:pt x="4026249" y="116363"/>
                          <a:pt x="3971109" y="113212"/>
                        </a:cubicBezTo>
                        <a:cubicBezTo>
                          <a:pt x="3924648" y="110557"/>
                          <a:pt x="3878284" y="105980"/>
                          <a:pt x="3831771" y="104503"/>
                        </a:cubicBezTo>
                        <a:cubicBezTo>
                          <a:pt x="3695375" y="100173"/>
                          <a:pt x="3558903" y="98698"/>
                          <a:pt x="3422469" y="95795"/>
                        </a:cubicBezTo>
                        <a:cubicBezTo>
                          <a:pt x="3337542" y="74563"/>
                          <a:pt x="3443560" y="100481"/>
                          <a:pt x="3344091" y="78377"/>
                        </a:cubicBezTo>
                        <a:cubicBezTo>
                          <a:pt x="3332407" y="75781"/>
                          <a:pt x="3321033" y="71810"/>
                          <a:pt x="3309257" y="69669"/>
                        </a:cubicBezTo>
                        <a:cubicBezTo>
                          <a:pt x="3289062" y="65997"/>
                          <a:pt x="3268617" y="63863"/>
                          <a:pt x="3248297" y="60960"/>
                        </a:cubicBezTo>
                        <a:cubicBezTo>
                          <a:pt x="3216413" y="50333"/>
                          <a:pt x="3186874" y="39745"/>
                          <a:pt x="3152503" y="34835"/>
                        </a:cubicBezTo>
                        <a:lnTo>
                          <a:pt x="3091543" y="26126"/>
                        </a:lnTo>
                        <a:cubicBezTo>
                          <a:pt x="3008157" y="13297"/>
                          <a:pt x="3070465" y="22294"/>
                          <a:pt x="2995749" y="8709"/>
                        </a:cubicBezTo>
                        <a:cubicBezTo>
                          <a:pt x="2978376" y="5550"/>
                          <a:pt x="2960914" y="2903"/>
                          <a:pt x="2943497" y="0"/>
                        </a:cubicBezTo>
                        <a:lnTo>
                          <a:pt x="1140823" y="8709"/>
                        </a:lnTo>
                        <a:cubicBezTo>
                          <a:pt x="1088036" y="9460"/>
                          <a:pt x="1120117" y="32536"/>
                          <a:pt x="1088571" y="52252"/>
                        </a:cubicBezTo>
                        <a:cubicBezTo>
                          <a:pt x="1073002" y="61982"/>
                          <a:pt x="1051596" y="59485"/>
                          <a:pt x="1036320" y="69669"/>
                        </a:cubicBezTo>
                        <a:cubicBezTo>
                          <a:pt x="1027611" y="75475"/>
                          <a:pt x="1019555" y="82405"/>
                          <a:pt x="1010194" y="87086"/>
                        </a:cubicBezTo>
                        <a:lnTo>
                          <a:pt x="992777" y="78377"/>
                        </a:ln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E8C45D2-5AA0-4C6F-913F-A9CC908D76C7}"/>
              </a:ext>
            </a:extLst>
          </p:cNvPr>
          <p:cNvSpPr txBox="1"/>
          <p:nvPr/>
        </p:nvSpPr>
        <p:spPr>
          <a:xfrm>
            <a:off x="1677798" y="310393"/>
            <a:ext cx="184731" cy="369332"/>
          </a:xfrm>
          <a:prstGeom prst="rect">
            <a:avLst/>
          </a:prstGeom>
          <a:noFill/>
        </p:spPr>
        <p:txBody>
          <a:bodyPr wrap="none" rtlCol="0">
            <a:spAutoFit/>
          </a:bodyPr>
          <a:lstStyle/>
          <a:p>
            <a:endParaRPr kumimoji="1" lang="ja-JP" altLang="en-US" dirty="0"/>
          </a:p>
        </p:txBody>
      </p:sp>
      <p:sp>
        <p:nvSpPr>
          <p:cNvPr id="9" name="テキスト ボックス 8">
            <a:extLst>
              <a:ext uri="{FF2B5EF4-FFF2-40B4-BE49-F238E27FC236}">
                <a16:creationId xmlns:a16="http://schemas.microsoft.com/office/drawing/2014/main" id="{FDB269A4-EED1-49E8-8225-CA3BB410FACC}"/>
              </a:ext>
            </a:extLst>
          </p:cNvPr>
          <p:cNvSpPr txBox="1"/>
          <p:nvPr/>
        </p:nvSpPr>
        <p:spPr>
          <a:xfrm>
            <a:off x="71610" y="624803"/>
            <a:ext cx="3763790"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kumimoji="1" lang="en-US" altLang="ja-JP" dirty="0"/>
              <a:t>C</a:t>
            </a:r>
            <a:r>
              <a:rPr kumimoji="1" lang="ja-JP" altLang="en-US" dirty="0"/>
              <a:t>県</a:t>
            </a:r>
            <a:r>
              <a:rPr kumimoji="1" lang="en-US" altLang="ja-JP" dirty="0"/>
              <a:t>B</a:t>
            </a:r>
            <a:r>
              <a:rPr kumimoji="1" lang="ja-JP" altLang="en-US" dirty="0"/>
              <a:t>市</a:t>
            </a:r>
            <a:r>
              <a:rPr kumimoji="1" lang="en-US" altLang="ja-JP" dirty="0"/>
              <a:t>A</a:t>
            </a:r>
            <a:r>
              <a:rPr kumimoji="1" lang="ja-JP" altLang="en-US" dirty="0"/>
              <a:t>地域（旧</a:t>
            </a:r>
            <a:r>
              <a:rPr kumimoji="1" lang="en-US" altLang="ja-JP" dirty="0"/>
              <a:t>A</a:t>
            </a:r>
            <a:r>
              <a:rPr kumimoji="1" lang="ja-JP" altLang="en-US" dirty="0"/>
              <a:t>町）イメージ</a:t>
            </a:r>
          </a:p>
        </p:txBody>
      </p:sp>
      <p:sp>
        <p:nvSpPr>
          <p:cNvPr id="10" name="テキスト ボックス 9">
            <a:extLst>
              <a:ext uri="{FF2B5EF4-FFF2-40B4-BE49-F238E27FC236}">
                <a16:creationId xmlns:a16="http://schemas.microsoft.com/office/drawing/2014/main" id="{C0076F98-4618-45F7-3FD8-8D8A633B767B}"/>
              </a:ext>
            </a:extLst>
          </p:cNvPr>
          <p:cNvSpPr txBox="1"/>
          <p:nvPr/>
        </p:nvSpPr>
        <p:spPr>
          <a:xfrm>
            <a:off x="3015882" y="2378403"/>
            <a:ext cx="1636583" cy="369332"/>
          </a:xfrm>
          <a:prstGeom prst="rect">
            <a:avLst/>
          </a:prstGeom>
          <a:solidFill>
            <a:schemeClr val="accent6">
              <a:lumMod val="20000"/>
              <a:lumOff val="80000"/>
            </a:schemeClr>
          </a:solidFill>
          <a:ln>
            <a:solidFill>
              <a:schemeClr val="tx1"/>
            </a:solidFill>
          </a:ln>
        </p:spPr>
        <p:txBody>
          <a:bodyPr wrap="square" rtlCol="0">
            <a:spAutoFit/>
          </a:bodyPr>
          <a:lstStyle/>
          <a:p>
            <a:r>
              <a:rPr lang="ja-JP" altLang="en-US" sz="900" dirty="0"/>
              <a:t>食事（農家レストラン□□）</a:t>
            </a:r>
          </a:p>
        </p:txBody>
      </p:sp>
      <p:cxnSp>
        <p:nvCxnSpPr>
          <p:cNvPr id="11" name="直線矢印コネクタ 10">
            <a:extLst>
              <a:ext uri="{FF2B5EF4-FFF2-40B4-BE49-F238E27FC236}">
                <a16:creationId xmlns:a16="http://schemas.microsoft.com/office/drawing/2014/main" id="{8E60043E-0A97-2CC8-A940-8F87204F2CBE}"/>
              </a:ext>
            </a:extLst>
          </p:cNvPr>
          <p:cNvCxnSpPr>
            <a:cxnSpLocks/>
          </p:cNvCxnSpPr>
          <p:nvPr/>
        </p:nvCxnSpPr>
        <p:spPr>
          <a:xfrm>
            <a:off x="3835400" y="2747735"/>
            <a:ext cx="1068197" cy="1935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フローチャート: 結合子 11">
            <a:extLst>
              <a:ext uri="{FF2B5EF4-FFF2-40B4-BE49-F238E27FC236}">
                <a16:creationId xmlns:a16="http://schemas.microsoft.com/office/drawing/2014/main" id="{6E17C4B1-E856-8ECA-C18C-EC8B883BFB22}"/>
              </a:ext>
            </a:extLst>
          </p:cNvPr>
          <p:cNvSpPr/>
          <p:nvPr/>
        </p:nvSpPr>
        <p:spPr>
          <a:xfrm>
            <a:off x="4893567" y="2880338"/>
            <a:ext cx="96592" cy="106251"/>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sp>
        <p:nvSpPr>
          <p:cNvPr id="13" name="フローチャート: 結合子 12">
            <a:extLst>
              <a:ext uri="{FF2B5EF4-FFF2-40B4-BE49-F238E27FC236}">
                <a16:creationId xmlns:a16="http://schemas.microsoft.com/office/drawing/2014/main" id="{4E844A20-9633-0106-1A67-3F2CD1AA8699}"/>
              </a:ext>
            </a:extLst>
          </p:cNvPr>
          <p:cNvSpPr/>
          <p:nvPr/>
        </p:nvSpPr>
        <p:spPr>
          <a:xfrm>
            <a:off x="3196625" y="4500811"/>
            <a:ext cx="96592" cy="106251"/>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dirty="0">
              <a:highlight>
                <a:srgbClr val="0000FF"/>
              </a:highlight>
            </a:endParaRPr>
          </a:p>
        </p:txBody>
      </p:sp>
      <p:sp>
        <p:nvSpPr>
          <p:cNvPr id="14" name="フローチャート: 結合子 13">
            <a:extLst>
              <a:ext uri="{FF2B5EF4-FFF2-40B4-BE49-F238E27FC236}">
                <a16:creationId xmlns:a16="http://schemas.microsoft.com/office/drawing/2014/main" id="{055F1453-756F-242A-8302-5E469CB7B784}"/>
              </a:ext>
            </a:extLst>
          </p:cNvPr>
          <p:cNvSpPr/>
          <p:nvPr/>
        </p:nvSpPr>
        <p:spPr>
          <a:xfrm>
            <a:off x="2950834" y="4989806"/>
            <a:ext cx="96592" cy="106251"/>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cxnSp>
        <p:nvCxnSpPr>
          <p:cNvPr id="15" name="直線矢印コネクタ 14">
            <a:extLst>
              <a:ext uri="{FF2B5EF4-FFF2-40B4-BE49-F238E27FC236}">
                <a16:creationId xmlns:a16="http://schemas.microsoft.com/office/drawing/2014/main" id="{8837CD91-2100-E636-0D10-DCDE1126CC1F}"/>
              </a:ext>
            </a:extLst>
          </p:cNvPr>
          <p:cNvCxnSpPr>
            <a:cxnSpLocks/>
            <a:stCxn id="35" idx="1"/>
            <a:endCxn id="14" idx="5"/>
          </p:cNvCxnSpPr>
          <p:nvPr/>
        </p:nvCxnSpPr>
        <p:spPr>
          <a:xfrm flipH="1" flipV="1">
            <a:off x="3033280" y="5080497"/>
            <a:ext cx="1475673" cy="4723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79AD6B4C-FC54-1599-94EB-5481A160C6D5}"/>
              </a:ext>
            </a:extLst>
          </p:cNvPr>
          <p:cNvSpPr txBox="1"/>
          <p:nvPr/>
        </p:nvSpPr>
        <p:spPr>
          <a:xfrm>
            <a:off x="2518713" y="4146722"/>
            <a:ext cx="1754327" cy="230832"/>
          </a:xfrm>
          <a:prstGeom prst="rect">
            <a:avLst/>
          </a:prstGeom>
          <a:solidFill>
            <a:schemeClr val="accent5">
              <a:lumMod val="20000"/>
              <a:lumOff val="80000"/>
            </a:schemeClr>
          </a:solidFill>
          <a:ln>
            <a:solidFill>
              <a:schemeClr val="tx1"/>
            </a:solidFill>
          </a:ln>
        </p:spPr>
        <p:txBody>
          <a:bodyPr wrap="square" rtlCol="0">
            <a:spAutoFit/>
          </a:bodyPr>
          <a:lstStyle/>
          <a:p>
            <a:r>
              <a:rPr lang="ja-JP" altLang="en-US" sz="900" dirty="0"/>
              <a:t>体験（農作業・収穫体験）</a:t>
            </a:r>
          </a:p>
        </p:txBody>
      </p:sp>
      <p:cxnSp>
        <p:nvCxnSpPr>
          <p:cNvPr id="17" name="直線矢印コネクタ 16">
            <a:extLst>
              <a:ext uri="{FF2B5EF4-FFF2-40B4-BE49-F238E27FC236}">
                <a16:creationId xmlns:a16="http://schemas.microsoft.com/office/drawing/2014/main" id="{A8F7BE43-20F7-63FA-3CC3-280ABFC5BFB7}"/>
              </a:ext>
            </a:extLst>
          </p:cNvPr>
          <p:cNvCxnSpPr>
            <a:cxnSpLocks/>
          </p:cNvCxnSpPr>
          <p:nvPr/>
        </p:nvCxnSpPr>
        <p:spPr>
          <a:xfrm flipH="1">
            <a:off x="3222762" y="4402295"/>
            <a:ext cx="70455" cy="1350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B3F6466A-B682-E7A3-DBB2-F08DE9D5F7E6}"/>
              </a:ext>
            </a:extLst>
          </p:cNvPr>
          <p:cNvSpPr txBox="1"/>
          <p:nvPr/>
        </p:nvSpPr>
        <p:spPr>
          <a:xfrm>
            <a:off x="953661" y="4274480"/>
            <a:ext cx="1295729" cy="230832"/>
          </a:xfrm>
          <a:prstGeom prst="rect">
            <a:avLst/>
          </a:prstGeom>
          <a:solidFill>
            <a:schemeClr val="accent6">
              <a:lumMod val="20000"/>
              <a:lumOff val="80000"/>
            </a:schemeClr>
          </a:solidFill>
          <a:ln>
            <a:solidFill>
              <a:schemeClr val="tx1"/>
            </a:solidFill>
          </a:ln>
        </p:spPr>
        <p:txBody>
          <a:bodyPr wrap="square" rtlCol="0">
            <a:spAutoFit/>
          </a:bodyPr>
          <a:lstStyle/>
          <a:p>
            <a:r>
              <a:rPr lang="ja-JP" altLang="en-US" sz="900" dirty="0"/>
              <a:t>食事（食事処△△）</a:t>
            </a:r>
          </a:p>
        </p:txBody>
      </p:sp>
      <p:cxnSp>
        <p:nvCxnSpPr>
          <p:cNvPr id="23" name="直線矢印コネクタ 22">
            <a:extLst>
              <a:ext uri="{FF2B5EF4-FFF2-40B4-BE49-F238E27FC236}">
                <a16:creationId xmlns:a16="http://schemas.microsoft.com/office/drawing/2014/main" id="{7DE9C753-ECF0-2D79-3836-93BF746F3605}"/>
              </a:ext>
            </a:extLst>
          </p:cNvPr>
          <p:cNvCxnSpPr>
            <a:cxnSpLocks/>
          </p:cNvCxnSpPr>
          <p:nvPr/>
        </p:nvCxnSpPr>
        <p:spPr>
          <a:xfrm>
            <a:off x="1804645" y="4503801"/>
            <a:ext cx="701265" cy="405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フローチャート: 結合子 24">
            <a:extLst>
              <a:ext uri="{FF2B5EF4-FFF2-40B4-BE49-F238E27FC236}">
                <a16:creationId xmlns:a16="http://schemas.microsoft.com/office/drawing/2014/main" id="{AAF034AB-6247-2148-54F4-460A04213F42}"/>
              </a:ext>
            </a:extLst>
          </p:cNvPr>
          <p:cNvSpPr/>
          <p:nvPr/>
        </p:nvSpPr>
        <p:spPr>
          <a:xfrm>
            <a:off x="2492672" y="4856510"/>
            <a:ext cx="96592" cy="106251"/>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sp>
        <p:nvSpPr>
          <p:cNvPr id="29" name="フローチャート: 結合子 28">
            <a:extLst>
              <a:ext uri="{FF2B5EF4-FFF2-40B4-BE49-F238E27FC236}">
                <a16:creationId xmlns:a16="http://schemas.microsoft.com/office/drawing/2014/main" id="{8C971712-17FC-9075-1B83-CD75F7B41110}"/>
              </a:ext>
            </a:extLst>
          </p:cNvPr>
          <p:cNvSpPr/>
          <p:nvPr/>
        </p:nvSpPr>
        <p:spPr>
          <a:xfrm>
            <a:off x="3423348" y="4916177"/>
            <a:ext cx="96592" cy="106251"/>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sp>
        <p:nvSpPr>
          <p:cNvPr id="30" name="テキスト ボックス 29">
            <a:extLst>
              <a:ext uri="{FF2B5EF4-FFF2-40B4-BE49-F238E27FC236}">
                <a16:creationId xmlns:a16="http://schemas.microsoft.com/office/drawing/2014/main" id="{71D81491-6A5D-D26F-EA06-27C1E38553D6}"/>
              </a:ext>
            </a:extLst>
          </p:cNvPr>
          <p:cNvSpPr txBox="1"/>
          <p:nvPr/>
        </p:nvSpPr>
        <p:spPr>
          <a:xfrm>
            <a:off x="3927595" y="4604534"/>
            <a:ext cx="1107996" cy="230832"/>
          </a:xfrm>
          <a:prstGeom prst="rect">
            <a:avLst/>
          </a:prstGeom>
          <a:solidFill>
            <a:schemeClr val="accent4">
              <a:lumMod val="20000"/>
              <a:lumOff val="80000"/>
            </a:schemeClr>
          </a:solidFill>
          <a:ln>
            <a:solidFill>
              <a:schemeClr val="tx1"/>
            </a:solidFill>
          </a:ln>
        </p:spPr>
        <p:txBody>
          <a:bodyPr wrap="none" rtlCol="0">
            <a:spAutoFit/>
          </a:bodyPr>
          <a:lstStyle/>
          <a:p>
            <a:r>
              <a:rPr lang="ja-JP" altLang="en-US" sz="900" dirty="0"/>
              <a:t>宿泊（〇〇旅館）</a:t>
            </a:r>
          </a:p>
        </p:txBody>
      </p:sp>
      <p:cxnSp>
        <p:nvCxnSpPr>
          <p:cNvPr id="31" name="直線矢印コネクタ 30">
            <a:extLst>
              <a:ext uri="{FF2B5EF4-FFF2-40B4-BE49-F238E27FC236}">
                <a16:creationId xmlns:a16="http://schemas.microsoft.com/office/drawing/2014/main" id="{1FF5EEA9-9D2E-56C8-912E-5C5BF5A667B0}"/>
              </a:ext>
            </a:extLst>
          </p:cNvPr>
          <p:cNvCxnSpPr>
            <a:cxnSpLocks/>
          </p:cNvCxnSpPr>
          <p:nvPr/>
        </p:nvCxnSpPr>
        <p:spPr>
          <a:xfrm flipH="1">
            <a:off x="3550072" y="4733714"/>
            <a:ext cx="378222" cy="223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3184C652-FA8E-B747-479D-D59051B713EE}"/>
              </a:ext>
            </a:extLst>
          </p:cNvPr>
          <p:cNvSpPr txBox="1"/>
          <p:nvPr/>
        </p:nvSpPr>
        <p:spPr>
          <a:xfrm>
            <a:off x="2249390" y="3135017"/>
            <a:ext cx="1800493" cy="230832"/>
          </a:xfrm>
          <a:prstGeom prst="rect">
            <a:avLst/>
          </a:prstGeom>
          <a:solidFill>
            <a:schemeClr val="accent4">
              <a:lumMod val="20000"/>
              <a:lumOff val="80000"/>
            </a:schemeClr>
          </a:solidFill>
          <a:ln>
            <a:solidFill>
              <a:schemeClr val="tx1"/>
            </a:solidFill>
          </a:ln>
        </p:spPr>
        <p:txBody>
          <a:bodyPr wrap="none" rtlCol="0">
            <a:spAutoFit/>
          </a:bodyPr>
          <a:lstStyle/>
          <a:p>
            <a:r>
              <a:rPr lang="ja-JP" altLang="en-US" sz="900" dirty="0"/>
              <a:t>宿泊（憩いの家・古民家改修）</a:t>
            </a:r>
          </a:p>
        </p:txBody>
      </p:sp>
      <p:sp>
        <p:nvSpPr>
          <p:cNvPr id="33" name="フローチャート: 結合子 32">
            <a:extLst>
              <a:ext uri="{FF2B5EF4-FFF2-40B4-BE49-F238E27FC236}">
                <a16:creationId xmlns:a16="http://schemas.microsoft.com/office/drawing/2014/main" id="{1790B127-C2CB-9A60-E98F-19CADE07648E}"/>
              </a:ext>
            </a:extLst>
          </p:cNvPr>
          <p:cNvSpPr/>
          <p:nvPr/>
        </p:nvSpPr>
        <p:spPr>
          <a:xfrm>
            <a:off x="3402542" y="3736622"/>
            <a:ext cx="96592" cy="106251"/>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cxnSp>
        <p:nvCxnSpPr>
          <p:cNvPr id="34" name="直線矢印コネクタ 33">
            <a:extLst>
              <a:ext uri="{FF2B5EF4-FFF2-40B4-BE49-F238E27FC236}">
                <a16:creationId xmlns:a16="http://schemas.microsoft.com/office/drawing/2014/main" id="{0B8E1F6D-D457-B157-F5B5-0F66D50E91C5}"/>
              </a:ext>
            </a:extLst>
          </p:cNvPr>
          <p:cNvCxnSpPr>
            <a:cxnSpLocks/>
            <a:endCxn id="33" idx="1"/>
          </p:cNvCxnSpPr>
          <p:nvPr/>
        </p:nvCxnSpPr>
        <p:spPr>
          <a:xfrm>
            <a:off x="3126548" y="3363551"/>
            <a:ext cx="290140" cy="3886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6627B38B-C70D-ADF8-3785-9A2214F5AD21}"/>
              </a:ext>
            </a:extLst>
          </p:cNvPr>
          <p:cNvSpPr txBox="1"/>
          <p:nvPr/>
        </p:nvSpPr>
        <p:spPr>
          <a:xfrm>
            <a:off x="4508953" y="5437422"/>
            <a:ext cx="1800493" cy="230832"/>
          </a:xfrm>
          <a:prstGeom prst="rect">
            <a:avLst/>
          </a:prstGeom>
          <a:solidFill>
            <a:schemeClr val="accent5">
              <a:lumMod val="20000"/>
              <a:lumOff val="80000"/>
            </a:schemeClr>
          </a:solidFill>
          <a:ln cmpd="dbl">
            <a:solidFill>
              <a:schemeClr val="tx1"/>
            </a:solidFill>
          </a:ln>
        </p:spPr>
        <p:txBody>
          <a:bodyPr wrap="square" rtlCol="0">
            <a:spAutoFit/>
          </a:bodyPr>
          <a:lstStyle/>
          <a:p>
            <a:r>
              <a:rPr lang="ja-JP" altLang="en-US" sz="900" dirty="0"/>
              <a:t>体験（〇〇神楽、〇〇まつり）</a:t>
            </a:r>
          </a:p>
        </p:txBody>
      </p:sp>
      <p:sp>
        <p:nvSpPr>
          <p:cNvPr id="38" name="フローチャート: 結合子 37">
            <a:extLst>
              <a:ext uri="{FF2B5EF4-FFF2-40B4-BE49-F238E27FC236}">
                <a16:creationId xmlns:a16="http://schemas.microsoft.com/office/drawing/2014/main" id="{CBD64AE0-51AF-E815-91D6-87B8D9C44F66}"/>
              </a:ext>
            </a:extLst>
          </p:cNvPr>
          <p:cNvSpPr/>
          <p:nvPr/>
        </p:nvSpPr>
        <p:spPr>
          <a:xfrm>
            <a:off x="2493229" y="4685897"/>
            <a:ext cx="96592" cy="106251"/>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dirty="0">
              <a:highlight>
                <a:srgbClr val="0000FF"/>
              </a:highlight>
            </a:endParaRPr>
          </a:p>
        </p:txBody>
      </p:sp>
      <p:cxnSp>
        <p:nvCxnSpPr>
          <p:cNvPr id="39" name="直線矢印コネクタ 38">
            <a:extLst>
              <a:ext uri="{FF2B5EF4-FFF2-40B4-BE49-F238E27FC236}">
                <a16:creationId xmlns:a16="http://schemas.microsoft.com/office/drawing/2014/main" id="{E5335AA3-9CB4-730C-DB22-7AD55E1DBCB1}"/>
              </a:ext>
            </a:extLst>
          </p:cNvPr>
          <p:cNvCxnSpPr>
            <a:cxnSpLocks/>
          </p:cNvCxnSpPr>
          <p:nvPr/>
        </p:nvCxnSpPr>
        <p:spPr>
          <a:xfrm flipH="1">
            <a:off x="2561255" y="4402295"/>
            <a:ext cx="731962" cy="326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FB1380B8-9162-C329-C221-A90648C70BBD}"/>
              </a:ext>
            </a:extLst>
          </p:cNvPr>
          <p:cNvSpPr txBox="1"/>
          <p:nvPr/>
        </p:nvSpPr>
        <p:spPr>
          <a:xfrm>
            <a:off x="4240417" y="3744786"/>
            <a:ext cx="2264886" cy="230832"/>
          </a:xfrm>
          <a:prstGeom prst="rect">
            <a:avLst/>
          </a:prstGeom>
          <a:solidFill>
            <a:schemeClr val="accent5">
              <a:lumMod val="20000"/>
              <a:lumOff val="80000"/>
            </a:schemeClr>
          </a:solidFill>
          <a:ln cmpd="dbl">
            <a:solidFill>
              <a:schemeClr val="tx1"/>
            </a:solidFill>
          </a:ln>
        </p:spPr>
        <p:txBody>
          <a:bodyPr wrap="square" rtlCol="0">
            <a:spAutoFit/>
          </a:bodyPr>
          <a:lstStyle/>
          <a:p>
            <a:r>
              <a:rPr lang="ja-JP" altLang="en-US" sz="900" dirty="0"/>
              <a:t>体験（木工体験、郷土料理づくり体験）</a:t>
            </a:r>
          </a:p>
        </p:txBody>
      </p:sp>
      <p:cxnSp>
        <p:nvCxnSpPr>
          <p:cNvPr id="43" name="直線矢印コネクタ 42">
            <a:extLst>
              <a:ext uri="{FF2B5EF4-FFF2-40B4-BE49-F238E27FC236}">
                <a16:creationId xmlns:a16="http://schemas.microsoft.com/office/drawing/2014/main" id="{2238E419-1F60-14AE-8100-AA395218904F}"/>
              </a:ext>
            </a:extLst>
          </p:cNvPr>
          <p:cNvCxnSpPr>
            <a:cxnSpLocks/>
            <a:stCxn id="42" idx="1"/>
          </p:cNvCxnSpPr>
          <p:nvPr/>
        </p:nvCxnSpPr>
        <p:spPr>
          <a:xfrm flipH="1" flipV="1">
            <a:off x="3498187" y="3802501"/>
            <a:ext cx="742230" cy="577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2" name="グループ化 21">
            <a:extLst>
              <a:ext uri="{FF2B5EF4-FFF2-40B4-BE49-F238E27FC236}">
                <a16:creationId xmlns:a16="http://schemas.microsoft.com/office/drawing/2014/main" id="{461E2E00-B758-57E4-A8A6-0E472999337D}"/>
              </a:ext>
            </a:extLst>
          </p:cNvPr>
          <p:cNvGrpSpPr/>
          <p:nvPr/>
        </p:nvGrpSpPr>
        <p:grpSpPr>
          <a:xfrm>
            <a:off x="4144943" y="490529"/>
            <a:ext cx="5174464" cy="521932"/>
            <a:chOff x="4456097" y="486037"/>
            <a:chExt cx="5174464" cy="521932"/>
          </a:xfrm>
        </p:grpSpPr>
        <p:sp>
          <p:nvSpPr>
            <p:cNvPr id="24" name="テキスト ボックス 23">
              <a:extLst>
                <a:ext uri="{FF2B5EF4-FFF2-40B4-BE49-F238E27FC236}">
                  <a16:creationId xmlns:a16="http://schemas.microsoft.com/office/drawing/2014/main" id="{C67EC44D-C707-C2F1-DD4A-A0309DE9FC8C}"/>
                </a:ext>
              </a:extLst>
            </p:cNvPr>
            <p:cNvSpPr txBox="1"/>
            <p:nvPr/>
          </p:nvSpPr>
          <p:spPr>
            <a:xfrm>
              <a:off x="4516998" y="534332"/>
              <a:ext cx="5032147" cy="369332"/>
            </a:xfrm>
            <a:prstGeom prst="rect">
              <a:avLst/>
            </a:prstGeom>
            <a:noFill/>
          </p:spPr>
          <p:txBody>
            <a:bodyPr wrap="none" rtlCol="0">
              <a:spAutoFit/>
            </a:bodyPr>
            <a:lstStyle/>
            <a:p>
              <a:r>
                <a:rPr lang="ja-JP" altLang="en-US" dirty="0">
                  <a:solidFill>
                    <a:srgbClr val="FF0000"/>
                  </a:solidFill>
                </a:rPr>
                <a:t>農泊の取組範囲について、地域名を明示する。</a:t>
              </a:r>
              <a:endParaRPr kumimoji="1" lang="ja-JP" altLang="en-US" dirty="0">
                <a:solidFill>
                  <a:srgbClr val="FF0000"/>
                </a:solidFill>
              </a:endParaRPr>
            </a:p>
          </p:txBody>
        </p:sp>
        <p:sp>
          <p:nvSpPr>
            <p:cNvPr id="26" name="吹き出し: 四角形 25">
              <a:extLst>
                <a:ext uri="{FF2B5EF4-FFF2-40B4-BE49-F238E27FC236}">
                  <a16:creationId xmlns:a16="http://schemas.microsoft.com/office/drawing/2014/main" id="{1938BFFB-7BFD-60C4-A75D-E922EDF67169}"/>
                </a:ext>
              </a:extLst>
            </p:cNvPr>
            <p:cNvSpPr/>
            <p:nvPr/>
          </p:nvSpPr>
          <p:spPr>
            <a:xfrm>
              <a:off x="4456097" y="486037"/>
              <a:ext cx="5174464" cy="521932"/>
            </a:xfrm>
            <a:prstGeom prst="wedgeRectCallout">
              <a:avLst>
                <a:gd name="adj1" fmla="val -55041"/>
                <a:gd name="adj2" fmla="val 1588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7" name="テキスト ボックス 26">
            <a:extLst>
              <a:ext uri="{FF2B5EF4-FFF2-40B4-BE49-F238E27FC236}">
                <a16:creationId xmlns:a16="http://schemas.microsoft.com/office/drawing/2014/main" id="{A27A2F02-4F80-6AF8-E0CA-8F66F1D96140}"/>
              </a:ext>
            </a:extLst>
          </p:cNvPr>
          <p:cNvSpPr txBox="1"/>
          <p:nvPr/>
        </p:nvSpPr>
        <p:spPr>
          <a:xfrm>
            <a:off x="572181" y="1235541"/>
            <a:ext cx="9212778"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「宿泊（橙色）」、「食事（黄緑色）」、「体験・交流（水色）」の実施場所を網羅して整理する</a:t>
            </a:r>
            <a:endParaRPr kumimoji="1" lang="en-US" altLang="ja-JP" sz="1600" dirty="0">
              <a:solidFill>
                <a:srgbClr val="FF0000"/>
              </a:solidFill>
            </a:endParaRPr>
          </a:p>
        </p:txBody>
      </p:sp>
    </p:spTree>
    <p:extLst>
      <p:ext uri="{BB962C8B-B14F-4D97-AF65-F5344CB8AC3E}">
        <p14:creationId xmlns:p14="http://schemas.microsoft.com/office/powerpoint/2010/main" val="1182136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C1A54C8-2B28-4FD6-BDB7-AFE992C4FCE7}"/>
              </a:ext>
            </a:extLst>
          </p:cNvPr>
          <p:cNvSpPr/>
          <p:nvPr/>
        </p:nvSpPr>
        <p:spPr>
          <a:xfrm>
            <a:off x="131219" y="89539"/>
            <a:ext cx="6541430"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dirty="0">
                <a:solidFill>
                  <a:prstClr val="black"/>
                </a:solidFill>
                <a:latin typeface="Segoe UI Light" panose="020B0502040204020203" pitchFamily="34" charset="0"/>
                <a:ea typeface="メイリオ" panose="020B0604030504040204" pitchFamily="50" charset="-128"/>
              </a:rPr>
              <a:t>事業実施主体（団体名）名：</a:t>
            </a:r>
            <a:endParaRPr lang="ja-JP" altLang="en-US" sz="1601" dirty="0">
              <a:solidFill>
                <a:srgbClr val="0000FF"/>
              </a:solidFill>
              <a:latin typeface="Segoe UI Light" panose="020B0502040204020203" pitchFamily="34" charset="0"/>
              <a:ea typeface="メイリオ" panose="020B0604030504040204" pitchFamily="50" charset="-128"/>
            </a:endParaRPr>
          </a:p>
        </p:txBody>
      </p:sp>
      <p:sp>
        <p:nvSpPr>
          <p:cNvPr id="5" name="テキスト ボックス 4">
            <a:extLst>
              <a:ext uri="{FF2B5EF4-FFF2-40B4-BE49-F238E27FC236}">
                <a16:creationId xmlns:a16="http://schemas.microsoft.com/office/drawing/2014/main" id="{02FD45AD-F7BF-4D5B-8801-A46095CA426C}"/>
              </a:ext>
            </a:extLst>
          </p:cNvPr>
          <p:cNvSpPr txBox="1"/>
          <p:nvPr/>
        </p:nvSpPr>
        <p:spPr>
          <a:xfrm>
            <a:off x="11" y="587664"/>
            <a:ext cx="12166239" cy="959501"/>
          </a:xfrm>
          <a:prstGeom prst="rect">
            <a:avLst/>
          </a:prstGeom>
          <a:solidFill>
            <a:schemeClr val="accent4">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r>
              <a:rPr lang="ja-JP" altLang="en-US" sz="140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○施設整備の概要：</a:t>
            </a:r>
            <a:endParaRPr lang="en-US" altLang="ja-JP" sz="1400"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80989" indent="-180989">
              <a:lnSpc>
                <a:spcPts val="1701"/>
              </a:lnSpc>
              <a:spcBef>
                <a:spcPts val="201"/>
              </a:spcBef>
              <a:spcAft>
                <a:spcPts val="201"/>
              </a:spcAft>
            </a:pPr>
            <a:endParaRPr lang="en-US" altLang="ja-JP" sz="1400"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80989" indent="-180989">
              <a:lnSpc>
                <a:spcPts val="1701"/>
              </a:lnSpc>
              <a:spcBef>
                <a:spcPts val="201"/>
              </a:spcBef>
              <a:spcAft>
                <a:spcPts val="201"/>
              </a:spcAft>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 name="直線コネクタ 5">
            <a:extLst>
              <a:ext uri="{FF2B5EF4-FFF2-40B4-BE49-F238E27FC236}">
                <a16:creationId xmlns:a16="http://schemas.microsoft.com/office/drawing/2014/main" id="{C5730A6E-EDB8-474D-8596-FEC43A600406}"/>
              </a:ext>
            </a:extLst>
          </p:cNvPr>
          <p:cNvCxnSpPr>
            <a:cxnSpLocks/>
          </p:cNvCxnSpPr>
          <p:nvPr/>
        </p:nvCxnSpPr>
        <p:spPr>
          <a:xfrm>
            <a:off x="11" y="518616"/>
            <a:ext cx="12192001" cy="0"/>
          </a:xfrm>
          <a:prstGeom prst="line">
            <a:avLst/>
          </a:prstGeom>
          <a:ln w="88900" cmpd="thickThin">
            <a:solidFill>
              <a:srgbClr val="FFC000"/>
            </a:solidFill>
          </a:ln>
        </p:spPr>
        <p:style>
          <a:lnRef idx="1">
            <a:schemeClr val="accent3"/>
          </a:lnRef>
          <a:fillRef idx="0">
            <a:schemeClr val="accent3"/>
          </a:fillRef>
          <a:effectRef idx="0">
            <a:schemeClr val="accent3"/>
          </a:effectRef>
          <a:fontRef idx="minor">
            <a:schemeClr val="tx1"/>
          </a:fontRef>
        </p:style>
      </p:cxnSp>
      <p:sp>
        <p:nvSpPr>
          <p:cNvPr id="8" name="テキスト ボックス 7">
            <a:extLst>
              <a:ext uri="{FF2B5EF4-FFF2-40B4-BE49-F238E27FC236}">
                <a16:creationId xmlns:a16="http://schemas.microsoft.com/office/drawing/2014/main" id="{9661FE00-7781-4D76-BBFA-651871F9DC4D}"/>
              </a:ext>
            </a:extLst>
          </p:cNvPr>
          <p:cNvSpPr txBox="1"/>
          <p:nvPr/>
        </p:nvSpPr>
        <p:spPr>
          <a:xfrm>
            <a:off x="10721963" y="64607"/>
            <a:ext cx="1338828" cy="369653"/>
          </a:xfrm>
          <a:prstGeom prst="rect">
            <a:avLst/>
          </a:prstGeom>
          <a:noFill/>
          <a:ln>
            <a:solidFill>
              <a:schemeClr val="tx1"/>
            </a:solidFill>
          </a:ln>
        </p:spPr>
        <p:txBody>
          <a:bodyPr wrap="none" rtlCol="0">
            <a:spAutoFit/>
          </a:bodyPr>
          <a:lstStyle/>
          <a:p>
            <a:r>
              <a:rPr lang="ja-JP" altLang="en-US" sz="1802" dirty="0"/>
              <a:t>施設整備用</a:t>
            </a:r>
          </a:p>
        </p:txBody>
      </p:sp>
      <p:sp>
        <p:nvSpPr>
          <p:cNvPr id="9" name="角丸四角形 60">
            <a:extLst>
              <a:ext uri="{FF2B5EF4-FFF2-40B4-BE49-F238E27FC236}">
                <a16:creationId xmlns:a16="http://schemas.microsoft.com/office/drawing/2014/main" id="{A4FC5470-7DC3-42EE-91D1-A0E8F6FF5854}"/>
              </a:ext>
            </a:extLst>
          </p:cNvPr>
          <p:cNvSpPr/>
          <p:nvPr/>
        </p:nvSpPr>
        <p:spPr>
          <a:xfrm>
            <a:off x="25761" y="1644325"/>
            <a:ext cx="3847125" cy="2025638"/>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事業の型　□市町村・中核法人実施型　</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　　　　　　□農家民泊経営者等実施型</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取組地域の所在する都道府県・市町村：</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事業実施主体の所在地及び連絡先：</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00" dirty="0">
              <a:solidFill>
                <a:srgbClr val="0000FF"/>
              </a:solidFill>
              <a:latin typeface="メイリオ" panose="020B0604030504040204" pitchFamily="50" charset="-128"/>
              <a:ea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施設管理団体</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事務局の所在地及び連絡先：</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事業の期間：</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角丸四角形 75">
            <a:extLst>
              <a:ext uri="{FF2B5EF4-FFF2-40B4-BE49-F238E27FC236}">
                <a16:creationId xmlns:a16="http://schemas.microsoft.com/office/drawing/2014/main" id="{EC71D7FD-E9F2-4D8D-936B-8EC8F4BC1F98}"/>
              </a:ext>
            </a:extLst>
          </p:cNvPr>
          <p:cNvSpPr/>
          <p:nvPr/>
        </p:nvSpPr>
        <p:spPr>
          <a:xfrm>
            <a:off x="99474" y="1554845"/>
            <a:ext cx="1512000" cy="239972"/>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graphicFrame>
        <p:nvGraphicFramePr>
          <p:cNvPr id="11" name="表 11">
            <a:extLst>
              <a:ext uri="{FF2B5EF4-FFF2-40B4-BE49-F238E27FC236}">
                <a16:creationId xmlns:a16="http://schemas.microsoft.com/office/drawing/2014/main" id="{7ECC9C18-3528-406D-95B8-B2A2E9994802}"/>
              </a:ext>
            </a:extLst>
          </p:cNvPr>
          <p:cNvGraphicFramePr>
            <a:graphicFrameLocks noGrp="1"/>
          </p:cNvGraphicFramePr>
          <p:nvPr>
            <p:extLst>
              <p:ext uri="{D42A27DB-BD31-4B8C-83A1-F6EECF244321}">
                <p14:modId xmlns:p14="http://schemas.microsoft.com/office/powerpoint/2010/main" val="1326893242"/>
              </p:ext>
            </p:extLst>
          </p:nvPr>
        </p:nvGraphicFramePr>
        <p:xfrm>
          <a:off x="3953818" y="1631822"/>
          <a:ext cx="8212432" cy="1965968"/>
        </p:xfrm>
        <a:graphic>
          <a:graphicData uri="http://schemas.openxmlformats.org/drawingml/2006/table">
            <a:tbl>
              <a:tblPr firstRow="1" bandRow="1">
                <a:tableStyleId>{00A15C55-8517-42AA-B614-E9B94910E393}</a:tableStyleId>
              </a:tblPr>
              <a:tblGrid>
                <a:gridCol w="2053108">
                  <a:extLst>
                    <a:ext uri="{9D8B030D-6E8A-4147-A177-3AD203B41FA5}">
                      <a16:colId xmlns:a16="http://schemas.microsoft.com/office/drawing/2014/main" val="3823246789"/>
                    </a:ext>
                  </a:extLst>
                </a:gridCol>
                <a:gridCol w="2053108">
                  <a:extLst>
                    <a:ext uri="{9D8B030D-6E8A-4147-A177-3AD203B41FA5}">
                      <a16:colId xmlns:a16="http://schemas.microsoft.com/office/drawing/2014/main" val="791480757"/>
                    </a:ext>
                  </a:extLst>
                </a:gridCol>
                <a:gridCol w="2053108">
                  <a:extLst>
                    <a:ext uri="{9D8B030D-6E8A-4147-A177-3AD203B41FA5}">
                      <a16:colId xmlns:a16="http://schemas.microsoft.com/office/drawing/2014/main" val="2393622331"/>
                    </a:ext>
                  </a:extLst>
                </a:gridCol>
                <a:gridCol w="2053108">
                  <a:extLst>
                    <a:ext uri="{9D8B030D-6E8A-4147-A177-3AD203B41FA5}">
                      <a16:colId xmlns:a16="http://schemas.microsoft.com/office/drawing/2014/main" val="3058168891"/>
                    </a:ext>
                  </a:extLst>
                </a:gridCol>
              </a:tblGrid>
              <a:tr h="269285">
                <a:tc>
                  <a:txBody>
                    <a:bodyPr/>
                    <a:lstStyle/>
                    <a:p>
                      <a:endParaRPr kumimoji="1" lang="ja-JP" altLang="en-US" sz="1500" dirty="0"/>
                    </a:p>
                  </a:txBody>
                  <a:tcPr marT="45721" marB="45721"/>
                </a:tc>
                <a:tc>
                  <a:txBody>
                    <a:bodyPr/>
                    <a:lstStyle/>
                    <a:p>
                      <a:pPr algn="ctr"/>
                      <a:r>
                        <a:rPr kumimoji="1" lang="ja-JP" altLang="en-US" sz="1500" dirty="0"/>
                        <a:t>令和６年度</a:t>
                      </a:r>
                    </a:p>
                  </a:txBody>
                  <a:tcPr marT="45721" marB="45721"/>
                </a:tc>
                <a:tc>
                  <a:txBody>
                    <a:bodyPr/>
                    <a:lstStyle/>
                    <a:p>
                      <a:pPr algn="ctr"/>
                      <a:r>
                        <a:rPr kumimoji="1" lang="ja-JP" altLang="en-US" sz="1500" dirty="0"/>
                        <a:t>令和７年度</a:t>
                      </a:r>
                    </a:p>
                  </a:txBody>
                  <a:tcPr marT="45721" marB="45721"/>
                </a:tc>
                <a:tc>
                  <a:txBody>
                    <a:bodyPr/>
                    <a:lstStyle/>
                    <a:p>
                      <a:pPr algn="ctr"/>
                      <a:r>
                        <a:rPr kumimoji="1" lang="ja-JP" altLang="en-US" sz="1500" dirty="0"/>
                        <a:t>備考</a:t>
                      </a:r>
                    </a:p>
                  </a:txBody>
                  <a:tcPr marT="45721" marB="45721"/>
                </a:tc>
                <a:extLst>
                  <a:ext uri="{0D108BD9-81ED-4DB2-BD59-A6C34878D82A}">
                    <a16:rowId xmlns:a16="http://schemas.microsoft.com/office/drawing/2014/main" val="476177070"/>
                  </a:ext>
                </a:extLst>
              </a:tr>
              <a:tr h="269285">
                <a:tc>
                  <a:txBody>
                    <a:bodyPr/>
                    <a:lstStyle/>
                    <a:p>
                      <a:r>
                        <a:rPr kumimoji="1" lang="ja-JP" altLang="en-US" sz="1500" dirty="0"/>
                        <a:t>事業費（千円）</a:t>
                      </a: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824754179"/>
                  </a:ext>
                </a:extLst>
              </a:tr>
              <a:tr h="269285">
                <a:tc>
                  <a:txBody>
                    <a:bodyPr/>
                    <a:lstStyle/>
                    <a:p>
                      <a:r>
                        <a:rPr kumimoji="1" lang="ja-JP" altLang="en-US" sz="1500" dirty="0"/>
                        <a:t>　うち交付金額</a:t>
                      </a: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3638404631"/>
                  </a:ext>
                </a:extLst>
              </a:tr>
              <a:tr h="846322">
                <a:tc>
                  <a:txBody>
                    <a:bodyPr/>
                    <a:lstStyle/>
                    <a:p>
                      <a:r>
                        <a:rPr kumimoji="1" lang="ja-JP" altLang="en-US" sz="1500" dirty="0"/>
                        <a:t>主な事業内容</a:t>
                      </a:r>
                      <a:endParaRPr kumimoji="1" lang="en-US" altLang="ja-JP" sz="1500" dirty="0"/>
                    </a:p>
                    <a:p>
                      <a:r>
                        <a:rPr kumimoji="1" lang="ja-JP" altLang="en-US" sz="1500" dirty="0"/>
                        <a:t>　</a:t>
                      </a:r>
                    </a:p>
                  </a:txBody>
                  <a:tcPr marT="45721" marB="45721"/>
                </a:tc>
                <a:tc>
                  <a:txBody>
                    <a:bodyPr/>
                    <a:lstStyle/>
                    <a:p>
                      <a:endParaRPr kumimoji="1" lang="en-US" altLang="ja-JP" sz="1500" dirty="0">
                        <a:solidFill>
                          <a:srgbClr val="0000FF"/>
                        </a:solidFill>
                      </a:endParaRPr>
                    </a:p>
                    <a:p>
                      <a:endParaRPr kumimoji="1" lang="en-US" altLang="ja-JP" sz="1500" dirty="0"/>
                    </a:p>
                    <a:p>
                      <a:endParaRPr kumimoji="1" lang="en-US" altLang="ja-JP" sz="1500" dirty="0"/>
                    </a:p>
                    <a:p>
                      <a:endParaRPr kumimoji="1" lang="ja-JP" altLang="en-US" sz="1500" dirty="0"/>
                    </a:p>
                  </a:txBody>
                  <a:tcPr marT="45721" marB="45721"/>
                </a:tc>
                <a:tc>
                  <a:txBody>
                    <a:bodyPr/>
                    <a:lstStyle/>
                    <a:p>
                      <a:endParaRPr kumimoji="1" lang="en-US" altLang="ja-JP" sz="1500" dirty="0">
                        <a:solidFill>
                          <a:srgbClr val="0000FF"/>
                        </a:solidFill>
                      </a:endParaRPr>
                    </a:p>
                    <a:p>
                      <a:r>
                        <a:rPr kumimoji="1" lang="ja-JP" altLang="en-US" sz="1500" dirty="0">
                          <a:solidFill>
                            <a:srgbClr val="0000FF"/>
                          </a:solidFill>
                        </a:rPr>
                        <a:t>　</a:t>
                      </a:r>
                    </a:p>
                  </a:txBody>
                  <a:tcPr marT="45721" marB="45721"/>
                </a:tc>
                <a:tc>
                  <a:txBody>
                    <a:bodyPr/>
                    <a:lstStyle/>
                    <a:p>
                      <a:endParaRPr kumimoji="1" lang="ja-JP" altLang="en-US" sz="1500" dirty="0"/>
                    </a:p>
                  </a:txBody>
                  <a:tcPr marT="45721" marB="45721"/>
                </a:tc>
                <a:extLst>
                  <a:ext uri="{0D108BD9-81ED-4DB2-BD59-A6C34878D82A}">
                    <a16:rowId xmlns:a16="http://schemas.microsoft.com/office/drawing/2014/main" val="4080329631"/>
                  </a:ext>
                </a:extLst>
              </a:tr>
            </a:tbl>
          </a:graphicData>
        </a:graphic>
      </p:graphicFrame>
      <p:sp>
        <p:nvSpPr>
          <p:cNvPr id="12" name="正方形/長方形 11">
            <a:extLst>
              <a:ext uri="{FF2B5EF4-FFF2-40B4-BE49-F238E27FC236}">
                <a16:creationId xmlns:a16="http://schemas.microsoft.com/office/drawing/2014/main" id="{5C2BB9FC-2DF7-45BE-B1A8-BB80FCD1F73C}"/>
              </a:ext>
            </a:extLst>
          </p:cNvPr>
          <p:cNvSpPr/>
          <p:nvPr/>
        </p:nvSpPr>
        <p:spPr>
          <a:xfrm>
            <a:off x="56440" y="3719855"/>
            <a:ext cx="12079120" cy="304861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ja-JP" altLang="en-US" sz="1802"/>
          </a:p>
        </p:txBody>
      </p:sp>
      <p:sp>
        <p:nvSpPr>
          <p:cNvPr id="14" name="角丸四角形 75">
            <a:extLst>
              <a:ext uri="{FF2B5EF4-FFF2-40B4-BE49-F238E27FC236}">
                <a16:creationId xmlns:a16="http://schemas.microsoft.com/office/drawing/2014/main" id="{3CB66D55-EDD8-4344-91F7-8CE58AF0B448}"/>
              </a:ext>
            </a:extLst>
          </p:cNvPr>
          <p:cNvSpPr/>
          <p:nvPr/>
        </p:nvSpPr>
        <p:spPr>
          <a:xfrm>
            <a:off x="101374" y="3719855"/>
            <a:ext cx="2913294" cy="271110"/>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基本設計（平面図及びイメージ図）</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31" name="正方形/長方形 30">
            <a:extLst>
              <a:ext uri="{FF2B5EF4-FFF2-40B4-BE49-F238E27FC236}">
                <a16:creationId xmlns:a16="http://schemas.microsoft.com/office/drawing/2014/main" id="{8BF22EC5-ED3D-E4D8-0ABB-15976AE7256A}"/>
              </a:ext>
            </a:extLst>
          </p:cNvPr>
          <p:cNvSpPr/>
          <p:nvPr/>
        </p:nvSpPr>
        <p:spPr>
          <a:xfrm>
            <a:off x="9463057" y="4864212"/>
            <a:ext cx="2517811" cy="18125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350" dirty="0"/>
              <a:t>地図等で施設位置を明示</a:t>
            </a:r>
          </a:p>
        </p:txBody>
      </p:sp>
      <p:sp>
        <p:nvSpPr>
          <p:cNvPr id="33" name="テキスト ボックス 32">
            <a:extLst>
              <a:ext uri="{FF2B5EF4-FFF2-40B4-BE49-F238E27FC236}">
                <a16:creationId xmlns:a16="http://schemas.microsoft.com/office/drawing/2014/main" id="{A7E1ADDD-D6EF-CD69-70F6-8904AA0E5B24}"/>
              </a:ext>
            </a:extLst>
          </p:cNvPr>
          <p:cNvSpPr txBox="1"/>
          <p:nvPr/>
        </p:nvSpPr>
        <p:spPr>
          <a:xfrm>
            <a:off x="247615" y="4068068"/>
            <a:ext cx="607859" cy="261610"/>
          </a:xfrm>
          <a:prstGeom prst="rect">
            <a:avLst/>
          </a:prstGeom>
          <a:solidFill>
            <a:schemeClr val="bg1"/>
          </a:solidFill>
          <a:ln>
            <a:solidFill>
              <a:schemeClr val="tx1"/>
            </a:solidFill>
          </a:ln>
        </p:spPr>
        <p:txBody>
          <a:bodyPr wrap="none" rtlCol="0">
            <a:spAutoFit/>
          </a:bodyPr>
          <a:lstStyle/>
          <a:p>
            <a:r>
              <a:rPr lang="ja-JP" altLang="en-US" sz="1100" dirty="0"/>
              <a:t>改修前</a:t>
            </a:r>
          </a:p>
        </p:txBody>
      </p:sp>
      <p:sp>
        <p:nvSpPr>
          <p:cNvPr id="34" name="テキスト ボックス 33">
            <a:extLst>
              <a:ext uri="{FF2B5EF4-FFF2-40B4-BE49-F238E27FC236}">
                <a16:creationId xmlns:a16="http://schemas.microsoft.com/office/drawing/2014/main" id="{8E7C69EE-2091-5296-B5A1-8B3DD8F9C1F2}"/>
              </a:ext>
            </a:extLst>
          </p:cNvPr>
          <p:cNvSpPr txBox="1"/>
          <p:nvPr/>
        </p:nvSpPr>
        <p:spPr>
          <a:xfrm>
            <a:off x="4018090" y="4063389"/>
            <a:ext cx="607859" cy="261610"/>
          </a:xfrm>
          <a:prstGeom prst="rect">
            <a:avLst/>
          </a:prstGeom>
          <a:solidFill>
            <a:schemeClr val="bg1"/>
          </a:solidFill>
          <a:ln>
            <a:solidFill>
              <a:schemeClr val="tx1"/>
            </a:solidFill>
          </a:ln>
        </p:spPr>
        <p:txBody>
          <a:bodyPr wrap="none" rtlCol="0">
            <a:spAutoFit/>
          </a:bodyPr>
          <a:lstStyle/>
          <a:p>
            <a:r>
              <a:rPr lang="ja-JP" altLang="en-US" sz="1100" dirty="0"/>
              <a:t>改修後</a:t>
            </a:r>
          </a:p>
        </p:txBody>
      </p:sp>
      <p:sp>
        <p:nvSpPr>
          <p:cNvPr id="2" name="テキスト ボックス 1">
            <a:extLst>
              <a:ext uri="{FF2B5EF4-FFF2-40B4-BE49-F238E27FC236}">
                <a16:creationId xmlns:a16="http://schemas.microsoft.com/office/drawing/2014/main" id="{6A73BCDF-6866-AEBE-F575-CC4CE544F774}"/>
              </a:ext>
            </a:extLst>
          </p:cNvPr>
          <p:cNvSpPr txBox="1"/>
          <p:nvPr/>
        </p:nvSpPr>
        <p:spPr>
          <a:xfrm>
            <a:off x="1271556" y="948359"/>
            <a:ext cx="9623147" cy="338554"/>
          </a:xfrm>
          <a:prstGeom prst="rect">
            <a:avLst/>
          </a:prstGeom>
          <a:noFill/>
          <a:ln>
            <a:solidFill>
              <a:schemeClr val="tx1"/>
            </a:solidFill>
          </a:ln>
        </p:spPr>
        <p:txBody>
          <a:bodyPr wrap="none" rtlCol="0">
            <a:spAutoFit/>
          </a:bodyPr>
          <a:lstStyle/>
          <a:p>
            <a:r>
              <a:rPr kumimoji="1" lang="ja-JP" altLang="en-US" sz="1600" dirty="0">
                <a:solidFill>
                  <a:srgbClr val="FF0000"/>
                </a:solidFill>
              </a:rPr>
              <a:t>施設整備（市町村・中核法人実施型、農家民泊経営者等実施型）が無い場合は、当該様式の作成は不要</a:t>
            </a:r>
          </a:p>
        </p:txBody>
      </p:sp>
      <p:sp>
        <p:nvSpPr>
          <p:cNvPr id="3" name="テキスト ボックス 2">
            <a:extLst>
              <a:ext uri="{FF2B5EF4-FFF2-40B4-BE49-F238E27FC236}">
                <a16:creationId xmlns:a16="http://schemas.microsoft.com/office/drawing/2014/main" id="{3440A467-7AC0-F644-6348-E4A83DBFC036}"/>
              </a:ext>
            </a:extLst>
          </p:cNvPr>
          <p:cNvSpPr txBox="1"/>
          <p:nvPr/>
        </p:nvSpPr>
        <p:spPr>
          <a:xfrm>
            <a:off x="131219" y="5087328"/>
            <a:ext cx="8186857" cy="584775"/>
          </a:xfrm>
          <a:prstGeom prst="rect">
            <a:avLst/>
          </a:prstGeom>
          <a:noFill/>
          <a:ln>
            <a:solidFill>
              <a:schemeClr val="tx1"/>
            </a:solidFill>
          </a:ln>
        </p:spPr>
        <p:txBody>
          <a:bodyPr wrap="none" rtlCol="0">
            <a:spAutoFit/>
          </a:bodyPr>
          <a:lstStyle/>
          <a:p>
            <a:r>
              <a:rPr lang="ja-JP" altLang="en-US" sz="1600" dirty="0">
                <a:solidFill>
                  <a:srgbClr val="FF0000"/>
                </a:solidFill>
              </a:rPr>
              <a:t>複数の施設整備を行う場合、基本設計（平面図及びイメージ図）欄に納まらない場合は</a:t>
            </a:r>
            <a:endParaRPr lang="en-US" altLang="ja-JP" sz="1600" dirty="0">
              <a:solidFill>
                <a:srgbClr val="FF0000"/>
              </a:solidFill>
            </a:endParaRPr>
          </a:p>
          <a:p>
            <a:r>
              <a:rPr kumimoji="1" lang="ja-JP" altLang="en-US" sz="1600" dirty="0">
                <a:solidFill>
                  <a:srgbClr val="FF0000"/>
                </a:solidFill>
              </a:rPr>
              <a:t>複数頁に分けて整理すること。</a:t>
            </a:r>
          </a:p>
        </p:txBody>
      </p:sp>
    </p:spTree>
    <p:extLst>
      <p:ext uri="{BB962C8B-B14F-4D97-AF65-F5344CB8AC3E}">
        <p14:creationId xmlns:p14="http://schemas.microsoft.com/office/powerpoint/2010/main" val="394718117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F72E8B663AFF342A5603B9BA36EAC75" ma:contentTypeVersion="15" ma:contentTypeDescription="新しいドキュメントを作成します。" ma:contentTypeScope="" ma:versionID="e4e48808fee6d1863bebeee1bd07fbaf">
  <xsd:schema xmlns:xsd="http://www.w3.org/2001/XMLSchema" xmlns:xs="http://www.w3.org/2001/XMLSchema" xmlns:p="http://schemas.microsoft.com/office/2006/metadata/properties" xmlns:ns2="90d01792-5c13-400a-898f-a394faf268eb" xmlns:ns3="85ec59af-1a16-40a0-b163-384e34c79a5c" targetNamespace="http://schemas.microsoft.com/office/2006/metadata/properties" ma:root="true" ma:fieldsID="bf43a1aabb01c534fe1b50c41f42113a" ns2:_="" ns3:_="">
    <xsd:import namespace="90d01792-5c13-400a-898f-a394faf268eb"/>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ObjectDetectorVersions" minOccurs="0"/>
                <xsd:element ref="ns2:_Flow_SignoffStatu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01792-5c13-400a-898f-a394faf268eb"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2"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_Flow_SignoffStatus" ma:index="21" nillable="true" ma:displayName="承認の状態" ma:internalName="_x627f__x8a8d__x306e__x72b6__x614b_">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2872609-09d8-45fc-976e-aa44846e9e2c}"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4f5c__x6210__x65e5__x6642_ xmlns="90d01792-5c13-400a-898f-a394faf268eb" xsi:nil="true"/>
    <lcf76f155ced4ddcb4097134ff3c332f xmlns="90d01792-5c13-400a-898f-a394faf268eb">
      <Terms xmlns="http://schemas.microsoft.com/office/infopath/2007/PartnerControls"/>
    </lcf76f155ced4ddcb4097134ff3c332f>
    <TaxCatchAll xmlns="85ec59af-1a16-40a0-b163-384e34c79a5c" xsi:nil="true"/>
    <_Flow_SignoffStatus xmlns="90d01792-5c13-400a-898f-a394faf268eb" xsi:nil="true"/>
  </documentManagement>
</p:properties>
</file>

<file path=customXml/itemProps1.xml><?xml version="1.0" encoding="utf-8"?>
<ds:datastoreItem xmlns:ds="http://schemas.openxmlformats.org/officeDocument/2006/customXml" ds:itemID="{4E0A6568-8783-4BC1-AAB9-20EA438C9D45}"/>
</file>

<file path=customXml/itemProps2.xml><?xml version="1.0" encoding="utf-8"?>
<ds:datastoreItem xmlns:ds="http://schemas.openxmlformats.org/officeDocument/2006/customXml" ds:itemID="{3AED3548-5EAE-4E2D-80FB-1D71970745B3}"/>
</file>

<file path=customXml/itemProps3.xml><?xml version="1.0" encoding="utf-8"?>
<ds:datastoreItem xmlns:ds="http://schemas.openxmlformats.org/officeDocument/2006/customXml" ds:itemID="{D495C7D4-E994-4AEA-A91F-3F9A1A557DB5}"/>
</file>

<file path=docProps/app.xml><?xml version="1.0" encoding="utf-8"?>
<Properties xmlns="http://schemas.openxmlformats.org/officeDocument/2006/extended-properties" xmlns:vt="http://schemas.openxmlformats.org/officeDocument/2006/docPropsVTypes">
  <Template>Office Theme</Template>
  <TotalTime>0</TotalTime>
  <Words>1589</Words>
  <Application>Microsoft Office PowerPoint</Application>
  <PresentationFormat>ワイド画面</PresentationFormat>
  <Paragraphs>149</Paragraphs>
  <Slides>7</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7</vt:i4>
      </vt:variant>
    </vt:vector>
  </HeadingPairs>
  <TitlesOfParts>
    <vt:vector size="16" baseType="lpstr">
      <vt:lpstr>Meiryo UI</vt:lpstr>
      <vt:lpstr>ＭＳ ゴシック</vt:lpstr>
      <vt:lpstr>メイリオ</vt:lpstr>
      <vt:lpstr>游ゴシック</vt:lpstr>
      <vt:lpstr>游ゴシック Light</vt:lpstr>
      <vt:lpstr>Arial</vt:lpstr>
      <vt:lpstr>Segoe UI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2024-02-02T06:42:58Z</dcterms:created>
  <dcterms:modified xsi:type="dcterms:W3CDTF">2024-02-02T06:43:04Z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0x010100AF72E8B663AFF342A5603B9BA36EAC75</vt:lpwstr>
  </property>
</Properties>
</file>