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1"/>
  </p:sldMasterIdLst>
  <p:sldIdLst>
    <p:sldId id="1748" r:id="rId2"/>
    <p:sldId id="1749" r:id="rId3"/>
  </p:sldIdLst>
  <p:sldSz cx="9144000" cy="6858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662180-D101-4C61-9D39-3581BDFAFFFD}" v="5" dt="2024-09-13T06:58:35.5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217" autoAdjust="0"/>
    <p:restoredTop sz="94660"/>
  </p:normalViewPr>
  <p:slideViewPr>
    <p:cSldViewPr snapToGrid="0">
      <p:cViewPr varScale="1">
        <p:scale>
          <a:sx n="83" d="100"/>
          <a:sy n="83" d="100"/>
        </p:scale>
        <p:origin x="60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F45989-8CD9-4204-8DAD-AECC4DA62A09}" type="datetime1">
              <a:rPr lang="ja-JP" altLang="en-US" smtClean="0"/>
              <a:t>2024/9/13</a:t>
            </a:fld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99A489-B67D-4EF6-8C89-485EAC8F51D8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65597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B210AB-B987-4677-A8E4-63C9657477EB}" type="datetime1">
              <a:rPr lang="ja-JP" altLang="en-US" smtClean="0"/>
              <a:t>2024/9/13</a:t>
            </a:fld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3E26B8-86FE-4E95-9D09-930D9F0C83A1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20337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366C66-0FB0-488A-BD8B-1404692D4C43}" type="datetime1">
              <a:rPr lang="ja-JP" altLang="en-US" smtClean="0"/>
              <a:t>2024/9/13</a:t>
            </a:fld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42BE9-4825-46A9-AE67-E0AFBA707C5B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03047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8A94CC-3360-4EB5-A004-92EEED707205}" type="datetime1">
              <a:rPr lang="ja-JP" altLang="en-US" smtClean="0"/>
              <a:t>2024/9/13</a:t>
            </a:fld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293E81-6D4E-44AA-969A-37AF4605B280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97898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2" y="365127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4E106E-0219-42A5-90D9-CEF50262FC4C}" type="datetime1">
              <a:rPr lang="ja-JP" altLang="en-US" smtClean="0"/>
              <a:t>2024/9/13</a:t>
            </a:fld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169B45-37AD-4259-B80E-CEE307D987D2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06713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2DEC69-1FDB-464C-959E-F1CD4AC9F926}" type="datetime1">
              <a:rPr lang="ja-JP" altLang="en-US" smtClean="0"/>
              <a:t>2024/9/13</a:t>
            </a:fld>
            <a:endParaRPr lang="en-US" alt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5DDF13-C29A-416D-B9B0-3C138BB57B0E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58670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28D29E-1E64-4968-A390-2C7A5C85381A}" type="datetime1">
              <a:rPr lang="ja-JP" altLang="en-US" smtClean="0"/>
              <a:t>2024/9/13</a:t>
            </a:fld>
            <a:endParaRPr lang="en-US" alt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86600" y="6538914"/>
            <a:ext cx="2057400" cy="365125"/>
          </a:xfrm>
        </p:spPr>
        <p:txBody>
          <a:bodyPr/>
          <a:lstStyle>
            <a:lvl1pPr>
              <a:defRPr sz="110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72E64290-208C-43AD-91D1-FE8665880EFC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32135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61FBC7C-349E-4E3B-B391-8FD07CB57B6F}" type="datetime1">
              <a:rPr lang="ja-JP" altLang="en-US" smtClean="0"/>
              <a:t>2024/9/13</a:t>
            </a:fld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6ADFA8-DEA2-4D2E-8DB3-0B3036FB6820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68606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1" y="987427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FBCA6AC-2B16-4C7B-93B0-3A1A385A5824}" type="datetime1">
              <a:rPr lang="ja-JP" altLang="en-US" smtClean="0"/>
              <a:t>2024/9/13</a:t>
            </a:fld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D6B995-AC23-4711-BE57-F760518D58C7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54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5E5FC-12F9-4393-82DF-746FA0A98518}" type="datetime1">
              <a:rPr lang="ja-JP" altLang="en-US" smtClean="0"/>
              <a:t>2024/9/13</a:t>
            </a:fld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6ADFA8-DEA2-4D2E-8DB3-0B3036FB6820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9852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E90890-86CB-406B-9C91-E556630AC785}" type="datetime1">
              <a:rPr lang="ja-JP" altLang="en-US" smtClean="0"/>
              <a:t>2024/9/13</a:t>
            </a:fld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6ADFA8-DEA2-4D2E-8DB3-0B3036FB6820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8018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06090-8941-443A-94D8-AC8C592E3BF9}" type="datetime1">
              <a:rPr lang="ja-JP" altLang="en-US" smtClean="0"/>
              <a:t>2024/9/13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1555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88FF288-075B-40D3-8810-F15918343692}" type="datetime1">
              <a:rPr lang="ja-JP" altLang="en-US" smtClean="0"/>
              <a:t>2024/9/13</a:t>
            </a:fld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7D6ADFA8-DEA2-4D2E-8DB3-0B3036FB6820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7550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1F17F8F-5AA8-44C2-930D-04CA41FE1CD5}"/>
              </a:ext>
            </a:extLst>
          </p:cNvPr>
          <p:cNvSpPr txBox="1"/>
          <p:nvPr/>
        </p:nvSpPr>
        <p:spPr>
          <a:xfrm>
            <a:off x="732" y="134398"/>
            <a:ext cx="9143268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fontAlgn="auto">
              <a:spcBef>
                <a:spcPts val="0"/>
              </a:spcBef>
              <a:spcAft>
                <a:spcPts val="0"/>
              </a:spcAft>
              <a:defRPr sz="200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pPr marL="0" marR="0" lvl="0" indent="0" algn="ctr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4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ゴシック" panose="020B0609070205080204" pitchFamily="49" charset="-128"/>
                <a:cs typeface="+mn-cs"/>
              </a:rPr>
              <a:t>地域計画の取組状況（　　月時点）</a:t>
            </a: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1E987672-69D2-458C-998A-31AE2BDE2C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4176908"/>
              </p:ext>
            </p:extLst>
          </p:nvPr>
        </p:nvGraphicFramePr>
        <p:xfrm>
          <a:off x="323768" y="2197699"/>
          <a:ext cx="8640000" cy="180587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20000">
                  <a:extLst>
                    <a:ext uri="{9D8B030D-6E8A-4147-A177-3AD203B41FA5}">
                      <a16:colId xmlns:a16="http://schemas.microsoft.com/office/drawing/2014/main" val="294738499"/>
                    </a:ext>
                  </a:extLst>
                </a:gridCol>
                <a:gridCol w="4320000">
                  <a:extLst>
                    <a:ext uri="{9D8B030D-6E8A-4147-A177-3AD203B41FA5}">
                      <a16:colId xmlns:a16="http://schemas.microsoft.com/office/drawing/2014/main" val="3009206122"/>
                    </a:ext>
                  </a:extLst>
                </a:gridCol>
              </a:tblGrid>
              <a:tr h="29451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</a:rPr>
                        <a:t>地域の現状と課題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</a:rPr>
                        <a:t>将来の地域農業の方向性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3790063"/>
                  </a:ext>
                </a:extLst>
              </a:tr>
              <a:tr h="1501077">
                <a:tc>
                  <a:txBody>
                    <a:bodyPr/>
                    <a:lstStyle/>
                    <a:p>
                      <a:pPr marL="0" marR="0" lvl="0" indent="0" algn="l" defTabSz="6858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0059681"/>
                  </a:ext>
                </a:extLst>
              </a:tr>
            </a:tbl>
          </a:graphicData>
        </a:graphic>
      </p:graphicFrame>
      <p:graphicFrame>
        <p:nvGraphicFramePr>
          <p:cNvPr id="7" name="表 4">
            <a:extLst>
              <a:ext uri="{FF2B5EF4-FFF2-40B4-BE49-F238E27FC236}">
                <a16:creationId xmlns:a16="http://schemas.microsoft.com/office/drawing/2014/main" id="{6D91C390-C280-4EFC-8D26-E21B8B643E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5477395"/>
              </p:ext>
            </p:extLst>
          </p:nvPr>
        </p:nvGraphicFramePr>
        <p:xfrm>
          <a:off x="319890" y="4117792"/>
          <a:ext cx="8640000" cy="267489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85161">
                  <a:extLst>
                    <a:ext uri="{9D8B030D-6E8A-4147-A177-3AD203B41FA5}">
                      <a16:colId xmlns:a16="http://schemas.microsoft.com/office/drawing/2014/main" val="294738499"/>
                    </a:ext>
                  </a:extLst>
                </a:gridCol>
                <a:gridCol w="5554839">
                  <a:extLst>
                    <a:ext uri="{9D8B030D-6E8A-4147-A177-3AD203B41FA5}">
                      <a16:colId xmlns:a16="http://schemas.microsoft.com/office/drawing/2014/main" val="3009206122"/>
                    </a:ext>
                  </a:extLst>
                </a:gridCol>
              </a:tblGrid>
              <a:tr h="331266">
                <a:tc>
                  <a:txBody>
                    <a:bodyPr/>
                    <a:lstStyle/>
                    <a:p>
                      <a:pPr marL="0" marR="0" lvl="0" indent="0" algn="ctr" defTabSz="6858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</a:rPr>
                        <a:t>協議を進める過程で発生した課題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</a:rPr>
                        <a:t>取組経緯（課題への対応）及び今後の予定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3790063"/>
                  </a:ext>
                </a:extLst>
              </a:tr>
              <a:tr h="2343628">
                <a:tc>
                  <a:txBody>
                    <a:bodyPr/>
                    <a:lstStyle/>
                    <a:p>
                      <a:pPr algn="l"/>
                      <a:endParaRPr kumimoji="1" lang="ja-JP" altLang="en-US" sz="1200" b="1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b="1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6063121"/>
                  </a:ext>
                </a:extLst>
              </a:tr>
            </a:tbl>
          </a:graphicData>
        </a:graphic>
      </p:graphicFrame>
      <p:graphicFrame>
        <p:nvGraphicFramePr>
          <p:cNvPr id="5" name="表 5">
            <a:extLst>
              <a:ext uri="{FF2B5EF4-FFF2-40B4-BE49-F238E27FC236}">
                <a16:creationId xmlns:a16="http://schemas.microsoft.com/office/drawing/2014/main" id="{A0D64FA6-C029-4F45-95A2-C096B509E4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7980922"/>
              </p:ext>
            </p:extLst>
          </p:nvPr>
        </p:nvGraphicFramePr>
        <p:xfrm>
          <a:off x="319890" y="920118"/>
          <a:ext cx="8640000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9241">
                  <a:extLst>
                    <a:ext uri="{9D8B030D-6E8A-4147-A177-3AD203B41FA5}">
                      <a16:colId xmlns:a16="http://schemas.microsoft.com/office/drawing/2014/main" val="2203114412"/>
                    </a:ext>
                  </a:extLst>
                </a:gridCol>
                <a:gridCol w="1489166">
                  <a:extLst>
                    <a:ext uri="{9D8B030D-6E8A-4147-A177-3AD203B41FA5}">
                      <a16:colId xmlns:a16="http://schemas.microsoft.com/office/drawing/2014/main" val="3117402257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3037110660"/>
                    </a:ext>
                  </a:extLst>
                </a:gridCol>
                <a:gridCol w="1627935">
                  <a:extLst>
                    <a:ext uri="{9D8B030D-6E8A-4147-A177-3AD203B41FA5}">
                      <a16:colId xmlns:a16="http://schemas.microsoft.com/office/drawing/2014/main" val="2917149446"/>
                    </a:ext>
                  </a:extLst>
                </a:gridCol>
                <a:gridCol w="1298679">
                  <a:extLst>
                    <a:ext uri="{9D8B030D-6E8A-4147-A177-3AD203B41FA5}">
                      <a16:colId xmlns:a16="http://schemas.microsoft.com/office/drawing/2014/main" val="3360773155"/>
                    </a:ext>
                  </a:extLst>
                </a:gridCol>
                <a:gridCol w="1504819">
                  <a:extLst>
                    <a:ext uri="{9D8B030D-6E8A-4147-A177-3AD203B41FA5}">
                      <a16:colId xmlns:a16="http://schemas.microsoft.com/office/drawing/2014/main" val="3099996011"/>
                    </a:ext>
                  </a:extLst>
                </a:gridCol>
              </a:tblGrid>
              <a:tr h="3262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農業を担う者数</a:t>
                      </a:r>
                      <a:endParaRPr kumimoji="1" lang="en-US" altLang="ja-JP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（うち担い手）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経営体</a:t>
                      </a:r>
                      <a:endParaRPr kumimoji="1" lang="en-US" altLang="ja-JP" dirty="0">
                        <a:solidFill>
                          <a:schemeClr val="tx1"/>
                        </a:solidFill>
                      </a:endParaRPr>
                    </a:p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（　　　　　経営体）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農地面積</a:t>
                      </a:r>
                      <a:endParaRPr kumimoji="1" lang="en-US" altLang="ja-JP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</a:rPr>
                        <a:t>うち農振農用地</a:t>
                      </a:r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ｈａ</a:t>
                      </a:r>
                      <a:endParaRPr kumimoji="1" lang="en-US" altLang="ja-JP" dirty="0">
                        <a:solidFill>
                          <a:schemeClr val="tx1"/>
                        </a:solidFill>
                      </a:endParaRPr>
                    </a:p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（　　　　　　　　ｈａ）　　　　　　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主な農畜産物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3537264"/>
                  </a:ext>
                </a:extLst>
              </a:tr>
              <a:tr h="3262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>
                          <a:solidFill>
                            <a:schemeClr val="tx1"/>
                          </a:solidFill>
                        </a:rPr>
                        <a:t>農業地域類型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>
                          <a:solidFill>
                            <a:schemeClr val="tx1"/>
                          </a:solidFill>
                        </a:rPr>
                        <a:t>遊休農地</a:t>
                      </a:r>
                      <a:endParaRPr kumimoji="1" lang="en-US" altLang="ja-JP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b="1" dirty="0">
                          <a:solidFill>
                            <a:schemeClr val="tx1"/>
                          </a:solidFill>
                        </a:rPr>
                        <a:t>ｈａ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>
                          <a:solidFill>
                            <a:schemeClr val="tx1"/>
                          </a:solidFill>
                        </a:rPr>
                        <a:t>現状の集積率</a:t>
                      </a:r>
                      <a:endParaRPr kumimoji="1" lang="en-US" altLang="ja-JP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kumimoji="1" lang="ja-JP" altLang="en-US" b="1" dirty="0">
                          <a:solidFill>
                            <a:schemeClr val="tx1"/>
                          </a:solidFill>
                        </a:rPr>
                        <a:t>（目標）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b="1" dirty="0">
                          <a:solidFill>
                            <a:schemeClr val="tx1"/>
                          </a:solidFill>
                        </a:rPr>
                        <a:t>％</a:t>
                      </a:r>
                      <a:endParaRPr kumimoji="1" lang="en-US" altLang="ja-JP" b="1" dirty="0">
                        <a:solidFill>
                          <a:schemeClr val="tx1"/>
                        </a:solidFill>
                      </a:endParaRPr>
                    </a:p>
                    <a:p>
                      <a:pPr algn="r"/>
                      <a:r>
                        <a:rPr kumimoji="1" lang="ja-JP" altLang="en-US" b="1" dirty="0">
                          <a:solidFill>
                            <a:schemeClr val="tx1"/>
                          </a:solidFill>
                        </a:rPr>
                        <a:t>（　　　　　　　　％）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1013537"/>
                  </a:ext>
                </a:extLst>
              </a:tr>
            </a:tbl>
          </a:graphicData>
        </a:graphic>
      </p:graphicFrame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A388DE8-A1C1-497B-A9C2-AB346DF82657}"/>
              </a:ext>
            </a:extLst>
          </p:cNvPr>
          <p:cNvSpPr/>
          <p:nvPr/>
        </p:nvSpPr>
        <p:spPr>
          <a:xfrm>
            <a:off x="3335383" y="2603862"/>
            <a:ext cx="1166949" cy="123383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市町村の位置図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CFC7D4AE-F993-4761-AF55-7249B43C1042}"/>
              </a:ext>
            </a:extLst>
          </p:cNvPr>
          <p:cNvSpPr/>
          <p:nvPr/>
        </p:nvSpPr>
        <p:spPr>
          <a:xfrm>
            <a:off x="7181929" y="5202008"/>
            <a:ext cx="1698171" cy="14717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取組中の写真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3BC9A5E-3E39-4D9A-9CD4-D46F353116FA}"/>
              </a:ext>
            </a:extLst>
          </p:cNvPr>
          <p:cNvSpPr/>
          <p:nvPr/>
        </p:nvSpPr>
        <p:spPr>
          <a:xfrm>
            <a:off x="7471953" y="2603863"/>
            <a:ext cx="1352157" cy="12338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地図</a:t>
            </a:r>
          </a:p>
        </p:txBody>
      </p:sp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60A8D32C-1A89-01C5-8946-AC9ABE303EBC}"/>
              </a:ext>
            </a:extLst>
          </p:cNvPr>
          <p:cNvSpPr/>
          <p:nvPr/>
        </p:nvSpPr>
        <p:spPr>
          <a:xfrm>
            <a:off x="9875520" y="442451"/>
            <a:ext cx="1846217" cy="1064892"/>
          </a:xfrm>
          <a:prstGeom prst="wedgeRoundRectCallout">
            <a:avLst>
              <a:gd name="adj1" fmla="val -91839"/>
              <a:gd name="adj2" fmla="val 2037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rgbClr val="FF0000"/>
                </a:solidFill>
              </a:rPr>
              <a:t>適宜参考となるデータに適宜変更可能</a:t>
            </a:r>
          </a:p>
        </p:txBody>
      </p:sp>
      <p:graphicFrame>
        <p:nvGraphicFramePr>
          <p:cNvPr id="4" name="表 7">
            <a:extLst>
              <a:ext uri="{FF2B5EF4-FFF2-40B4-BE49-F238E27FC236}">
                <a16:creationId xmlns:a16="http://schemas.microsoft.com/office/drawing/2014/main" id="{5DC0ADF8-B2A7-6FDD-46E6-7D2846680B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816850"/>
              </p:ext>
            </p:extLst>
          </p:nvPr>
        </p:nvGraphicFramePr>
        <p:xfrm>
          <a:off x="319890" y="507099"/>
          <a:ext cx="8640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37070">
                  <a:extLst>
                    <a:ext uri="{9D8B030D-6E8A-4147-A177-3AD203B41FA5}">
                      <a16:colId xmlns:a16="http://schemas.microsoft.com/office/drawing/2014/main" val="3266365496"/>
                    </a:ext>
                  </a:extLst>
                </a:gridCol>
                <a:gridCol w="2802930">
                  <a:extLst>
                    <a:ext uri="{9D8B030D-6E8A-4147-A177-3AD203B41FA5}">
                      <a16:colId xmlns:a16="http://schemas.microsoft.com/office/drawing/2014/main" val="3472962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見出し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県　　市　　地区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728965"/>
                  </a:ext>
                </a:extLst>
              </a:tr>
            </a:tbl>
          </a:graphicData>
        </a:graphic>
      </p:graphicFrame>
      <p:sp>
        <p:nvSpPr>
          <p:cNvPr id="6" name="吹き出し: 角を丸めた四角形 5">
            <a:extLst>
              <a:ext uri="{FF2B5EF4-FFF2-40B4-BE49-F238E27FC236}">
                <a16:creationId xmlns:a16="http://schemas.microsoft.com/office/drawing/2014/main" id="{694A4EAC-AF21-5A59-FDD6-6275FD53945E}"/>
              </a:ext>
            </a:extLst>
          </p:cNvPr>
          <p:cNvSpPr/>
          <p:nvPr/>
        </p:nvSpPr>
        <p:spPr>
          <a:xfrm>
            <a:off x="9453154" y="4000381"/>
            <a:ext cx="1928949" cy="1064892"/>
          </a:xfrm>
          <a:prstGeom prst="wedgeRoundRectCallout">
            <a:avLst>
              <a:gd name="adj1" fmla="val -91839"/>
              <a:gd name="adj2" fmla="val 2037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rgbClr val="FF0000"/>
                </a:solidFill>
              </a:rPr>
              <a:t>時系列に課題への対応を記載</a:t>
            </a:r>
          </a:p>
        </p:txBody>
      </p:sp>
    </p:spTree>
    <p:extLst>
      <p:ext uri="{BB962C8B-B14F-4D97-AF65-F5344CB8AC3E}">
        <p14:creationId xmlns:p14="http://schemas.microsoft.com/office/powerpoint/2010/main" val="156946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1F17F8F-5AA8-44C2-930D-04CA41FE1CD5}"/>
              </a:ext>
            </a:extLst>
          </p:cNvPr>
          <p:cNvSpPr txBox="1"/>
          <p:nvPr/>
        </p:nvSpPr>
        <p:spPr>
          <a:xfrm>
            <a:off x="732" y="134398"/>
            <a:ext cx="9143268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fontAlgn="auto">
              <a:spcBef>
                <a:spcPts val="0"/>
              </a:spcBef>
              <a:spcAft>
                <a:spcPts val="0"/>
              </a:spcAft>
              <a:defRPr sz="200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pPr marL="0" marR="0" lvl="0" indent="0" algn="ctr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4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ゴシック" panose="020B0609070205080204" pitchFamily="49" charset="-128"/>
                <a:cs typeface="+mn-cs"/>
              </a:rPr>
              <a:t>地域計画の取組状況（〇月時点）</a:t>
            </a: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1E987672-69D2-458C-998A-31AE2BDE2C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082680"/>
              </p:ext>
            </p:extLst>
          </p:nvPr>
        </p:nvGraphicFramePr>
        <p:xfrm>
          <a:off x="323768" y="2168266"/>
          <a:ext cx="8640000" cy="18317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20000">
                  <a:extLst>
                    <a:ext uri="{9D8B030D-6E8A-4147-A177-3AD203B41FA5}">
                      <a16:colId xmlns:a16="http://schemas.microsoft.com/office/drawing/2014/main" val="294738499"/>
                    </a:ext>
                  </a:extLst>
                </a:gridCol>
                <a:gridCol w="4320000">
                  <a:extLst>
                    <a:ext uri="{9D8B030D-6E8A-4147-A177-3AD203B41FA5}">
                      <a16:colId xmlns:a16="http://schemas.microsoft.com/office/drawing/2014/main" val="3009206122"/>
                    </a:ext>
                  </a:extLst>
                </a:gridCol>
              </a:tblGrid>
              <a:tr h="26894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</a:rPr>
                        <a:t>地域の現状と課題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</a:rPr>
                        <a:t>将来の地域農業の方向性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3790063"/>
                  </a:ext>
                </a:extLst>
              </a:tr>
              <a:tr h="1526920">
                <a:tc>
                  <a:txBody>
                    <a:bodyPr/>
                    <a:lstStyle/>
                    <a:p>
                      <a:pPr marL="0" marR="0" lvl="0" indent="0" algn="l" defTabSz="6858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・○○○・・・・・</a:t>
                      </a:r>
                      <a:endParaRPr kumimoji="1" lang="en-US" altLang="ja-JP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6858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6858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6858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・○○○・・・・</a:t>
                      </a:r>
                      <a:endParaRPr kumimoji="1" lang="en-US" altLang="ja-JP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・○○○・・・・・・</a:t>
                      </a:r>
                      <a:endParaRPr kumimoji="1" lang="en-US" altLang="ja-JP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・○○○・・・・・</a:t>
                      </a:r>
                      <a:endParaRPr kumimoji="1" lang="en-US" altLang="ja-JP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0059681"/>
                  </a:ext>
                </a:extLst>
              </a:tr>
            </a:tbl>
          </a:graphicData>
        </a:graphic>
      </p:graphicFrame>
      <p:graphicFrame>
        <p:nvGraphicFramePr>
          <p:cNvPr id="7" name="表 4">
            <a:extLst>
              <a:ext uri="{FF2B5EF4-FFF2-40B4-BE49-F238E27FC236}">
                <a16:creationId xmlns:a16="http://schemas.microsoft.com/office/drawing/2014/main" id="{6D91C390-C280-4EFC-8D26-E21B8B643E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898319"/>
              </p:ext>
            </p:extLst>
          </p:nvPr>
        </p:nvGraphicFramePr>
        <p:xfrm>
          <a:off x="319890" y="4117792"/>
          <a:ext cx="8640000" cy="267489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85161">
                  <a:extLst>
                    <a:ext uri="{9D8B030D-6E8A-4147-A177-3AD203B41FA5}">
                      <a16:colId xmlns:a16="http://schemas.microsoft.com/office/drawing/2014/main" val="294738499"/>
                    </a:ext>
                  </a:extLst>
                </a:gridCol>
                <a:gridCol w="5554839">
                  <a:extLst>
                    <a:ext uri="{9D8B030D-6E8A-4147-A177-3AD203B41FA5}">
                      <a16:colId xmlns:a16="http://schemas.microsoft.com/office/drawing/2014/main" val="3009206122"/>
                    </a:ext>
                  </a:extLst>
                </a:gridCol>
              </a:tblGrid>
              <a:tr h="331266">
                <a:tc>
                  <a:txBody>
                    <a:bodyPr/>
                    <a:lstStyle/>
                    <a:p>
                      <a:pPr marL="0" marR="0" lvl="0" indent="0" algn="ctr" defTabSz="6858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</a:rPr>
                        <a:t>協議を進める過程で発生した課題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</a:rPr>
                        <a:t>取組経緯（課題への対応）及び今後の予定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3790063"/>
                  </a:ext>
                </a:extLst>
              </a:tr>
              <a:tr h="2343628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latin typeface="+mn-ea"/>
                          <a:ea typeface="+mn-ea"/>
                        </a:rPr>
                        <a:t>①○○○・・・</a:t>
                      </a:r>
                      <a:endParaRPr kumimoji="1" lang="en-US" altLang="ja-JP" sz="12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endParaRPr kumimoji="1" lang="en-US" altLang="ja-JP" sz="12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ja-JP" altLang="en-US" sz="1200" b="0" dirty="0">
                          <a:latin typeface="+mn-ea"/>
                          <a:ea typeface="+mn-ea"/>
                        </a:rPr>
                        <a:t>②○○○・・・</a:t>
                      </a:r>
                      <a:endParaRPr kumimoji="1" lang="en-US" altLang="ja-JP" sz="12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endParaRPr kumimoji="1" lang="en-US" altLang="ja-JP" sz="12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ja-JP" altLang="en-US" sz="1200" b="0" dirty="0">
                          <a:latin typeface="+mn-ea"/>
                          <a:ea typeface="+mn-ea"/>
                        </a:rPr>
                        <a:t>③○○○・・・</a:t>
                      </a:r>
                      <a:endParaRPr kumimoji="1" lang="en-US" altLang="ja-JP" sz="12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endParaRPr kumimoji="1" lang="en-US" altLang="ja-JP" sz="1200" b="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l"/>
                      <a:endParaRPr kumimoji="1" lang="ja-JP" altLang="en-US" sz="1200" b="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latin typeface="+mn-ea"/>
                          <a:ea typeface="+mn-ea"/>
                        </a:rPr>
                        <a:t>・○月　①について　　</a:t>
                      </a:r>
                      <a:endParaRPr kumimoji="1" lang="en-US" altLang="ja-JP" sz="1200" b="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6858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b="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6858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latin typeface="+mn-ea"/>
                          <a:ea typeface="+mn-ea"/>
                        </a:rPr>
                        <a:t>・○月　○○</a:t>
                      </a:r>
                      <a:endParaRPr kumimoji="1" lang="en-US" altLang="ja-JP" sz="1200" b="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6858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b="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6858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latin typeface="+mn-ea"/>
                          <a:ea typeface="+mn-ea"/>
                        </a:rPr>
                        <a:t>・○月　②について</a:t>
                      </a:r>
                      <a:endParaRPr kumimoji="1" lang="en-US" altLang="ja-JP" sz="1200" b="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6858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b="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6858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b="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6858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latin typeface="+mn-ea"/>
                          <a:ea typeface="+mn-ea"/>
                        </a:rPr>
                        <a:t>・○○○・・・・</a:t>
                      </a:r>
                      <a:endParaRPr kumimoji="1" lang="en-US" altLang="ja-JP" sz="1200" b="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6858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b="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6063121"/>
                  </a:ext>
                </a:extLst>
              </a:tr>
            </a:tbl>
          </a:graphicData>
        </a:graphic>
      </p:graphicFrame>
      <p:graphicFrame>
        <p:nvGraphicFramePr>
          <p:cNvPr id="5" name="表 5">
            <a:extLst>
              <a:ext uri="{FF2B5EF4-FFF2-40B4-BE49-F238E27FC236}">
                <a16:creationId xmlns:a16="http://schemas.microsoft.com/office/drawing/2014/main" id="{A0D64FA6-C029-4F45-95A2-C096B509E4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6843201"/>
              </p:ext>
            </p:extLst>
          </p:nvPr>
        </p:nvGraphicFramePr>
        <p:xfrm>
          <a:off x="319890" y="920118"/>
          <a:ext cx="8640000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9241">
                  <a:extLst>
                    <a:ext uri="{9D8B030D-6E8A-4147-A177-3AD203B41FA5}">
                      <a16:colId xmlns:a16="http://schemas.microsoft.com/office/drawing/2014/main" val="2203114412"/>
                    </a:ext>
                  </a:extLst>
                </a:gridCol>
                <a:gridCol w="1489166">
                  <a:extLst>
                    <a:ext uri="{9D8B030D-6E8A-4147-A177-3AD203B41FA5}">
                      <a16:colId xmlns:a16="http://schemas.microsoft.com/office/drawing/2014/main" val="3117402257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3037110660"/>
                    </a:ext>
                  </a:extLst>
                </a:gridCol>
                <a:gridCol w="1627935">
                  <a:extLst>
                    <a:ext uri="{9D8B030D-6E8A-4147-A177-3AD203B41FA5}">
                      <a16:colId xmlns:a16="http://schemas.microsoft.com/office/drawing/2014/main" val="2917149446"/>
                    </a:ext>
                  </a:extLst>
                </a:gridCol>
                <a:gridCol w="1298679">
                  <a:extLst>
                    <a:ext uri="{9D8B030D-6E8A-4147-A177-3AD203B41FA5}">
                      <a16:colId xmlns:a16="http://schemas.microsoft.com/office/drawing/2014/main" val="3360773155"/>
                    </a:ext>
                  </a:extLst>
                </a:gridCol>
                <a:gridCol w="1504819">
                  <a:extLst>
                    <a:ext uri="{9D8B030D-6E8A-4147-A177-3AD203B41FA5}">
                      <a16:colId xmlns:a16="http://schemas.microsoft.com/office/drawing/2014/main" val="3099996011"/>
                    </a:ext>
                  </a:extLst>
                </a:gridCol>
              </a:tblGrid>
              <a:tr h="3262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農業を担う者数</a:t>
                      </a:r>
                      <a:endParaRPr kumimoji="1" lang="en-US" altLang="ja-JP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（うち担い手）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○○経営体</a:t>
                      </a:r>
                      <a:endParaRPr kumimoji="1" lang="en-US" altLang="ja-JP" dirty="0">
                        <a:solidFill>
                          <a:schemeClr val="tx1"/>
                        </a:solidFill>
                      </a:endParaRPr>
                    </a:p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（　　○○経営体）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農地面積</a:t>
                      </a:r>
                      <a:endParaRPr kumimoji="1" lang="en-US" altLang="ja-JP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</a:rPr>
                        <a:t>うち農振農用地</a:t>
                      </a:r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○○ｈａ</a:t>
                      </a:r>
                      <a:endParaRPr kumimoji="1" lang="en-US" altLang="ja-JP" dirty="0">
                        <a:solidFill>
                          <a:schemeClr val="tx1"/>
                        </a:solidFill>
                      </a:endParaRPr>
                    </a:p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（　　　　　　○○ｈａ）　　　　　　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主な農畜産物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水稲、野菜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3537264"/>
                  </a:ext>
                </a:extLst>
              </a:tr>
              <a:tr h="3262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>
                          <a:solidFill>
                            <a:schemeClr val="tx1"/>
                          </a:solidFill>
                        </a:rPr>
                        <a:t>農業地域類型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>
                          <a:solidFill>
                            <a:schemeClr val="tx1"/>
                          </a:solidFill>
                        </a:rPr>
                        <a:t>中間農業地域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>
                          <a:solidFill>
                            <a:schemeClr val="tx1"/>
                          </a:solidFill>
                        </a:rPr>
                        <a:t>遊休農地</a:t>
                      </a:r>
                      <a:endParaRPr kumimoji="1" lang="en-US" altLang="ja-JP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b="1" dirty="0">
                          <a:solidFill>
                            <a:schemeClr val="tx1"/>
                          </a:solidFill>
                        </a:rPr>
                        <a:t>○○ｈａ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>
                          <a:solidFill>
                            <a:schemeClr val="tx1"/>
                          </a:solidFill>
                        </a:rPr>
                        <a:t>現状の集積率</a:t>
                      </a:r>
                      <a:endParaRPr kumimoji="1" lang="en-US" altLang="ja-JP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kumimoji="1" lang="ja-JP" altLang="en-US" b="1" dirty="0">
                          <a:solidFill>
                            <a:schemeClr val="tx1"/>
                          </a:solidFill>
                        </a:rPr>
                        <a:t>（目標）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b="1" dirty="0">
                          <a:solidFill>
                            <a:schemeClr val="tx1"/>
                          </a:solidFill>
                        </a:rPr>
                        <a:t>○○％</a:t>
                      </a:r>
                      <a:endParaRPr kumimoji="1" lang="en-US" altLang="ja-JP" b="1" dirty="0">
                        <a:solidFill>
                          <a:schemeClr val="tx1"/>
                        </a:solidFill>
                      </a:endParaRPr>
                    </a:p>
                    <a:p>
                      <a:pPr algn="r"/>
                      <a:r>
                        <a:rPr kumimoji="1" lang="ja-JP" altLang="en-US" b="1" dirty="0">
                          <a:solidFill>
                            <a:schemeClr val="tx1"/>
                          </a:solidFill>
                        </a:rPr>
                        <a:t>（　　　　　○○％）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1013537"/>
                  </a:ext>
                </a:extLst>
              </a:tr>
            </a:tbl>
          </a:graphicData>
        </a:graphic>
      </p:graphicFrame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A388DE8-A1C1-497B-A9C2-AB346DF82657}"/>
              </a:ext>
            </a:extLst>
          </p:cNvPr>
          <p:cNvSpPr/>
          <p:nvPr/>
        </p:nvSpPr>
        <p:spPr>
          <a:xfrm>
            <a:off x="3254928" y="2625754"/>
            <a:ext cx="1247404" cy="1211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市町村の位置図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CFC7D4AE-F993-4761-AF55-7249B43C1042}"/>
              </a:ext>
            </a:extLst>
          </p:cNvPr>
          <p:cNvSpPr/>
          <p:nvPr/>
        </p:nvSpPr>
        <p:spPr>
          <a:xfrm>
            <a:off x="7181929" y="5202008"/>
            <a:ext cx="1698171" cy="14717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取組中の写真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3BC9A5E-3E39-4D9A-9CD4-D46F353116FA}"/>
              </a:ext>
            </a:extLst>
          </p:cNvPr>
          <p:cNvSpPr/>
          <p:nvPr/>
        </p:nvSpPr>
        <p:spPr>
          <a:xfrm>
            <a:off x="7454535" y="2534191"/>
            <a:ext cx="1408147" cy="13731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地図</a:t>
            </a:r>
          </a:p>
        </p:txBody>
      </p:sp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60A8D32C-1A89-01C5-8946-AC9ABE303EBC}"/>
              </a:ext>
            </a:extLst>
          </p:cNvPr>
          <p:cNvSpPr/>
          <p:nvPr/>
        </p:nvSpPr>
        <p:spPr>
          <a:xfrm>
            <a:off x="9875520" y="442451"/>
            <a:ext cx="1846217" cy="1064892"/>
          </a:xfrm>
          <a:prstGeom prst="wedgeRoundRectCallout">
            <a:avLst>
              <a:gd name="adj1" fmla="val -91839"/>
              <a:gd name="adj2" fmla="val 2037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rgbClr val="FF0000"/>
                </a:solidFill>
              </a:rPr>
              <a:t>適宜参考となるデータに適宜変更可能</a:t>
            </a:r>
          </a:p>
        </p:txBody>
      </p:sp>
      <p:graphicFrame>
        <p:nvGraphicFramePr>
          <p:cNvPr id="4" name="表 7">
            <a:extLst>
              <a:ext uri="{FF2B5EF4-FFF2-40B4-BE49-F238E27FC236}">
                <a16:creationId xmlns:a16="http://schemas.microsoft.com/office/drawing/2014/main" id="{5DC0ADF8-B2A7-6FDD-46E6-7D2846680B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350394"/>
              </p:ext>
            </p:extLst>
          </p:nvPr>
        </p:nvGraphicFramePr>
        <p:xfrm>
          <a:off x="319890" y="507099"/>
          <a:ext cx="8640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37070">
                  <a:extLst>
                    <a:ext uri="{9D8B030D-6E8A-4147-A177-3AD203B41FA5}">
                      <a16:colId xmlns:a16="http://schemas.microsoft.com/office/drawing/2014/main" val="3266365496"/>
                    </a:ext>
                  </a:extLst>
                </a:gridCol>
                <a:gridCol w="2802930">
                  <a:extLst>
                    <a:ext uri="{9D8B030D-6E8A-4147-A177-3AD203B41FA5}">
                      <a16:colId xmlns:a16="http://schemas.microsoft.com/office/drawing/2014/main" val="3472962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　○○○・・・・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○○県○○市○○地区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728965"/>
                  </a:ext>
                </a:extLst>
              </a:tr>
            </a:tbl>
          </a:graphicData>
        </a:graphic>
      </p:graphicFrame>
      <p:sp>
        <p:nvSpPr>
          <p:cNvPr id="6" name="吹き出し: 角を丸めた四角形 5">
            <a:extLst>
              <a:ext uri="{FF2B5EF4-FFF2-40B4-BE49-F238E27FC236}">
                <a16:creationId xmlns:a16="http://schemas.microsoft.com/office/drawing/2014/main" id="{694A4EAC-AF21-5A59-FDD6-6275FD53945E}"/>
              </a:ext>
            </a:extLst>
          </p:cNvPr>
          <p:cNvSpPr/>
          <p:nvPr/>
        </p:nvSpPr>
        <p:spPr>
          <a:xfrm>
            <a:off x="9453154" y="4000381"/>
            <a:ext cx="1928949" cy="1064892"/>
          </a:xfrm>
          <a:prstGeom prst="wedgeRoundRectCallout">
            <a:avLst>
              <a:gd name="adj1" fmla="val -91839"/>
              <a:gd name="adj2" fmla="val 2037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rgbClr val="FF0000"/>
                </a:solidFill>
              </a:rPr>
              <a:t>時系列に課題への対応を記載</a:t>
            </a:r>
          </a:p>
        </p:txBody>
      </p:sp>
    </p:spTree>
    <p:extLst>
      <p:ext uri="{BB962C8B-B14F-4D97-AF65-F5344CB8AC3E}">
        <p14:creationId xmlns:p14="http://schemas.microsoft.com/office/powerpoint/2010/main" val="112364134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327</Words>
  <Application>Microsoft Office PowerPoint</Application>
  <PresentationFormat>画面に合わせる (4:3)</PresentationFormat>
  <Paragraphs>81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ＭＳ Ｐゴシック</vt:lpstr>
      <vt:lpstr>游ゴシック</vt:lpstr>
      <vt:lpstr>Arial</vt:lpstr>
      <vt:lpstr>Calibri</vt:lpstr>
      <vt:lpstr>Calibri Light</vt:lpstr>
      <vt:lpstr>1_Office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2024-09-13T06:58:35Z</dcterms:created>
  <dcterms:modified xsi:type="dcterms:W3CDTF">2024-09-13T06:58:37Z</dcterms:modified>
</cp:coreProperties>
</file>