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9"/>
  </p:notesMasterIdLst>
  <p:handoutMasterIdLst>
    <p:handoutMasterId r:id="rId10"/>
  </p:handoutMasterIdLst>
  <p:sldIdLst>
    <p:sldId id="261" r:id="rId2"/>
    <p:sldId id="260" r:id="rId3"/>
    <p:sldId id="256" r:id="rId4"/>
    <p:sldId id="262" r:id="rId5"/>
    <p:sldId id="259" r:id="rId6"/>
    <p:sldId id="257" r:id="rId7"/>
    <p:sldId id="258" r:id="rId8"/>
  </p:sldIdLst>
  <p:sldSz cx="12192000" cy="6858000"/>
  <p:notesSz cx="6792913" cy="992505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0D88EF-31DB-44DD-99DA-E3F173B3DE58}" v="5" dt="2024-02-02T06:39:17.40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63" autoAdjust="0"/>
    <p:restoredTop sz="94660"/>
  </p:normalViewPr>
  <p:slideViewPr>
    <p:cSldViewPr snapToGrid="0">
      <p:cViewPr varScale="1">
        <p:scale>
          <a:sx n="98" d="100"/>
          <a:sy n="98" d="100"/>
        </p:scale>
        <p:origin x="110"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68D65B9-DFFC-4130-8CAA-E16B7AC1696D}"/>
              </a:ext>
            </a:extLst>
          </p:cNvPr>
          <p:cNvSpPr>
            <a:spLocks noGrp="1"/>
          </p:cNvSpPr>
          <p:nvPr>
            <p:ph type="hdr" sz="quarter"/>
          </p:nvPr>
        </p:nvSpPr>
        <p:spPr>
          <a:xfrm>
            <a:off x="0" y="0"/>
            <a:ext cx="2944336" cy="496809"/>
          </a:xfrm>
          <a:prstGeom prst="rect">
            <a:avLst/>
          </a:prstGeom>
        </p:spPr>
        <p:txBody>
          <a:bodyPr vert="horz" lIns="91403" tIns="45702" rIns="91403" bIns="45702"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B34AAAD-EFB2-447B-8291-9D0C08B9CC9E}"/>
              </a:ext>
            </a:extLst>
          </p:cNvPr>
          <p:cNvSpPr>
            <a:spLocks noGrp="1"/>
          </p:cNvSpPr>
          <p:nvPr>
            <p:ph type="dt" sz="quarter" idx="1"/>
          </p:nvPr>
        </p:nvSpPr>
        <p:spPr>
          <a:xfrm>
            <a:off x="3846991" y="0"/>
            <a:ext cx="2944336" cy="496809"/>
          </a:xfrm>
          <a:prstGeom prst="rect">
            <a:avLst/>
          </a:prstGeom>
        </p:spPr>
        <p:txBody>
          <a:bodyPr vert="horz" lIns="91403" tIns="45702" rIns="91403" bIns="45702" rtlCol="0"/>
          <a:lstStyle>
            <a:lvl1pPr algn="r">
              <a:defRPr sz="1200"/>
            </a:lvl1pPr>
          </a:lstStyle>
          <a:p>
            <a:fld id="{77BEB0BC-6A59-44A2-9875-7E422F9C9B48}" type="datetimeFigureOut">
              <a:rPr kumimoji="1" lang="ja-JP" altLang="en-US" smtClean="0"/>
              <a:t>2024/2/2</a:t>
            </a:fld>
            <a:endParaRPr kumimoji="1" lang="ja-JP" altLang="en-US"/>
          </a:p>
        </p:txBody>
      </p:sp>
      <p:sp>
        <p:nvSpPr>
          <p:cNvPr id="4" name="フッター プレースホルダー 3">
            <a:extLst>
              <a:ext uri="{FF2B5EF4-FFF2-40B4-BE49-F238E27FC236}">
                <a16:creationId xmlns:a16="http://schemas.microsoft.com/office/drawing/2014/main" id="{4FB059CB-6118-497C-A40F-4EDEFE412781}"/>
              </a:ext>
            </a:extLst>
          </p:cNvPr>
          <p:cNvSpPr>
            <a:spLocks noGrp="1"/>
          </p:cNvSpPr>
          <p:nvPr>
            <p:ph type="ftr" sz="quarter" idx="2"/>
          </p:nvPr>
        </p:nvSpPr>
        <p:spPr>
          <a:xfrm>
            <a:off x="0" y="9428241"/>
            <a:ext cx="2944336" cy="496809"/>
          </a:xfrm>
          <a:prstGeom prst="rect">
            <a:avLst/>
          </a:prstGeom>
        </p:spPr>
        <p:txBody>
          <a:bodyPr vert="horz" lIns="91403" tIns="45702" rIns="91403" bIns="45702"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DFF64D4-AD07-473F-834A-81038DE2B084}"/>
              </a:ext>
            </a:extLst>
          </p:cNvPr>
          <p:cNvSpPr>
            <a:spLocks noGrp="1"/>
          </p:cNvSpPr>
          <p:nvPr>
            <p:ph type="sldNum" sz="quarter" idx="3"/>
          </p:nvPr>
        </p:nvSpPr>
        <p:spPr>
          <a:xfrm>
            <a:off x="3846991" y="9428241"/>
            <a:ext cx="2944336" cy="496809"/>
          </a:xfrm>
          <a:prstGeom prst="rect">
            <a:avLst/>
          </a:prstGeom>
        </p:spPr>
        <p:txBody>
          <a:bodyPr vert="horz" lIns="91403" tIns="45702" rIns="91403" bIns="45702" rtlCol="0" anchor="b"/>
          <a:lstStyle>
            <a:lvl1pPr algn="r">
              <a:defRPr sz="1200"/>
            </a:lvl1pPr>
          </a:lstStyle>
          <a:p>
            <a:fld id="{CBA401C4-926D-4C3F-8C00-5ECAF652FD9A}" type="slidenum">
              <a:rPr kumimoji="1" lang="ja-JP" altLang="en-US" smtClean="0"/>
              <a:t>‹#›</a:t>
            </a:fld>
            <a:endParaRPr kumimoji="1" lang="ja-JP" altLang="en-US"/>
          </a:p>
        </p:txBody>
      </p:sp>
    </p:spTree>
    <p:extLst>
      <p:ext uri="{BB962C8B-B14F-4D97-AF65-F5344CB8AC3E}">
        <p14:creationId xmlns:p14="http://schemas.microsoft.com/office/powerpoint/2010/main" val="35932838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44336" cy="496810"/>
          </a:xfrm>
          <a:prstGeom prst="rect">
            <a:avLst/>
          </a:prstGeom>
        </p:spPr>
        <p:txBody>
          <a:bodyPr vert="horz" lIns="91389" tIns="45696" rIns="91389" bIns="4569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6993" y="5"/>
            <a:ext cx="2944336" cy="496810"/>
          </a:xfrm>
          <a:prstGeom prst="rect">
            <a:avLst/>
          </a:prstGeom>
        </p:spPr>
        <p:txBody>
          <a:bodyPr vert="horz" lIns="91389" tIns="45696" rIns="91389" bIns="45696" rtlCol="0"/>
          <a:lstStyle>
            <a:lvl1pPr algn="r">
              <a:defRPr sz="1200"/>
            </a:lvl1pPr>
          </a:lstStyle>
          <a:p>
            <a:fld id="{835AF91A-66F0-4BF9-864D-600A87FC3A57}" type="datetimeFigureOut">
              <a:rPr kumimoji="1" lang="ja-JP" altLang="en-US" smtClean="0"/>
              <a:t>2024/2/2</a:t>
            </a:fld>
            <a:endParaRPr kumimoji="1" lang="ja-JP" altLang="en-US"/>
          </a:p>
        </p:txBody>
      </p:sp>
      <p:sp>
        <p:nvSpPr>
          <p:cNvPr id="4" name="スライド イメージ プレースホルダー 3"/>
          <p:cNvSpPr>
            <a:spLocks noGrp="1" noRot="1" noChangeAspect="1"/>
          </p:cNvSpPr>
          <p:nvPr>
            <p:ph type="sldImg" idx="2"/>
          </p:nvPr>
        </p:nvSpPr>
        <p:spPr>
          <a:xfrm>
            <a:off x="419100" y="1241425"/>
            <a:ext cx="5954713" cy="3349625"/>
          </a:xfrm>
          <a:prstGeom prst="rect">
            <a:avLst/>
          </a:prstGeom>
          <a:noFill/>
          <a:ln w="12700">
            <a:solidFill>
              <a:prstClr val="black"/>
            </a:solidFill>
          </a:ln>
        </p:spPr>
        <p:txBody>
          <a:bodyPr vert="horz" lIns="91389" tIns="45696" rIns="91389" bIns="45696" rtlCol="0" anchor="ctr"/>
          <a:lstStyle/>
          <a:p>
            <a:endParaRPr lang="ja-JP" altLang="en-US"/>
          </a:p>
        </p:txBody>
      </p:sp>
      <p:sp>
        <p:nvSpPr>
          <p:cNvPr id="5" name="ノート プレースホルダー 4"/>
          <p:cNvSpPr>
            <a:spLocks noGrp="1"/>
          </p:cNvSpPr>
          <p:nvPr>
            <p:ph type="body" sz="quarter" idx="3"/>
          </p:nvPr>
        </p:nvSpPr>
        <p:spPr>
          <a:xfrm>
            <a:off x="678975" y="4776029"/>
            <a:ext cx="5434965" cy="3907800"/>
          </a:xfrm>
          <a:prstGeom prst="rect">
            <a:avLst/>
          </a:prstGeom>
        </p:spPr>
        <p:txBody>
          <a:bodyPr vert="horz" lIns="91389" tIns="45696" rIns="91389" bIns="4569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8246"/>
            <a:ext cx="2944336" cy="496810"/>
          </a:xfrm>
          <a:prstGeom prst="rect">
            <a:avLst/>
          </a:prstGeom>
        </p:spPr>
        <p:txBody>
          <a:bodyPr vert="horz" lIns="91389" tIns="45696" rIns="91389" bIns="4569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6993" y="9428246"/>
            <a:ext cx="2944336" cy="496810"/>
          </a:xfrm>
          <a:prstGeom prst="rect">
            <a:avLst/>
          </a:prstGeom>
        </p:spPr>
        <p:txBody>
          <a:bodyPr vert="horz" lIns="91389" tIns="45696" rIns="91389" bIns="45696" rtlCol="0" anchor="b"/>
          <a:lstStyle>
            <a:lvl1pPr algn="r">
              <a:defRPr sz="1200"/>
            </a:lvl1pPr>
          </a:lstStyle>
          <a:p>
            <a:fld id="{87DEFE60-13C8-4EE5-BE82-B6F44264C25F}" type="slidenum">
              <a:rPr kumimoji="1" lang="ja-JP" altLang="en-US" smtClean="0"/>
              <a:t>‹#›</a:t>
            </a:fld>
            <a:endParaRPr kumimoji="1" lang="ja-JP" altLang="en-US"/>
          </a:p>
        </p:txBody>
      </p:sp>
    </p:spTree>
    <p:extLst>
      <p:ext uri="{BB962C8B-B14F-4D97-AF65-F5344CB8AC3E}">
        <p14:creationId xmlns:p14="http://schemas.microsoft.com/office/powerpoint/2010/main" val="1539667922"/>
      </p:ext>
    </p:extLst>
  </p:cSld>
  <p:clrMap bg1="lt1" tx1="dk1" bg2="lt2" tx2="dk2" accent1="accent1" accent2="accent2" accent3="accent3" accent4="accent4" accent5="accent5" accent6="accent6" hlink="hlink" folHlink="folHlink"/>
  <p:hf sldNum="0" hdr="0" ftr="0" dt="0"/>
  <p:notesStyle>
    <a:lvl1pPr marL="0" algn="l" defTabSz="914139" rtl="0" eaLnBrk="1" latinLnBrk="0" hangingPunct="1">
      <a:defRPr kumimoji="1" sz="1200" kern="1200">
        <a:solidFill>
          <a:schemeClr val="tx1"/>
        </a:solidFill>
        <a:latin typeface="+mn-lt"/>
        <a:ea typeface="+mn-ea"/>
        <a:cs typeface="+mn-cs"/>
      </a:defRPr>
    </a:lvl1pPr>
    <a:lvl2pPr marL="457068" algn="l" defTabSz="914139" rtl="0" eaLnBrk="1" latinLnBrk="0" hangingPunct="1">
      <a:defRPr kumimoji="1" sz="1200" kern="1200">
        <a:solidFill>
          <a:schemeClr val="tx1"/>
        </a:solidFill>
        <a:latin typeface="+mn-lt"/>
        <a:ea typeface="+mn-ea"/>
        <a:cs typeface="+mn-cs"/>
      </a:defRPr>
    </a:lvl2pPr>
    <a:lvl3pPr marL="914139" algn="l" defTabSz="914139" rtl="0" eaLnBrk="1" latinLnBrk="0" hangingPunct="1">
      <a:defRPr kumimoji="1" sz="1200" kern="1200">
        <a:solidFill>
          <a:schemeClr val="tx1"/>
        </a:solidFill>
        <a:latin typeface="+mn-lt"/>
        <a:ea typeface="+mn-ea"/>
        <a:cs typeface="+mn-cs"/>
      </a:defRPr>
    </a:lvl3pPr>
    <a:lvl4pPr marL="1371209" algn="l" defTabSz="914139" rtl="0" eaLnBrk="1" latinLnBrk="0" hangingPunct="1">
      <a:defRPr kumimoji="1" sz="1200" kern="1200">
        <a:solidFill>
          <a:schemeClr val="tx1"/>
        </a:solidFill>
        <a:latin typeface="+mn-lt"/>
        <a:ea typeface="+mn-ea"/>
        <a:cs typeface="+mn-cs"/>
      </a:defRPr>
    </a:lvl4pPr>
    <a:lvl5pPr marL="1828278" algn="l" defTabSz="914139" rtl="0" eaLnBrk="1" latinLnBrk="0" hangingPunct="1">
      <a:defRPr kumimoji="1" sz="1200" kern="1200">
        <a:solidFill>
          <a:schemeClr val="tx1"/>
        </a:solidFill>
        <a:latin typeface="+mn-lt"/>
        <a:ea typeface="+mn-ea"/>
        <a:cs typeface="+mn-cs"/>
      </a:defRPr>
    </a:lvl5pPr>
    <a:lvl6pPr marL="2285347" algn="l" defTabSz="914139" rtl="0" eaLnBrk="1" latinLnBrk="0" hangingPunct="1">
      <a:defRPr kumimoji="1" sz="1200" kern="1200">
        <a:solidFill>
          <a:schemeClr val="tx1"/>
        </a:solidFill>
        <a:latin typeface="+mn-lt"/>
        <a:ea typeface="+mn-ea"/>
        <a:cs typeface="+mn-cs"/>
      </a:defRPr>
    </a:lvl6pPr>
    <a:lvl7pPr marL="2742417" algn="l" defTabSz="914139" rtl="0" eaLnBrk="1" latinLnBrk="0" hangingPunct="1">
      <a:defRPr kumimoji="1" sz="1200" kern="1200">
        <a:solidFill>
          <a:schemeClr val="tx1"/>
        </a:solidFill>
        <a:latin typeface="+mn-lt"/>
        <a:ea typeface="+mn-ea"/>
        <a:cs typeface="+mn-cs"/>
      </a:defRPr>
    </a:lvl7pPr>
    <a:lvl8pPr marL="3199486" algn="l" defTabSz="914139" rtl="0" eaLnBrk="1" latinLnBrk="0" hangingPunct="1">
      <a:defRPr kumimoji="1" sz="1200" kern="1200">
        <a:solidFill>
          <a:schemeClr val="tx1"/>
        </a:solidFill>
        <a:latin typeface="+mn-lt"/>
        <a:ea typeface="+mn-ea"/>
        <a:cs typeface="+mn-cs"/>
      </a:defRPr>
    </a:lvl8pPr>
    <a:lvl9pPr marL="3656556" algn="l" defTabSz="914139"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4CBDAF-EBA6-4734-85B3-81B6F3ED5E9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A1F3B33-682D-431D-8924-879319174A77}"/>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A7687F8-82FB-4CF7-A9C8-9D3C65197BD9}"/>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8D7EF361-9BF7-43CA-8D9D-A8BB64BCF96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E1F4B9-D197-4A3A-802B-DA424A334F8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49953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C3CA1E-4307-431B-8C50-0D6F88D679A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C684EBF-F752-4879-A750-6FF04B3F0E5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F0B7FB-4ED2-4686-A0B1-95335812FB61}"/>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336F84FE-A1E9-44ED-BF5D-678E815BCA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8AC7986-CA6C-45C2-8236-BD3D3974340F}"/>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544136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305D33-45E5-45FF-8EB4-B5D41659A5B0}"/>
              </a:ext>
            </a:extLst>
          </p:cNvPr>
          <p:cNvSpPr>
            <a:spLocks noGrp="1"/>
          </p:cNvSpPr>
          <p:nvPr>
            <p:ph type="title"/>
          </p:nvPr>
        </p:nvSpPr>
        <p:spPr>
          <a:xfrm>
            <a:off x="831850"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B224DD-A772-4834-B480-DEF342BC2DF1}"/>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2C12570-2402-4171-82B9-38B0D6689D27}"/>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492A7E23-C812-465F-8ABD-1E5518F8A6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26E5DB-5D72-4FC1-814A-F4FE53C9B3F7}"/>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6226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6B5298-1F76-48DE-AC51-EB2036C6364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73DB5E-52EB-4DAB-92CB-E7295CE3891C}"/>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8F0A39-C299-49A4-A8B4-F0C3C4B809D1}"/>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C652772-0F24-48E9-B941-B06DA3BA8468}"/>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431999D7-B2CC-4C33-A0C6-AE1D9D53081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CDD6E9F-CF3D-4F2D-A964-814639474C3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2421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1C720F-B746-41A3-BEAF-6E3556600382}"/>
              </a:ext>
            </a:extLst>
          </p:cNvPr>
          <p:cNvSpPr>
            <a:spLocks noGrp="1"/>
          </p:cNvSpPr>
          <p:nvPr>
            <p:ph type="title"/>
          </p:nvPr>
        </p:nvSpPr>
        <p:spPr>
          <a:xfrm>
            <a:off x="839789"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741A87-2E43-4141-BE83-97B54E9CBDD8}"/>
              </a:ext>
            </a:extLst>
          </p:cNvPr>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CDF93E3-CC25-4BFE-98E8-BC79CB1C826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2CD1927-4FFB-4C3E-882A-1A34B0EFD1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EFBCBCB-B396-4853-8114-A633EFA37C7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0A3CC96-8C3C-4D52-925D-1D0213CE720F}"/>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8" name="フッター プレースホルダー 7">
            <a:extLst>
              <a:ext uri="{FF2B5EF4-FFF2-40B4-BE49-F238E27FC236}">
                <a16:creationId xmlns:a16="http://schemas.microsoft.com/office/drawing/2014/main" id="{13649B1C-2989-4CD3-9E68-144F3AE85D2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A695DB0-8496-4C8C-8A68-B14ACCCF527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80881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B7C290-5FA0-452C-AABF-47753600145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1E82412-0EDA-48B9-B373-AD4F5B486925}"/>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4" name="フッター プレースホルダー 3">
            <a:extLst>
              <a:ext uri="{FF2B5EF4-FFF2-40B4-BE49-F238E27FC236}">
                <a16:creationId xmlns:a16="http://schemas.microsoft.com/office/drawing/2014/main" id="{1531B587-BE77-42A4-B16B-A103E9A0443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FBAFA03-A50F-4F78-8E85-10D561BCD5D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8401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C59E061-C5C0-4151-B47F-3741EA93974C}"/>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3" name="フッター プレースホルダー 2">
            <a:extLst>
              <a:ext uri="{FF2B5EF4-FFF2-40B4-BE49-F238E27FC236}">
                <a16:creationId xmlns:a16="http://schemas.microsoft.com/office/drawing/2014/main" id="{A3AA0638-0670-488A-B6D4-C91349CC7CF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BA3814-0BCE-4B94-9886-76131E308BD5}"/>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591120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B830CA-1400-4425-91F1-EC2E30D25B11}"/>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B8EBC2B-4970-42AF-BBA1-B132A8397F8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A508448-09D5-498B-9A15-E11DA9FF708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126999F-154F-4AD8-BF1A-5CCB15503122}"/>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C99176C5-DB82-4526-B81C-7CBC03C2740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8833D2-70F3-4A54-8E29-2A9108C6B320}"/>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35138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CF9836-69F0-47B3-8F05-C907ED086448}"/>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7FAA8BF-6551-453F-B2DE-F72B289534B0}"/>
              </a:ext>
            </a:extLst>
          </p:cNvPr>
          <p:cNvSpPr>
            <a:spLocks noGrp="1"/>
          </p:cNvSpPr>
          <p:nvPr>
            <p:ph type="pic" idx="1"/>
          </p:nvPr>
        </p:nvSpPr>
        <p:spPr>
          <a:xfrm>
            <a:off x="5183188" y="987427"/>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D405A4F-D98D-4ED8-9BCC-2E5B5847E76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7DA15B2-E840-4FB4-A1E2-8F2321A1B2DE}"/>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AFDE7C8E-4E46-445E-ADAF-7A002F9F7AF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CC8390-71D9-4D4A-95A2-84E44B9E69C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28400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789AB9-CD17-46EE-B09D-68651598925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0CEBBD3-6A46-452C-96CB-6C8251A1612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0CC917-ABC7-4048-95BF-38B908E5CC1C}"/>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8CCBD66B-2E8E-4454-9630-6EDB657294F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DA2E4A-5212-4933-825A-E7C48A463D2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92238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4137ABD-1A51-4A2C-BA22-3066808E71D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DBA9C8A-18AC-40AD-A613-C3FA0ED1C7A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82D1E9-97AA-4165-B126-248840A2D05B}"/>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535A553F-C51E-4160-8BB7-D96A9BF053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E62F62-2028-4CBA-83EA-7A51A1372A7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43342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DBBD09C-F0FB-4485-8D43-431AD8676FBF}"/>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9E9E6A-6B7D-4ECA-BD17-ECC54440FD6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F18BE7-9911-4D11-AA8E-93BE6893E4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D2A48633-06F5-4D0A-A36F-C65FAF995084}"/>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E88183E-18F3-4516-907B-D44A0DFDD18B}"/>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164720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7">
            <a:extLst>
              <a:ext uri="{FF2B5EF4-FFF2-40B4-BE49-F238E27FC236}">
                <a16:creationId xmlns:a16="http://schemas.microsoft.com/office/drawing/2014/main" id="{77322B2C-2910-4A38-AD72-7F9C6BD1317D}"/>
              </a:ext>
            </a:extLst>
          </p:cNvPr>
          <p:cNvGraphicFramePr>
            <a:graphicFrameLocks noGrp="1"/>
          </p:cNvGraphicFramePr>
          <p:nvPr>
            <p:extLst>
              <p:ext uri="{D42A27DB-BD31-4B8C-83A1-F6EECF244321}">
                <p14:modId xmlns:p14="http://schemas.microsoft.com/office/powerpoint/2010/main" val="2725851812"/>
              </p:ext>
            </p:extLst>
          </p:nvPr>
        </p:nvGraphicFramePr>
        <p:xfrm>
          <a:off x="1912098" y="4088125"/>
          <a:ext cx="8128000" cy="1849247"/>
        </p:xfrm>
        <a:graphic>
          <a:graphicData uri="http://schemas.openxmlformats.org/drawingml/2006/table">
            <a:tbl>
              <a:tblPr firstRow="1" bandRow="1">
                <a:tableStyleId>{5C22544A-7EE6-4342-B048-85BDC9FD1C3A}</a:tableStyleId>
              </a:tblPr>
              <a:tblGrid>
                <a:gridCol w="2976227">
                  <a:extLst>
                    <a:ext uri="{9D8B030D-6E8A-4147-A177-3AD203B41FA5}">
                      <a16:colId xmlns:a16="http://schemas.microsoft.com/office/drawing/2014/main" val="3412332595"/>
                    </a:ext>
                  </a:extLst>
                </a:gridCol>
                <a:gridCol w="5151773">
                  <a:extLst>
                    <a:ext uri="{9D8B030D-6E8A-4147-A177-3AD203B41FA5}">
                      <a16:colId xmlns:a16="http://schemas.microsoft.com/office/drawing/2014/main" val="4098999437"/>
                    </a:ext>
                  </a:extLst>
                </a:gridCol>
              </a:tblGrid>
              <a:tr h="0">
                <a:tc>
                  <a:txBody>
                    <a:bodyPr/>
                    <a:lstStyle/>
                    <a:p>
                      <a:pPr algn="l"/>
                      <a:r>
                        <a:rPr kumimoji="1" lang="ja-JP" altLang="en-US" sz="1400" b="0" dirty="0">
                          <a:solidFill>
                            <a:schemeClr val="tx1"/>
                          </a:solidFill>
                        </a:rPr>
                        <a:t>事業実施主体名（ふりがな）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4516378"/>
                  </a:ext>
                </a:extLst>
              </a:tr>
              <a:tr h="370840">
                <a:tc>
                  <a:txBody>
                    <a:bodyPr/>
                    <a:lstStyle/>
                    <a:p>
                      <a:r>
                        <a:rPr kumimoji="1" lang="ja-JP" altLang="en-US" sz="1400" dirty="0"/>
                        <a:t>代表者の氏名（ふりがな）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2589258"/>
                  </a:ext>
                </a:extLst>
              </a:tr>
              <a:tr h="370840">
                <a:tc>
                  <a:txBody>
                    <a:bodyPr/>
                    <a:lstStyle/>
                    <a:p>
                      <a:r>
                        <a:rPr kumimoji="1" lang="ja-JP" altLang="en-US" sz="1400" dirty="0"/>
                        <a:t>住　　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8898776"/>
                  </a:ext>
                </a:extLst>
              </a:tr>
              <a:tr h="370840">
                <a:tc>
                  <a:txBody>
                    <a:bodyPr/>
                    <a:lstStyle/>
                    <a:p>
                      <a:r>
                        <a:rPr kumimoji="1" lang="ja-JP" altLang="en-US" sz="1400"/>
                        <a:t>電話番号</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0704154"/>
                  </a:ext>
                </a:extLst>
              </a:tr>
              <a:tr h="370840">
                <a:tc>
                  <a:txBody>
                    <a:bodyPr/>
                    <a:lstStyle/>
                    <a:p>
                      <a:r>
                        <a:rPr kumimoji="1" lang="ja-JP" altLang="en-US" sz="1400" dirty="0"/>
                        <a:t>電子メールアドレス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235419"/>
                  </a:ext>
                </a:extLst>
              </a:tr>
            </a:tbl>
          </a:graphicData>
        </a:graphic>
      </p:graphicFrame>
      <p:sp>
        <p:nvSpPr>
          <p:cNvPr id="19" name="テキスト ボックス 18">
            <a:extLst>
              <a:ext uri="{FF2B5EF4-FFF2-40B4-BE49-F238E27FC236}">
                <a16:creationId xmlns:a16="http://schemas.microsoft.com/office/drawing/2014/main" id="{DAFE9FA8-CEFF-4751-9616-64F1D272EAB4}"/>
              </a:ext>
            </a:extLst>
          </p:cNvPr>
          <p:cNvSpPr txBox="1"/>
          <p:nvPr/>
        </p:nvSpPr>
        <p:spPr>
          <a:xfrm>
            <a:off x="93784" y="366071"/>
            <a:ext cx="11977973" cy="3666388"/>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kumimoji="1" lang="en-US" altLang="ja-JP" sz="1625" dirty="0"/>
          </a:p>
          <a:p>
            <a:pPr algn="ctr"/>
            <a:r>
              <a:rPr kumimoji="1" lang="ja-JP" altLang="en-US" sz="2800" dirty="0"/>
              <a:t>令和</a:t>
            </a:r>
            <a:r>
              <a:rPr lang="ja-JP" altLang="en-US" sz="2800" dirty="0">
                <a:solidFill>
                  <a:schemeClr val="tx1"/>
                </a:solidFill>
              </a:rPr>
              <a:t>６</a:t>
            </a:r>
            <a:r>
              <a:rPr kumimoji="1" lang="ja-JP" altLang="en-US" sz="2800" dirty="0">
                <a:solidFill>
                  <a:schemeClr val="tx1"/>
                </a:solidFill>
              </a:rPr>
              <a:t>年度農山漁村振興交付金事業実施提案書</a:t>
            </a:r>
            <a:endParaRPr kumimoji="1" lang="en-US" altLang="ja-JP" sz="2800" dirty="0">
              <a:solidFill>
                <a:schemeClr val="tx1"/>
              </a:solidFill>
            </a:endParaRPr>
          </a:p>
          <a:p>
            <a:pPr algn="ctr"/>
            <a:r>
              <a:rPr kumimoji="1" lang="ja-JP" altLang="en-US" sz="2800" dirty="0">
                <a:solidFill>
                  <a:schemeClr val="tx1"/>
                </a:solidFill>
              </a:rPr>
              <a:t>農山漁村発イノベーション対策</a:t>
            </a:r>
            <a:endParaRPr kumimoji="1" lang="en-US" altLang="ja-JP" sz="2800" dirty="0">
              <a:solidFill>
                <a:schemeClr val="tx1"/>
              </a:solidFill>
            </a:endParaRPr>
          </a:p>
          <a:p>
            <a:pPr algn="ctr"/>
            <a:endParaRPr kumimoji="1" lang="en-US" altLang="ja-JP" sz="2000" dirty="0">
              <a:solidFill>
                <a:schemeClr val="tx1"/>
              </a:solidFill>
            </a:endParaRPr>
          </a:p>
          <a:p>
            <a:r>
              <a:rPr kumimoji="1" lang="ja-JP" altLang="en-US" sz="2000" dirty="0">
                <a:solidFill>
                  <a:schemeClr val="tx1"/>
                </a:solidFill>
              </a:rPr>
              <a:t>　　　　　</a:t>
            </a:r>
            <a:r>
              <a:rPr kumimoji="1" lang="en-US" altLang="ja-JP" sz="2000" dirty="0">
                <a:solidFill>
                  <a:schemeClr val="tx1"/>
                </a:solidFill>
              </a:rPr>
              <a:t>【</a:t>
            </a:r>
            <a:r>
              <a:rPr kumimoji="1" lang="ja-JP" altLang="en-US" sz="2000" dirty="0">
                <a:solidFill>
                  <a:schemeClr val="tx1"/>
                </a:solidFill>
              </a:rPr>
              <a:t>ソフト</a:t>
            </a:r>
            <a:r>
              <a:rPr kumimoji="1" lang="en-US" altLang="ja-JP" sz="2000" dirty="0">
                <a:solidFill>
                  <a:schemeClr val="tx1"/>
                </a:solidFill>
              </a:rPr>
              <a:t>】</a:t>
            </a:r>
            <a:r>
              <a:rPr kumimoji="1" lang="ja-JP" altLang="en-US" sz="2000" dirty="0">
                <a:solidFill>
                  <a:schemeClr val="tx1"/>
                </a:solidFill>
              </a:rPr>
              <a:t>農山漁村発イノベーション推進事業（農泊推進型）</a:t>
            </a:r>
            <a:r>
              <a:rPr lang="ja-JP" altLang="en-US" sz="2000" dirty="0">
                <a:solidFill>
                  <a:schemeClr val="tx1"/>
                </a:solidFill>
              </a:rPr>
              <a:t>のうち</a:t>
            </a:r>
            <a:endParaRPr kumimoji="1" lang="en-US" altLang="ja-JP" sz="2000" dirty="0">
              <a:solidFill>
                <a:schemeClr val="tx1"/>
              </a:solidFill>
            </a:endParaRPr>
          </a:p>
          <a:p>
            <a:r>
              <a:rPr kumimoji="1" lang="ja-JP" altLang="en-US" sz="2000" dirty="0">
                <a:solidFill>
                  <a:schemeClr val="tx1"/>
                </a:solidFill>
              </a:rPr>
              <a:t>　　　　　　　　　　・農泊推進事業（農泊地域創出タイプ、農泊地域経営強化タイプ）</a:t>
            </a:r>
            <a:endParaRPr lang="en-US" altLang="ja-JP" sz="2000" dirty="0">
              <a:solidFill>
                <a:schemeClr val="tx1"/>
              </a:solidFill>
            </a:endParaRPr>
          </a:p>
          <a:p>
            <a:r>
              <a:rPr lang="ja-JP" altLang="en-US" sz="2000" dirty="0">
                <a:solidFill>
                  <a:schemeClr val="tx1"/>
                </a:solidFill>
              </a:rPr>
              <a:t>　　　　　　　　　　・人材活用事業（研修生タイプ、専門家タイプ）</a:t>
            </a:r>
            <a:endParaRPr lang="en-US" altLang="ja-JP" sz="2000" dirty="0">
              <a:solidFill>
                <a:schemeClr val="tx1"/>
              </a:solidFill>
            </a:endParaRPr>
          </a:p>
          <a:p>
            <a:r>
              <a:rPr kumimoji="1" lang="ja-JP" altLang="en-US" sz="2000" dirty="0">
                <a:solidFill>
                  <a:schemeClr val="tx1"/>
                </a:solidFill>
              </a:rPr>
              <a:t>　　　　　　　　　　・農家民宿転換促進費</a:t>
            </a:r>
            <a:endParaRPr lang="en-US" altLang="ja-JP" sz="2000" dirty="0">
              <a:solidFill>
                <a:schemeClr val="tx1"/>
              </a:solidFill>
            </a:endParaRPr>
          </a:p>
          <a:p>
            <a:r>
              <a:rPr kumimoji="1" lang="ja-JP" altLang="en-US" sz="2000" dirty="0">
                <a:solidFill>
                  <a:schemeClr val="tx1"/>
                </a:solidFill>
              </a:rPr>
              <a:t>　　　　　</a:t>
            </a:r>
            <a:r>
              <a:rPr kumimoji="1" lang="en-US" altLang="ja-JP" sz="2000" dirty="0">
                <a:solidFill>
                  <a:schemeClr val="tx1"/>
                </a:solidFill>
              </a:rPr>
              <a:t>【</a:t>
            </a:r>
            <a:r>
              <a:rPr kumimoji="1" lang="ja-JP" altLang="en-US" sz="2000" dirty="0">
                <a:solidFill>
                  <a:schemeClr val="tx1"/>
                </a:solidFill>
              </a:rPr>
              <a:t>ハード</a:t>
            </a:r>
            <a:r>
              <a:rPr kumimoji="1" lang="en-US" altLang="ja-JP" sz="2000" dirty="0">
                <a:solidFill>
                  <a:schemeClr val="tx1"/>
                </a:solidFill>
              </a:rPr>
              <a:t>】</a:t>
            </a:r>
            <a:r>
              <a:rPr kumimoji="1" lang="ja-JP" altLang="en-US" sz="2000" dirty="0">
                <a:solidFill>
                  <a:schemeClr val="tx1"/>
                </a:solidFill>
              </a:rPr>
              <a:t>農山漁村発イノベーション整備事業（農泊推進型）</a:t>
            </a:r>
            <a:r>
              <a:rPr kumimoji="1" lang="en-US" altLang="ja-JP" sz="2000" dirty="0">
                <a:solidFill>
                  <a:schemeClr val="tx1"/>
                </a:solidFill>
              </a:rPr>
              <a:t>※</a:t>
            </a:r>
            <a:r>
              <a:rPr kumimoji="1" lang="ja-JP" altLang="en-US" sz="2000" dirty="0">
                <a:solidFill>
                  <a:schemeClr val="tx1"/>
                </a:solidFill>
              </a:rPr>
              <a:t>施設整備事業</a:t>
            </a:r>
            <a:endParaRPr kumimoji="1" lang="en-US" altLang="ja-JP" sz="2000" dirty="0">
              <a:solidFill>
                <a:schemeClr val="tx1"/>
              </a:solidFill>
            </a:endParaRPr>
          </a:p>
          <a:p>
            <a:r>
              <a:rPr lang="ja-JP" altLang="en-US" sz="2000" dirty="0">
                <a:solidFill>
                  <a:schemeClr val="tx1"/>
                </a:solidFill>
              </a:rPr>
              <a:t>　　　　　　　　　　・市町村・中核法人実施型</a:t>
            </a:r>
            <a:endParaRPr lang="en-US" altLang="ja-JP" sz="2000" dirty="0">
              <a:solidFill>
                <a:schemeClr val="tx1"/>
              </a:solidFill>
            </a:endParaRPr>
          </a:p>
          <a:p>
            <a:r>
              <a:rPr kumimoji="1" lang="ja-JP" altLang="en-US" sz="2000" dirty="0">
                <a:solidFill>
                  <a:schemeClr val="tx1"/>
                </a:solidFill>
              </a:rPr>
              <a:t>　　　　　　　　　　・農家民泊経営者等実施型</a:t>
            </a:r>
            <a:endParaRPr lang="en-US" altLang="ja-JP" sz="1625" dirty="0">
              <a:solidFill>
                <a:schemeClr val="tx1"/>
              </a:solidFill>
            </a:endParaRPr>
          </a:p>
        </p:txBody>
      </p:sp>
      <p:sp>
        <p:nvSpPr>
          <p:cNvPr id="2" name="テキスト ボックス 1">
            <a:extLst>
              <a:ext uri="{FF2B5EF4-FFF2-40B4-BE49-F238E27FC236}">
                <a16:creationId xmlns:a16="http://schemas.microsoft.com/office/drawing/2014/main" id="{E7226066-03A7-FE19-0D4C-F3D21E3DF2DC}"/>
              </a:ext>
            </a:extLst>
          </p:cNvPr>
          <p:cNvSpPr txBox="1"/>
          <p:nvPr/>
        </p:nvSpPr>
        <p:spPr>
          <a:xfrm>
            <a:off x="9699010" y="33430"/>
            <a:ext cx="2492990" cy="369332"/>
          </a:xfrm>
          <a:prstGeom prst="rect">
            <a:avLst/>
          </a:prstGeom>
          <a:noFill/>
        </p:spPr>
        <p:txBody>
          <a:bodyPr wrap="none" rtlCol="0">
            <a:spAutoFit/>
          </a:bodyPr>
          <a:lstStyle/>
          <a:p>
            <a:r>
              <a:rPr kumimoji="1" lang="ja-JP" altLang="en-US" dirty="0"/>
              <a:t>令和○年○月○日提出</a:t>
            </a:r>
          </a:p>
        </p:txBody>
      </p:sp>
      <p:graphicFrame>
        <p:nvGraphicFramePr>
          <p:cNvPr id="3" name="表 3">
            <a:extLst>
              <a:ext uri="{FF2B5EF4-FFF2-40B4-BE49-F238E27FC236}">
                <a16:creationId xmlns:a16="http://schemas.microsoft.com/office/drawing/2014/main" id="{D01C9EB1-5CFC-CB1E-4A75-23FD743EE416}"/>
              </a:ext>
            </a:extLst>
          </p:cNvPr>
          <p:cNvGraphicFramePr>
            <a:graphicFrameLocks noGrp="1"/>
          </p:cNvGraphicFramePr>
          <p:nvPr>
            <p:extLst>
              <p:ext uri="{D42A27DB-BD31-4B8C-83A1-F6EECF244321}">
                <p14:modId xmlns:p14="http://schemas.microsoft.com/office/powerpoint/2010/main" val="1294473598"/>
              </p:ext>
            </p:extLst>
          </p:nvPr>
        </p:nvGraphicFramePr>
        <p:xfrm>
          <a:off x="1893626" y="6039223"/>
          <a:ext cx="8128000" cy="701040"/>
        </p:xfrm>
        <a:graphic>
          <a:graphicData uri="http://schemas.openxmlformats.org/drawingml/2006/table">
            <a:tbl>
              <a:tblPr firstRow="1" bandRow="1">
                <a:tableStyleId>{5C22544A-7EE6-4342-B048-85BDC9FD1C3A}</a:tableStyleId>
              </a:tblPr>
              <a:tblGrid>
                <a:gridCol w="6068120">
                  <a:extLst>
                    <a:ext uri="{9D8B030D-6E8A-4147-A177-3AD203B41FA5}">
                      <a16:colId xmlns:a16="http://schemas.microsoft.com/office/drawing/2014/main" val="3898764849"/>
                    </a:ext>
                  </a:extLst>
                </a:gridCol>
                <a:gridCol w="2059880">
                  <a:extLst>
                    <a:ext uri="{9D8B030D-6E8A-4147-A177-3AD203B41FA5}">
                      <a16:colId xmlns:a16="http://schemas.microsoft.com/office/drawing/2014/main" val="1588787187"/>
                    </a:ext>
                  </a:extLst>
                </a:gridCol>
              </a:tblGrid>
              <a:tr h="370840">
                <a:tc>
                  <a:txBody>
                    <a:bodyPr/>
                    <a:lstStyle/>
                    <a:p>
                      <a:r>
                        <a:rPr kumimoji="1" lang="ja-JP" altLang="en-US" sz="2000" b="0" dirty="0">
                          <a:solidFill>
                            <a:schemeClr val="tx1"/>
                          </a:solidFill>
                        </a:rPr>
                        <a:t>事業予定地を管轄する都道府県・市町村及び関係府省へ提案書等を開示することについての意向</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b="0" dirty="0">
                          <a:solidFill>
                            <a:schemeClr val="tx1"/>
                          </a:solidFill>
                        </a:rPr>
                        <a:t>□開示可</a:t>
                      </a:r>
                      <a:endParaRPr kumimoji="1" lang="en-US" altLang="ja-JP" b="0" dirty="0">
                        <a:solidFill>
                          <a:schemeClr val="tx1"/>
                        </a:solidFill>
                      </a:endParaRPr>
                    </a:p>
                    <a:p>
                      <a:r>
                        <a:rPr kumimoji="1" lang="ja-JP" altLang="en-US" b="0" dirty="0">
                          <a:solidFill>
                            <a:schemeClr val="tx1"/>
                          </a:solidFill>
                        </a:rPr>
                        <a:t>□開示不可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2709100"/>
                  </a:ext>
                </a:extLst>
              </a:tr>
            </a:tbl>
          </a:graphicData>
        </a:graphic>
      </p:graphicFrame>
    </p:spTree>
    <p:extLst>
      <p:ext uri="{BB962C8B-B14F-4D97-AF65-F5344CB8AC3E}">
        <p14:creationId xmlns:p14="http://schemas.microsoft.com/office/powerpoint/2010/main" val="317887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5BACF2E8-82CE-2701-0944-682AF7CF5A93}"/>
              </a:ext>
            </a:extLst>
          </p:cNvPr>
          <p:cNvGrpSpPr/>
          <p:nvPr/>
        </p:nvGrpSpPr>
        <p:grpSpPr>
          <a:xfrm>
            <a:off x="11" y="370840"/>
            <a:ext cx="12192001" cy="6397621"/>
            <a:chOff x="11" y="370840"/>
            <a:chExt cx="12192001" cy="6397621"/>
          </a:xfrm>
        </p:grpSpPr>
        <p:cxnSp>
          <p:nvCxnSpPr>
            <p:cNvPr id="5" name="直線コネクタ 4">
              <a:extLst>
                <a:ext uri="{FF2B5EF4-FFF2-40B4-BE49-F238E27FC236}">
                  <a16:creationId xmlns:a16="http://schemas.microsoft.com/office/drawing/2014/main" id="{5E18CA4E-5F30-49F8-A3D7-E0AD9836A8BE}"/>
                </a:ext>
              </a:extLst>
            </p:cNvPr>
            <p:cNvCxnSpPr>
              <a:cxnSpLocks/>
            </p:cNvCxnSpPr>
            <p:nvPr/>
          </p:nvCxnSpPr>
          <p:spPr>
            <a:xfrm>
              <a:off x="11" y="370840"/>
              <a:ext cx="12192001" cy="0"/>
            </a:xfrm>
            <a:prstGeom prst="line">
              <a:avLst/>
            </a:prstGeom>
            <a:ln w="88900" cmpd="thickThin">
              <a:solidFill>
                <a:schemeClr val="accent2"/>
              </a:solidFill>
            </a:ln>
          </p:spPr>
          <p:style>
            <a:lnRef idx="1">
              <a:schemeClr val="accent3"/>
            </a:lnRef>
            <a:fillRef idx="0">
              <a:schemeClr val="accent3"/>
            </a:fillRef>
            <a:effectRef idx="0">
              <a:schemeClr val="accent3"/>
            </a:effectRef>
            <a:fontRef idx="minor">
              <a:schemeClr val="tx1"/>
            </a:fontRef>
          </p:style>
        </p:cxnSp>
        <p:sp>
          <p:nvSpPr>
            <p:cNvPr id="6" name="角丸四角形 60">
              <a:extLst>
                <a:ext uri="{FF2B5EF4-FFF2-40B4-BE49-F238E27FC236}">
                  <a16:creationId xmlns:a16="http://schemas.microsoft.com/office/drawing/2014/main" id="{4BE67297-57DB-4AA1-A4F4-C415856BEBFA}"/>
                </a:ext>
              </a:extLst>
            </p:cNvPr>
            <p:cNvSpPr/>
            <p:nvPr/>
          </p:nvSpPr>
          <p:spPr>
            <a:xfrm>
              <a:off x="92583" y="498767"/>
              <a:ext cx="4904420" cy="6269694"/>
            </a:xfrm>
            <a:prstGeom prst="roundRect">
              <a:avLst>
                <a:gd name="adj" fmla="val 425"/>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１．組織形態（事業実施主体）：</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２．取組地域の所在する都道府県・市町村：</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３．事務局（団体名）：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４．事務局の所在地及び連絡先：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５．都道府県ネットワーク組織への参画・市町村の構成員と</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しての参画（有り・無し）：</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9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６．上記有りの場合、参画部署名及び連絡先、役職、氏名：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160">
              <a:extLst>
                <a:ext uri="{FF2B5EF4-FFF2-40B4-BE49-F238E27FC236}">
                  <a16:creationId xmlns:a16="http://schemas.microsoft.com/office/drawing/2014/main" id="{0307008F-5FEA-4293-ABD0-1F6ED9A06B4F}"/>
                </a:ext>
              </a:extLst>
            </p:cNvPr>
            <p:cNvSpPr/>
            <p:nvPr/>
          </p:nvSpPr>
          <p:spPr>
            <a:xfrm>
              <a:off x="5096476" y="491682"/>
              <a:ext cx="6992053"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chemeClr val="tx1"/>
                  </a:solidFill>
                  <a:latin typeface="ＭＳ ゴシック" panose="020B0609070205080204" pitchFamily="49" charset="-128"/>
                  <a:ea typeface="ＭＳ ゴシック" panose="020B0609070205080204" pitchFamily="49" charset="-128"/>
                </a:rPr>
                <a:t>事業実施体制図</a:t>
              </a:r>
              <a:endParaRPr lang="en-US" altLang="ja-JP" sz="1600" dirty="0">
                <a:solidFill>
                  <a:schemeClr val="tx1"/>
                </a:solidFill>
                <a:latin typeface="ＭＳ ゴシック" panose="020B0609070205080204" pitchFamily="49" charset="-128"/>
                <a:ea typeface="ＭＳ ゴシック" panose="020B0609070205080204" pitchFamily="49" charset="-128"/>
              </a:endParaRPr>
            </a:p>
          </p:txBody>
        </p:sp>
        <p:sp>
          <p:nvSpPr>
            <p:cNvPr id="9" name="角丸四角形 160">
              <a:extLst>
                <a:ext uri="{FF2B5EF4-FFF2-40B4-BE49-F238E27FC236}">
                  <a16:creationId xmlns:a16="http://schemas.microsoft.com/office/drawing/2014/main" id="{3B40F649-3A36-46F6-9A7D-879F0EDE7BEF}"/>
                </a:ext>
              </a:extLst>
            </p:cNvPr>
            <p:cNvSpPr/>
            <p:nvPr/>
          </p:nvSpPr>
          <p:spPr>
            <a:xfrm>
              <a:off x="92583" y="500103"/>
              <a:ext cx="4908428"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6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3" name="正方形/長方形 2">
              <a:extLst>
                <a:ext uri="{FF2B5EF4-FFF2-40B4-BE49-F238E27FC236}">
                  <a16:creationId xmlns:a16="http://schemas.microsoft.com/office/drawing/2014/main" id="{EBC7F52A-DBBA-07AD-E5CA-318E775E81DA}"/>
                </a:ext>
              </a:extLst>
            </p:cNvPr>
            <p:cNvSpPr/>
            <p:nvPr/>
          </p:nvSpPr>
          <p:spPr>
            <a:xfrm>
              <a:off x="5096476" y="945851"/>
              <a:ext cx="6992053" cy="58226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169065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BBA4098-64CA-43D2-AF69-90715593E715}"/>
              </a:ext>
            </a:extLst>
          </p:cNvPr>
          <p:cNvSpPr/>
          <p:nvPr/>
        </p:nvSpPr>
        <p:spPr>
          <a:xfrm>
            <a:off x="3568" y="15651"/>
            <a:ext cx="12746518"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b="1" dirty="0">
                <a:solidFill>
                  <a:prstClr val="black"/>
                </a:solidFill>
                <a:latin typeface="Segoe UI Light" panose="020B0502040204020203" pitchFamily="34" charset="0"/>
                <a:ea typeface="メイリオ" panose="020B0604030504040204" pitchFamily="50" charset="-128"/>
              </a:rPr>
              <a:t>キャッチフレーズ</a:t>
            </a:r>
            <a:r>
              <a:rPr lang="en-US" altLang="ja-JP" sz="1601" b="1" dirty="0">
                <a:solidFill>
                  <a:schemeClr val="tx1"/>
                </a:solidFill>
                <a:latin typeface="Segoe UI Light" panose="020B0502040204020203" pitchFamily="34" charset="0"/>
                <a:ea typeface="メイリオ" panose="020B0604030504040204" pitchFamily="50" charset="-128"/>
              </a:rPr>
              <a:t>【</a:t>
            </a:r>
            <a:r>
              <a:rPr lang="ja-JP" altLang="en-US" sz="1601" b="1" dirty="0">
                <a:solidFill>
                  <a:srgbClr val="FF0000"/>
                </a:solidFill>
                <a:latin typeface="Segoe UI Light" panose="020B0502040204020203" pitchFamily="34" charset="0"/>
                <a:ea typeface="メイリオ" panose="020B0604030504040204" pitchFamily="50" charset="-128"/>
              </a:rPr>
              <a:t>　　　　　　　　　　　　　　　　　　　　　　　　　　　　　　　　　　　　　　　　</a:t>
            </a:r>
            <a:r>
              <a:rPr lang="ja-JP" altLang="en-US" sz="1400" b="1" dirty="0">
                <a:solidFill>
                  <a:schemeClr val="tx1"/>
                </a:solidFill>
                <a:latin typeface="Segoe UI Light" panose="020B0502040204020203" pitchFamily="34" charset="0"/>
                <a:ea typeface="メイリオ" panose="020B0604030504040204" pitchFamily="50" charset="-128"/>
              </a:rPr>
              <a:t>　　　　　　　　　　　</a:t>
            </a:r>
            <a:r>
              <a:rPr lang="en-US" altLang="ja-JP" sz="1601" b="1" dirty="0">
                <a:solidFill>
                  <a:schemeClr val="tx1"/>
                </a:solidFill>
                <a:latin typeface="Segoe UI Light" panose="020B0502040204020203" pitchFamily="34" charset="0"/>
                <a:ea typeface="メイリオ" panose="020B0604030504040204" pitchFamily="50" charset="-128"/>
              </a:rPr>
              <a:t>】</a:t>
            </a:r>
            <a:endParaRPr lang="ja-JP" altLang="en-US" sz="1601" b="1" dirty="0">
              <a:solidFill>
                <a:schemeClr val="tx1"/>
              </a:solidFill>
              <a:latin typeface="Segoe UI Light" panose="020B0502040204020203" pitchFamily="34" charset="0"/>
              <a:ea typeface="メイリオ" panose="020B0604030504040204" pitchFamily="50" charset="-128"/>
            </a:endParaRPr>
          </a:p>
        </p:txBody>
      </p:sp>
      <p:cxnSp>
        <p:nvCxnSpPr>
          <p:cNvPr id="5" name="直線コネクタ 4">
            <a:extLst>
              <a:ext uri="{FF2B5EF4-FFF2-40B4-BE49-F238E27FC236}">
                <a16:creationId xmlns:a16="http://schemas.microsoft.com/office/drawing/2014/main" id="{C7512D8A-C9B1-4168-A6F6-A2A6CAFD91CE}"/>
              </a:ext>
            </a:extLst>
          </p:cNvPr>
          <p:cNvCxnSpPr>
            <a:cxnSpLocks/>
          </p:cNvCxnSpPr>
          <p:nvPr/>
        </p:nvCxnSpPr>
        <p:spPr>
          <a:xfrm>
            <a:off x="11" y="389312"/>
            <a:ext cx="12192001" cy="0"/>
          </a:xfrm>
          <a:prstGeom prst="line">
            <a:avLst/>
          </a:prstGeom>
          <a:ln w="88900" cmpd="thickThin">
            <a:solidFill>
              <a:schemeClr val="accent6">
                <a:lumMod val="60000"/>
                <a:lumOff val="40000"/>
              </a:schemeClr>
            </a:solidFill>
          </a:ln>
        </p:spPr>
        <p:style>
          <a:lnRef idx="1">
            <a:schemeClr val="accent3"/>
          </a:lnRef>
          <a:fillRef idx="0">
            <a:schemeClr val="accent3"/>
          </a:fillRef>
          <a:effectRef idx="0">
            <a:schemeClr val="accent3"/>
          </a:effectRef>
          <a:fontRef idx="minor">
            <a:schemeClr val="tx1"/>
          </a:fontRef>
        </p:style>
      </p:cxnSp>
      <p:grpSp>
        <p:nvGrpSpPr>
          <p:cNvPr id="3" name="グループ化 2">
            <a:extLst>
              <a:ext uri="{FF2B5EF4-FFF2-40B4-BE49-F238E27FC236}">
                <a16:creationId xmlns:a16="http://schemas.microsoft.com/office/drawing/2014/main" id="{638C9B44-F7FE-5579-4F63-C8CC01C251BD}"/>
              </a:ext>
            </a:extLst>
          </p:cNvPr>
          <p:cNvGrpSpPr/>
          <p:nvPr/>
        </p:nvGrpSpPr>
        <p:grpSpPr>
          <a:xfrm>
            <a:off x="17636" y="464775"/>
            <a:ext cx="12121353" cy="634315"/>
            <a:chOff x="11" y="603315"/>
            <a:chExt cx="12121353" cy="634315"/>
          </a:xfrm>
        </p:grpSpPr>
        <p:sp>
          <p:nvSpPr>
            <p:cNvPr id="7" name="テキスト ボックス 6">
              <a:extLst>
                <a:ext uri="{FF2B5EF4-FFF2-40B4-BE49-F238E27FC236}">
                  <a16:creationId xmlns:a16="http://schemas.microsoft.com/office/drawing/2014/main" id="{BCCC5665-EF88-4619-837A-9FB26FD763A2}"/>
                </a:ext>
              </a:extLst>
            </p:cNvPr>
            <p:cNvSpPr txBox="1"/>
            <p:nvPr/>
          </p:nvSpPr>
          <p:spPr>
            <a:xfrm>
              <a:off x="11" y="603315"/>
              <a:ext cx="12121353" cy="634315"/>
            </a:xfrm>
            <a:prstGeom prst="rect">
              <a:avLst/>
            </a:prstGeom>
            <a:solidFill>
              <a:schemeClr val="accent6">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endParaRPr lang="ja-JP" altLang="en-US" sz="140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5B4AEBB0-DA0A-4D5E-874C-3E80C61C5B2E}"/>
                </a:ext>
              </a:extLst>
            </p:cNvPr>
            <p:cNvSpPr/>
            <p:nvPr/>
          </p:nvSpPr>
          <p:spPr>
            <a:xfrm>
              <a:off x="16406" y="620148"/>
              <a:ext cx="12092601" cy="310726"/>
            </a:xfrm>
            <a:prstGeom prst="rect">
              <a:avLst/>
            </a:prstGeom>
            <a:noFill/>
          </p:spPr>
          <p:txBody>
            <a:bodyPr wrap="square">
              <a:spAutoFit/>
            </a:bodyPr>
            <a:lstStyle/>
            <a:p>
              <a:pPr>
                <a:lnSpc>
                  <a:spcPts val="1900"/>
                </a:lnSpc>
                <a:defRPr/>
              </a:pP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○取組のポイント：</a:t>
              </a:r>
              <a:r>
                <a:rPr lang="ja-JP" altLang="en-US" sz="1401" dirty="0">
                  <a:solidFill>
                    <a:srgbClr val="FF0000"/>
                  </a:solidFill>
                  <a:latin typeface="Meiryo UI" panose="020B0604030504040204" pitchFamily="50" charset="-128"/>
                  <a:ea typeface="Meiryo UI" panose="020B0604030504040204" pitchFamily="50" charset="-128"/>
                </a:rPr>
                <a:t>　　</a:t>
              </a:r>
              <a:endParaRPr lang="en-US" altLang="ja-JP" sz="1401" dirty="0">
                <a:solidFill>
                  <a:srgbClr val="FF0000"/>
                </a:solidFill>
                <a:latin typeface="Meiryo UI" panose="020B0604030504040204" pitchFamily="50" charset="-128"/>
                <a:ea typeface="Meiryo UI" panose="020B0604030504040204" pitchFamily="50" charset="-128"/>
              </a:endParaRPr>
            </a:p>
          </p:txBody>
        </p:sp>
      </p:grpSp>
      <p:sp>
        <p:nvSpPr>
          <p:cNvPr id="15" name="角丸四角形 160">
            <a:extLst>
              <a:ext uri="{FF2B5EF4-FFF2-40B4-BE49-F238E27FC236}">
                <a16:creationId xmlns:a16="http://schemas.microsoft.com/office/drawing/2014/main" id="{4A24E4ED-3D0A-4445-89CD-6D0596A384E7}"/>
              </a:ext>
            </a:extLst>
          </p:cNvPr>
          <p:cNvSpPr/>
          <p:nvPr/>
        </p:nvSpPr>
        <p:spPr>
          <a:xfrm>
            <a:off x="82993" y="1183788"/>
            <a:ext cx="1791989" cy="278235"/>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取組の概要</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16" name="角丸四角形 160">
            <a:extLst>
              <a:ext uri="{FF2B5EF4-FFF2-40B4-BE49-F238E27FC236}">
                <a16:creationId xmlns:a16="http://schemas.microsoft.com/office/drawing/2014/main" id="{8E834DB6-87D7-48CA-A382-6E5201F1C935}"/>
              </a:ext>
            </a:extLst>
          </p:cNvPr>
          <p:cNvSpPr/>
          <p:nvPr/>
        </p:nvSpPr>
        <p:spPr>
          <a:xfrm>
            <a:off x="2494295" y="1633258"/>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17" name="角丸四角形 160">
            <a:extLst>
              <a:ext uri="{FF2B5EF4-FFF2-40B4-BE49-F238E27FC236}">
                <a16:creationId xmlns:a16="http://schemas.microsoft.com/office/drawing/2014/main" id="{D89E52C6-4135-4BFD-9315-8EC94BFFD12A}"/>
              </a:ext>
            </a:extLst>
          </p:cNvPr>
          <p:cNvSpPr/>
          <p:nvPr/>
        </p:nvSpPr>
        <p:spPr>
          <a:xfrm>
            <a:off x="8087339" y="1633323"/>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21" name="角丸四角形 160">
            <a:extLst>
              <a:ext uri="{FF2B5EF4-FFF2-40B4-BE49-F238E27FC236}">
                <a16:creationId xmlns:a16="http://schemas.microsoft.com/office/drawing/2014/main" id="{3EF4EFB5-C595-4829-8927-420CA58DA22F}"/>
              </a:ext>
            </a:extLst>
          </p:cNvPr>
          <p:cNvSpPr/>
          <p:nvPr/>
        </p:nvSpPr>
        <p:spPr>
          <a:xfrm>
            <a:off x="131221" y="1958296"/>
            <a:ext cx="5911386" cy="4748420"/>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2" name="角丸四角形 160">
            <a:extLst>
              <a:ext uri="{FF2B5EF4-FFF2-40B4-BE49-F238E27FC236}">
                <a16:creationId xmlns:a16="http://schemas.microsoft.com/office/drawing/2014/main" id="{6F64DFC3-C7EA-482C-99BB-7E229E9C35F8}"/>
              </a:ext>
            </a:extLst>
          </p:cNvPr>
          <p:cNvSpPr/>
          <p:nvPr/>
        </p:nvSpPr>
        <p:spPr>
          <a:xfrm>
            <a:off x="6273165" y="1966323"/>
            <a:ext cx="5819372" cy="4740393"/>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3" name="二等辺三角形 22">
            <a:extLst>
              <a:ext uri="{FF2B5EF4-FFF2-40B4-BE49-F238E27FC236}">
                <a16:creationId xmlns:a16="http://schemas.microsoft.com/office/drawing/2014/main" id="{8B8EB20E-94F5-45E2-81CD-7C1D201012E8}"/>
              </a:ext>
            </a:extLst>
          </p:cNvPr>
          <p:cNvSpPr/>
          <p:nvPr/>
        </p:nvSpPr>
        <p:spPr>
          <a:xfrm rot="5400000">
            <a:off x="4023259" y="4109832"/>
            <a:ext cx="4294123" cy="16498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10" name="正方形/長方形 9">
            <a:extLst>
              <a:ext uri="{FF2B5EF4-FFF2-40B4-BE49-F238E27FC236}">
                <a16:creationId xmlns:a16="http://schemas.microsoft.com/office/drawing/2014/main" id="{9A11DCD2-761A-4FCC-BE1A-7B11902957AE}"/>
              </a:ext>
            </a:extLst>
          </p:cNvPr>
          <p:cNvSpPr/>
          <p:nvPr/>
        </p:nvSpPr>
        <p:spPr>
          <a:xfrm>
            <a:off x="54241" y="1149401"/>
            <a:ext cx="12083518" cy="561906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5308B71-CF71-4630-B727-07A3B396B7D8}"/>
              </a:ext>
            </a:extLst>
          </p:cNvPr>
          <p:cNvSpPr txBox="1"/>
          <p:nvPr/>
        </p:nvSpPr>
        <p:spPr>
          <a:xfrm>
            <a:off x="2005713" y="1195463"/>
            <a:ext cx="1007758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900" dirty="0">
                <a:solidFill>
                  <a:schemeClr val="tx1"/>
                </a:solidFill>
              </a:rPr>
              <a:t>□１ 農泊推進事業（</a:t>
            </a:r>
            <a:r>
              <a:rPr kumimoji="1" lang="ja-JP" altLang="en-US" sz="900" dirty="0">
                <a:solidFill>
                  <a:schemeClr val="tx1"/>
                </a:solidFill>
              </a:rPr>
              <a:t>農泊地域創出タイプ）　　 </a:t>
            </a:r>
            <a:r>
              <a:rPr lang="ja-JP" altLang="en-US" sz="900" dirty="0">
                <a:solidFill>
                  <a:schemeClr val="tx1"/>
                </a:solidFill>
              </a:rPr>
              <a:t>□</a:t>
            </a:r>
            <a:r>
              <a:rPr kumimoji="1" lang="ja-JP" altLang="en-US" sz="900" dirty="0">
                <a:solidFill>
                  <a:schemeClr val="tx1"/>
                </a:solidFill>
              </a:rPr>
              <a:t>２ 農泊推進事業（農泊地域経営強化タイプ）　　□３ 人材活用事業（</a:t>
            </a:r>
            <a:r>
              <a:rPr lang="ja-JP" altLang="en-US" sz="900" dirty="0">
                <a:solidFill>
                  <a:schemeClr val="tx1"/>
                </a:solidFill>
              </a:rPr>
              <a:t>研修生タイプ）</a:t>
            </a:r>
            <a:r>
              <a:rPr kumimoji="1" lang="ja-JP" altLang="en-US" sz="900" dirty="0">
                <a:solidFill>
                  <a:schemeClr val="tx1"/>
                </a:solidFill>
              </a:rPr>
              <a:t>　　</a:t>
            </a:r>
            <a:r>
              <a:rPr lang="ja-JP" altLang="en-US" sz="900" dirty="0">
                <a:solidFill>
                  <a:schemeClr val="tx1"/>
                </a:solidFill>
              </a:rPr>
              <a:t>□</a:t>
            </a:r>
            <a:r>
              <a:rPr kumimoji="1" lang="ja-JP" altLang="en-US" sz="900" dirty="0">
                <a:solidFill>
                  <a:schemeClr val="tx1"/>
                </a:solidFill>
              </a:rPr>
              <a:t>４ 人材活用事業（専門家タイプ）　　</a:t>
            </a:r>
            <a:endParaRPr lang="en-US" altLang="ja-JP" sz="900" dirty="0">
              <a:solidFill>
                <a:schemeClr val="tx1"/>
              </a:solidFill>
            </a:endParaRPr>
          </a:p>
          <a:p>
            <a:r>
              <a:rPr kumimoji="1" lang="ja-JP" altLang="en-US" sz="900" dirty="0">
                <a:solidFill>
                  <a:schemeClr val="tx1"/>
                </a:solidFill>
              </a:rPr>
              <a:t>□５ 農家民宿転換促進費　　　　  　　　　　  □６ 市町村・中核法人実施型　                               □７ 農家民泊経営者等実施型</a:t>
            </a:r>
            <a:endParaRPr lang="en-US" altLang="ja-JP" sz="900" dirty="0">
              <a:solidFill>
                <a:schemeClr val="tx1"/>
              </a:solidFill>
            </a:endParaRPr>
          </a:p>
        </p:txBody>
      </p:sp>
      <p:sp>
        <p:nvSpPr>
          <p:cNvPr id="6" name="テキスト ボックス 5">
            <a:extLst>
              <a:ext uri="{FF2B5EF4-FFF2-40B4-BE49-F238E27FC236}">
                <a16:creationId xmlns:a16="http://schemas.microsoft.com/office/drawing/2014/main" id="{9E1CAA1E-A54B-C43D-2AEB-3C12EA0C0D5A}"/>
              </a:ext>
            </a:extLst>
          </p:cNvPr>
          <p:cNvSpPr txBox="1"/>
          <p:nvPr/>
        </p:nvSpPr>
        <p:spPr>
          <a:xfrm>
            <a:off x="158333" y="1550981"/>
            <a:ext cx="877163" cy="369332"/>
          </a:xfrm>
          <a:prstGeom prst="rect">
            <a:avLst/>
          </a:prstGeom>
          <a:solidFill>
            <a:schemeClr val="accent4">
              <a:lumMod val="20000"/>
              <a:lumOff val="80000"/>
            </a:schemeClr>
          </a:solidFill>
        </p:spPr>
        <p:txBody>
          <a:bodyPr wrap="none" rtlCol="0">
            <a:spAutoFit/>
          </a:bodyPr>
          <a:lstStyle/>
          <a:p>
            <a:r>
              <a:rPr kumimoji="1" lang="ja-JP" altLang="en-US" dirty="0"/>
              <a:t>１年目</a:t>
            </a:r>
          </a:p>
        </p:txBody>
      </p:sp>
    </p:spTree>
    <p:extLst>
      <p:ext uri="{BB962C8B-B14F-4D97-AF65-F5344CB8AC3E}">
        <p14:creationId xmlns:p14="http://schemas.microsoft.com/office/powerpoint/2010/main" val="424628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29C7E8E8-6EB3-5425-082F-18E8F561500E}"/>
              </a:ext>
            </a:extLst>
          </p:cNvPr>
          <p:cNvGrpSpPr/>
          <p:nvPr/>
        </p:nvGrpSpPr>
        <p:grpSpPr>
          <a:xfrm>
            <a:off x="131221" y="229402"/>
            <a:ext cx="11961316" cy="5152664"/>
            <a:chOff x="131221" y="1688739"/>
            <a:chExt cx="11961316" cy="5017977"/>
          </a:xfrm>
        </p:grpSpPr>
        <p:sp>
          <p:nvSpPr>
            <p:cNvPr id="4" name="角丸四角形 160">
              <a:extLst>
                <a:ext uri="{FF2B5EF4-FFF2-40B4-BE49-F238E27FC236}">
                  <a16:creationId xmlns:a16="http://schemas.microsoft.com/office/drawing/2014/main" id="{F664C6ED-B38E-89C1-6E95-C5D906037E56}"/>
                </a:ext>
              </a:extLst>
            </p:cNvPr>
            <p:cNvSpPr/>
            <p:nvPr/>
          </p:nvSpPr>
          <p:spPr>
            <a:xfrm>
              <a:off x="2553714" y="1688739"/>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5" name="角丸四角形 160">
              <a:extLst>
                <a:ext uri="{FF2B5EF4-FFF2-40B4-BE49-F238E27FC236}">
                  <a16:creationId xmlns:a16="http://schemas.microsoft.com/office/drawing/2014/main" id="{3FA90076-2288-B49B-A602-6B7FCE876F73}"/>
                </a:ext>
              </a:extLst>
            </p:cNvPr>
            <p:cNvSpPr/>
            <p:nvPr/>
          </p:nvSpPr>
          <p:spPr>
            <a:xfrm>
              <a:off x="8151991" y="1688739"/>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6" name="角丸四角形 160">
              <a:extLst>
                <a:ext uri="{FF2B5EF4-FFF2-40B4-BE49-F238E27FC236}">
                  <a16:creationId xmlns:a16="http://schemas.microsoft.com/office/drawing/2014/main" id="{3079EB7D-CEAC-214D-9D9D-EEF3F8C29B97}"/>
                </a:ext>
              </a:extLst>
            </p:cNvPr>
            <p:cNvSpPr/>
            <p:nvPr/>
          </p:nvSpPr>
          <p:spPr>
            <a:xfrm>
              <a:off x="131221" y="1958296"/>
              <a:ext cx="5964780" cy="4748420"/>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7" name="角丸四角形 160">
              <a:extLst>
                <a:ext uri="{FF2B5EF4-FFF2-40B4-BE49-F238E27FC236}">
                  <a16:creationId xmlns:a16="http://schemas.microsoft.com/office/drawing/2014/main" id="{237C4036-A0A3-3A39-0893-4ED9635E8F77}"/>
                </a:ext>
              </a:extLst>
            </p:cNvPr>
            <p:cNvSpPr/>
            <p:nvPr/>
          </p:nvSpPr>
          <p:spPr>
            <a:xfrm>
              <a:off x="6382327" y="1966323"/>
              <a:ext cx="5710210" cy="4740393"/>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8" name="二等辺三角形 7">
              <a:extLst>
                <a:ext uri="{FF2B5EF4-FFF2-40B4-BE49-F238E27FC236}">
                  <a16:creationId xmlns:a16="http://schemas.microsoft.com/office/drawing/2014/main" id="{57B9D051-CD23-479E-20F4-42EE48E17F71}"/>
                </a:ext>
              </a:extLst>
            </p:cNvPr>
            <p:cNvSpPr/>
            <p:nvPr/>
          </p:nvSpPr>
          <p:spPr>
            <a:xfrm rot="5400000">
              <a:off x="4056770" y="4109832"/>
              <a:ext cx="4294123" cy="16498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grpSp>
      <p:sp>
        <p:nvSpPr>
          <p:cNvPr id="10" name="正方形/長方形 9">
            <a:extLst>
              <a:ext uri="{FF2B5EF4-FFF2-40B4-BE49-F238E27FC236}">
                <a16:creationId xmlns:a16="http://schemas.microsoft.com/office/drawing/2014/main" id="{E4A7B371-D669-D575-84A7-EFD8A759E0CF}"/>
              </a:ext>
            </a:extLst>
          </p:cNvPr>
          <p:cNvSpPr/>
          <p:nvPr/>
        </p:nvSpPr>
        <p:spPr>
          <a:xfrm>
            <a:off x="38636" y="42651"/>
            <a:ext cx="12144345" cy="5462222"/>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4" name="グループ化 13">
            <a:extLst>
              <a:ext uri="{FF2B5EF4-FFF2-40B4-BE49-F238E27FC236}">
                <a16:creationId xmlns:a16="http://schemas.microsoft.com/office/drawing/2014/main" id="{2DC95AD7-B871-92C4-574A-7532FDE263A9}"/>
              </a:ext>
            </a:extLst>
          </p:cNvPr>
          <p:cNvGrpSpPr/>
          <p:nvPr/>
        </p:nvGrpSpPr>
        <p:grpSpPr>
          <a:xfrm>
            <a:off x="38636" y="5735887"/>
            <a:ext cx="12113528" cy="1120942"/>
            <a:chOff x="38636" y="5654679"/>
            <a:chExt cx="12113528" cy="1202149"/>
          </a:xfrm>
        </p:grpSpPr>
        <p:sp>
          <p:nvSpPr>
            <p:cNvPr id="12" name="テキスト ボックス 11">
              <a:extLst>
                <a:ext uri="{FF2B5EF4-FFF2-40B4-BE49-F238E27FC236}">
                  <a16:creationId xmlns:a16="http://schemas.microsoft.com/office/drawing/2014/main" id="{C0545A6C-61DA-E4A5-CC19-1A32311C0B25}"/>
                </a:ext>
              </a:extLst>
            </p:cNvPr>
            <p:cNvSpPr txBox="1"/>
            <p:nvPr/>
          </p:nvSpPr>
          <p:spPr>
            <a:xfrm>
              <a:off x="128788" y="5715976"/>
              <a:ext cx="2800767" cy="561125"/>
            </a:xfrm>
            <a:prstGeom prst="rect">
              <a:avLst/>
            </a:prstGeom>
            <a:noFill/>
          </p:spPr>
          <p:txBody>
            <a:bodyPr wrap="none" rtlCol="0">
              <a:spAutoFit/>
            </a:bodyPr>
            <a:lstStyle/>
            <a:p>
              <a:r>
                <a:rPr kumimoji="1" lang="ja-JP" altLang="en-US" sz="1200" b="1" dirty="0"/>
                <a:t>当該農泊地域の将来像（概ね５年後）</a:t>
              </a:r>
              <a:endParaRPr lang="en-US" altLang="ja-JP" sz="1200" dirty="0"/>
            </a:p>
            <a:p>
              <a:endParaRPr kumimoji="1" lang="ja-JP" altLang="en-US" sz="1600" dirty="0"/>
            </a:p>
          </p:txBody>
        </p:sp>
        <p:sp>
          <p:nvSpPr>
            <p:cNvPr id="13" name="正方形/長方形 12">
              <a:extLst>
                <a:ext uri="{FF2B5EF4-FFF2-40B4-BE49-F238E27FC236}">
                  <a16:creationId xmlns:a16="http://schemas.microsoft.com/office/drawing/2014/main" id="{12B8C55B-3092-EB7F-3E4F-D5C214835BD6}"/>
                </a:ext>
              </a:extLst>
            </p:cNvPr>
            <p:cNvSpPr/>
            <p:nvPr/>
          </p:nvSpPr>
          <p:spPr>
            <a:xfrm>
              <a:off x="38636" y="5654679"/>
              <a:ext cx="12113528" cy="1202149"/>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 name="テキスト ボックス 16">
            <a:extLst>
              <a:ext uri="{FF2B5EF4-FFF2-40B4-BE49-F238E27FC236}">
                <a16:creationId xmlns:a16="http://schemas.microsoft.com/office/drawing/2014/main" id="{92B2E8EF-0BA0-8F92-2EB2-7D2AE5B2F452}"/>
              </a:ext>
            </a:extLst>
          </p:cNvPr>
          <p:cNvSpPr txBox="1"/>
          <p:nvPr/>
        </p:nvSpPr>
        <p:spPr>
          <a:xfrm>
            <a:off x="177596" y="96534"/>
            <a:ext cx="877163" cy="369332"/>
          </a:xfrm>
          <a:prstGeom prst="rect">
            <a:avLst/>
          </a:prstGeom>
          <a:solidFill>
            <a:schemeClr val="accent4">
              <a:lumMod val="20000"/>
              <a:lumOff val="80000"/>
            </a:schemeClr>
          </a:solidFill>
        </p:spPr>
        <p:txBody>
          <a:bodyPr wrap="none" rtlCol="0">
            <a:spAutoFit/>
          </a:bodyPr>
          <a:lstStyle/>
          <a:p>
            <a:r>
              <a:rPr lang="ja-JP" altLang="en-US" dirty="0"/>
              <a:t>２</a:t>
            </a:r>
            <a:r>
              <a:rPr kumimoji="1" lang="ja-JP" altLang="en-US" dirty="0"/>
              <a:t>年目</a:t>
            </a:r>
          </a:p>
        </p:txBody>
      </p:sp>
      <p:sp>
        <p:nvSpPr>
          <p:cNvPr id="16" name="矢印: 下 15">
            <a:extLst>
              <a:ext uri="{FF2B5EF4-FFF2-40B4-BE49-F238E27FC236}">
                <a16:creationId xmlns:a16="http://schemas.microsoft.com/office/drawing/2014/main" id="{EA7AD70A-ADEC-5263-A722-FA2348FB2204}"/>
              </a:ext>
            </a:extLst>
          </p:cNvPr>
          <p:cNvSpPr/>
          <p:nvPr/>
        </p:nvSpPr>
        <p:spPr>
          <a:xfrm>
            <a:off x="5113939" y="5437588"/>
            <a:ext cx="2050473" cy="242776"/>
          </a:xfrm>
          <a:prstGeom prst="downArrow">
            <a:avLst/>
          </a:pr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44276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グループ化 16">
            <a:extLst>
              <a:ext uri="{FF2B5EF4-FFF2-40B4-BE49-F238E27FC236}">
                <a16:creationId xmlns:a16="http://schemas.microsoft.com/office/drawing/2014/main" id="{8E8B1792-81D4-FAA0-26B3-B7213E8D091C}"/>
              </a:ext>
            </a:extLst>
          </p:cNvPr>
          <p:cNvGrpSpPr/>
          <p:nvPr/>
        </p:nvGrpSpPr>
        <p:grpSpPr>
          <a:xfrm>
            <a:off x="0" y="32665"/>
            <a:ext cx="12192000" cy="790564"/>
            <a:chOff x="0" y="32665"/>
            <a:chExt cx="12192000" cy="790564"/>
          </a:xfrm>
        </p:grpSpPr>
        <p:sp>
          <p:nvSpPr>
            <p:cNvPr id="5" name="正方形/長方形 4">
              <a:extLst>
                <a:ext uri="{FF2B5EF4-FFF2-40B4-BE49-F238E27FC236}">
                  <a16:creationId xmlns:a16="http://schemas.microsoft.com/office/drawing/2014/main" id="{3633F72A-865D-4C55-9993-247ECA427BED}"/>
                </a:ext>
              </a:extLst>
            </p:cNvPr>
            <p:cNvSpPr/>
            <p:nvPr/>
          </p:nvSpPr>
          <p:spPr>
            <a:xfrm>
              <a:off x="0" y="53789"/>
              <a:ext cx="12192000" cy="76944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solidFill>
                  <a:srgbClr val="FF0000"/>
                </a:solidFill>
              </a:endParaRPr>
            </a:p>
          </p:txBody>
        </p:sp>
        <p:sp>
          <p:nvSpPr>
            <p:cNvPr id="4" name="テキスト ボックス 3">
              <a:extLst>
                <a:ext uri="{FF2B5EF4-FFF2-40B4-BE49-F238E27FC236}">
                  <a16:creationId xmlns:a16="http://schemas.microsoft.com/office/drawing/2014/main" id="{95B13D00-8AA3-4A0B-9F2B-A42A15421DB6}"/>
                </a:ext>
              </a:extLst>
            </p:cNvPr>
            <p:cNvSpPr txBox="1"/>
            <p:nvPr/>
          </p:nvSpPr>
          <p:spPr>
            <a:xfrm>
              <a:off x="38305" y="32665"/>
              <a:ext cx="4356331" cy="707886"/>
            </a:xfrm>
            <a:prstGeom prst="rect">
              <a:avLst/>
            </a:prstGeom>
            <a:noFill/>
          </p:spPr>
          <p:txBody>
            <a:bodyPr wrap="square" rtlCol="0">
              <a:spAutoFit/>
            </a:bodyPr>
            <a:lstStyle/>
            <a:p>
              <a:r>
                <a:rPr kumimoji="1" lang="ja-JP" altLang="en-US" sz="1300" b="1" dirty="0"/>
                <a:t>活用する主な地域資源（地域のキラーコンテンツ）</a:t>
              </a:r>
              <a:endParaRPr kumimoji="1" lang="en-US" altLang="ja-JP" sz="1300" b="1" dirty="0"/>
            </a:p>
            <a:p>
              <a:endParaRPr lang="en-US" altLang="ja-JP" sz="1300" dirty="0">
                <a:solidFill>
                  <a:srgbClr val="0000FF"/>
                </a:solidFill>
              </a:endParaRPr>
            </a:p>
            <a:p>
              <a:endParaRPr kumimoji="1" lang="ja-JP" altLang="en-US" sz="1300" dirty="0"/>
            </a:p>
          </p:txBody>
        </p:sp>
      </p:grpSp>
      <p:grpSp>
        <p:nvGrpSpPr>
          <p:cNvPr id="2" name="グループ化 1">
            <a:extLst>
              <a:ext uri="{FF2B5EF4-FFF2-40B4-BE49-F238E27FC236}">
                <a16:creationId xmlns:a16="http://schemas.microsoft.com/office/drawing/2014/main" id="{694853F2-4792-452D-828F-679E48B60554}"/>
              </a:ext>
            </a:extLst>
          </p:cNvPr>
          <p:cNvGrpSpPr/>
          <p:nvPr/>
        </p:nvGrpSpPr>
        <p:grpSpPr>
          <a:xfrm>
            <a:off x="38636" y="842054"/>
            <a:ext cx="12113528" cy="3319260"/>
            <a:chOff x="38636" y="884936"/>
            <a:chExt cx="12113528" cy="3274940"/>
          </a:xfrm>
        </p:grpSpPr>
        <p:sp>
          <p:nvSpPr>
            <p:cNvPr id="10" name="四角形: 角を丸くする 9">
              <a:extLst>
                <a:ext uri="{FF2B5EF4-FFF2-40B4-BE49-F238E27FC236}">
                  <a16:creationId xmlns:a16="http://schemas.microsoft.com/office/drawing/2014/main" id="{8B03EF51-3809-4335-9BC5-CE5547A0FB0C}"/>
                </a:ext>
              </a:extLst>
            </p:cNvPr>
            <p:cNvSpPr/>
            <p:nvPr/>
          </p:nvSpPr>
          <p:spPr>
            <a:xfrm>
              <a:off x="38636" y="1000848"/>
              <a:ext cx="4041563" cy="3159028"/>
            </a:xfrm>
            <a:prstGeom prst="roundRect">
              <a:avLst/>
            </a:prstGeom>
            <a:noFill/>
            <a:ln w="25400" cap="sq">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1" name="四角形: 角を丸くする 10">
              <a:extLst>
                <a:ext uri="{FF2B5EF4-FFF2-40B4-BE49-F238E27FC236}">
                  <a16:creationId xmlns:a16="http://schemas.microsoft.com/office/drawing/2014/main" id="{755FB2DD-24D5-441B-8CEF-56A0EF9FD042}"/>
                </a:ext>
              </a:extLst>
            </p:cNvPr>
            <p:cNvSpPr/>
            <p:nvPr/>
          </p:nvSpPr>
          <p:spPr>
            <a:xfrm>
              <a:off x="4142103" y="1000847"/>
              <a:ext cx="3974078" cy="3159028"/>
            </a:xfrm>
            <a:prstGeom prst="round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2" name="四角形: 角を丸くする 11">
              <a:extLst>
                <a:ext uri="{FF2B5EF4-FFF2-40B4-BE49-F238E27FC236}">
                  <a16:creationId xmlns:a16="http://schemas.microsoft.com/office/drawing/2014/main" id="{71E66305-F452-4ADB-8DA7-CAAB689AD6B3}"/>
                </a:ext>
              </a:extLst>
            </p:cNvPr>
            <p:cNvSpPr/>
            <p:nvPr/>
          </p:nvSpPr>
          <p:spPr>
            <a:xfrm>
              <a:off x="8178085" y="1000848"/>
              <a:ext cx="3974079" cy="3159027"/>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9" name="テキスト ボックス 8">
              <a:extLst>
                <a:ext uri="{FF2B5EF4-FFF2-40B4-BE49-F238E27FC236}">
                  <a16:creationId xmlns:a16="http://schemas.microsoft.com/office/drawing/2014/main" id="{E98682F5-21DB-40AC-AFAB-A3B61008FF1C}"/>
                </a:ext>
              </a:extLst>
            </p:cNvPr>
            <p:cNvSpPr txBox="1"/>
            <p:nvPr/>
          </p:nvSpPr>
          <p:spPr>
            <a:xfrm>
              <a:off x="9961449" y="884936"/>
              <a:ext cx="595035" cy="338554"/>
            </a:xfrm>
            <a:prstGeom prst="rect">
              <a:avLst/>
            </a:prstGeom>
            <a:solidFill>
              <a:schemeClr val="accent5"/>
            </a:solidFill>
          </p:spPr>
          <p:txBody>
            <a:bodyPr wrap="none" rtlCol="0">
              <a:spAutoFit/>
            </a:bodyPr>
            <a:lstStyle/>
            <a:p>
              <a:r>
                <a:rPr kumimoji="1" lang="ja-JP" altLang="en-US" sz="1600" dirty="0"/>
                <a:t>体験</a:t>
              </a:r>
            </a:p>
          </p:txBody>
        </p:sp>
        <p:sp>
          <p:nvSpPr>
            <p:cNvPr id="7" name="テキスト ボックス 6">
              <a:extLst>
                <a:ext uri="{FF2B5EF4-FFF2-40B4-BE49-F238E27FC236}">
                  <a16:creationId xmlns:a16="http://schemas.microsoft.com/office/drawing/2014/main" id="{9F32906A-8CAF-47D0-A013-2AEC9D61972B}"/>
                </a:ext>
              </a:extLst>
            </p:cNvPr>
            <p:cNvSpPr txBox="1"/>
            <p:nvPr/>
          </p:nvSpPr>
          <p:spPr>
            <a:xfrm>
              <a:off x="5806468" y="897815"/>
              <a:ext cx="595035" cy="338554"/>
            </a:xfrm>
            <a:prstGeom prst="rect">
              <a:avLst/>
            </a:prstGeom>
            <a:solidFill>
              <a:schemeClr val="accent6"/>
            </a:solidFill>
          </p:spPr>
          <p:txBody>
            <a:bodyPr wrap="none" rtlCol="0">
              <a:spAutoFit/>
            </a:bodyPr>
            <a:lstStyle/>
            <a:p>
              <a:r>
                <a:rPr kumimoji="1" lang="ja-JP" altLang="en-US" sz="1600" dirty="0"/>
                <a:t>食事</a:t>
              </a:r>
            </a:p>
          </p:txBody>
        </p:sp>
        <p:sp>
          <p:nvSpPr>
            <p:cNvPr id="6" name="テキスト ボックス 5">
              <a:extLst>
                <a:ext uri="{FF2B5EF4-FFF2-40B4-BE49-F238E27FC236}">
                  <a16:creationId xmlns:a16="http://schemas.microsoft.com/office/drawing/2014/main" id="{1AF61CE7-AE0B-4326-BF71-E3BA26D26CB8}"/>
                </a:ext>
              </a:extLst>
            </p:cNvPr>
            <p:cNvSpPr txBox="1"/>
            <p:nvPr/>
          </p:nvSpPr>
          <p:spPr>
            <a:xfrm>
              <a:off x="1621436" y="919646"/>
              <a:ext cx="595035" cy="338554"/>
            </a:xfrm>
            <a:prstGeom prst="rect">
              <a:avLst/>
            </a:prstGeom>
            <a:solidFill>
              <a:schemeClr val="accent4"/>
            </a:solidFill>
          </p:spPr>
          <p:txBody>
            <a:bodyPr wrap="none" rtlCol="0">
              <a:spAutoFit/>
            </a:bodyPr>
            <a:lstStyle/>
            <a:p>
              <a:r>
                <a:rPr kumimoji="1" lang="ja-JP" altLang="en-US" sz="1600" dirty="0"/>
                <a:t>宿泊</a:t>
              </a:r>
            </a:p>
          </p:txBody>
        </p:sp>
      </p:grpSp>
      <p:grpSp>
        <p:nvGrpSpPr>
          <p:cNvPr id="3" name="グループ化 2">
            <a:extLst>
              <a:ext uri="{FF2B5EF4-FFF2-40B4-BE49-F238E27FC236}">
                <a16:creationId xmlns:a16="http://schemas.microsoft.com/office/drawing/2014/main" id="{0F6E0595-FF39-6FA6-8ECC-184E8CEE5E97}"/>
              </a:ext>
            </a:extLst>
          </p:cNvPr>
          <p:cNvGrpSpPr/>
          <p:nvPr/>
        </p:nvGrpSpPr>
        <p:grpSpPr>
          <a:xfrm>
            <a:off x="38636" y="5268286"/>
            <a:ext cx="12113528" cy="883119"/>
            <a:chOff x="38636" y="5209935"/>
            <a:chExt cx="12113528" cy="769440"/>
          </a:xfrm>
        </p:grpSpPr>
        <p:sp>
          <p:nvSpPr>
            <p:cNvPr id="13" name="テキスト ボックス 12">
              <a:extLst>
                <a:ext uri="{FF2B5EF4-FFF2-40B4-BE49-F238E27FC236}">
                  <a16:creationId xmlns:a16="http://schemas.microsoft.com/office/drawing/2014/main" id="{820BBA63-DCF3-4AC0-B8CF-277536CEAE8B}"/>
                </a:ext>
              </a:extLst>
            </p:cNvPr>
            <p:cNvSpPr txBox="1"/>
            <p:nvPr/>
          </p:nvSpPr>
          <p:spPr>
            <a:xfrm>
              <a:off x="128788" y="5241195"/>
              <a:ext cx="3685624" cy="469277"/>
            </a:xfrm>
            <a:prstGeom prst="rect">
              <a:avLst/>
            </a:prstGeom>
            <a:noFill/>
          </p:spPr>
          <p:txBody>
            <a:bodyPr wrap="none" rtlCol="0">
              <a:spAutoFit/>
            </a:bodyPr>
            <a:lstStyle/>
            <a:p>
              <a:r>
                <a:rPr lang="ja-JP" altLang="en-US" sz="1300" b="1" dirty="0"/>
                <a:t>事業の効率性や成果を高めるための創意工夫等</a:t>
              </a:r>
              <a:endParaRPr lang="en-US" altLang="ja-JP" sz="1300" dirty="0"/>
            </a:p>
            <a:p>
              <a:endParaRPr kumimoji="1" lang="ja-JP" altLang="en-US" sz="1600" dirty="0"/>
            </a:p>
          </p:txBody>
        </p:sp>
        <p:sp>
          <p:nvSpPr>
            <p:cNvPr id="14" name="正方形/長方形 13">
              <a:extLst>
                <a:ext uri="{FF2B5EF4-FFF2-40B4-BE49-F238E27FC236}">
                  <a16:creationId xmlns:a16="http://schemas.microsoft.com/office/drawing/2014/main" id="{A08A98D5-FB70-479C-9688-ADAC34E120F4}"/>
                </a:ext>
              </a:extLst>
            </p:cNvPr>
            <p:cNvSpPr/>
            <p:nvPr/>
          </p:nvSpPr>
          <p:spPr>
            <a:xfrm>
              <a:off x="38636" y="5209935"/>
              <a:ext cx="12113528" cy="769440"/>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7">
            <a:extLst>
              <a:ext uri="{FF2B5EF4-FFF2-40B4-BE49-F238E27FC236}">
                <a16:creationId xmlns:a16="http://schemas.microsoft.com/office/drawing/2014/main" id="{572E5C34-E8D5-DC15-87FF-24AAF5557B38}"/>
              </a:ext>
            </a:extLst>
          </p:cNvPr>
          <p:cNvGrpSpPr/>
          <p:nvPr/>
        </p:nvGrpSpPr>
        <p:grpSpPr>
          <a:xfrm>
            <a:off x="38636" y="6243307"/>
            <a:ext cx="12131899" cy="754053"/>
            <a:chOff x="38636" y="6067144"/>
            <a:chExt cx="12131899" cy="989377"/>
          </a:xfrm>
        </p:grpSpPr>
        <p:sp>
          <p:nvSpPr>
            <p:cNvPr id="16" name="正方形/長方形 15">
              <a:extLst>
                <a:ext uri="{FF2B5EF4-FFF2-40B4-BE49-F238E27FC236}">
                  <a16:creationId xmlns:a16="http://schemas.microsoft.com/office/drawing/2014/main" id="{BB12FC51-B89E-42B4-802A-0DD97E389777}"/>
                </a:ext>
              </a:extLst>
            </p:cNvPr>
            <p:cNvSpPr/>
            <p:nvPr/>
          </p:nvSpPr>
          <p:spPr>
            <a:xfrm>
              <a:off x="38636" y="6070040"/>
              <a:ext cx="12131899" cy="76509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kumimoji="1" lang="ja-JP" altLang="en-US" dirty="0"/>
            </a:p>
          </p:txBody>
        </p:sp>
        <p:sp>
          <p:nvSpPr>
            <p:cNvPr id="15" name="テキスト ボックス 14">
              <a:extLst>
                <a:ext uri="{FF2B5EF4-FFF2-40B4-BE49-F238E27FC236}">
                  <a16:creationId xmlns:a16="http://schemas.microsoft.com/office/drawing/2014/main" id="{479BF614-B287-4F82-B131-E87CED7FF64C}"/>
                </a:ext>
              </a:extLst>
            </p:cNvPr>
            <p:cNvSpPr txBox="1"/>
            <p:nvPr/>
          </p:nvSpPr>
          <p:spPr>
            <a:xfrm>
              <a:off x="80965" y="6067144"/>
              <a:ext cx="4019049" cy="989377"/>
            </a:xfrm>
            <a:prstGeom prst="rect">
              <a:avLst/>
            </a:prstGeom>
            <a:noFill/>
          </p:spPr>
          <p:txBody>
            <a:bodyPr wrap="none" rtlCol="0">
              <a:spAutoFit/>
            </a:bodyPr>
            <a:lstStyle/>
            <a:p>
              <a:r>
                <a:rPr lang="ja-JP" altLang="en-US" sz="1300" b="1" dirty="0"/>
                <a:t>都道府県・</a:t>
              </a:r>
              <a:r>
                <a:rPr kumimoji="1" lang="ja-JP" altLang="en-US" sz="1300" b="1" dirty="0"/>
                <a:t>市町村（地方公共団体）の関わり・支援</a:t>
              </a:r>
              <a:endParaRPr kumimoji="1" lang="en-US" altLang="ja-JP" sz="1300" b="1" dirty="0"/>
            </a:p>
            <a:p>
              <a:endParaRPr lang="ja-JP" altLang="en-US" sz="1400" dirty="0">
                <a:solidFill>
                  <a:srgbClr val="0000FF"/>
                </a:solidFill>
              </a:endParaRPr>
            </a:p>
            <a:p>
              <a:endParaRPr kumimoji="1" lang="ja-JP" altLang="en-US" sz="1600" dirty="0"/>
            </a:p>
          </p:txBody>
        </p:sp>
      </p:grpSp>
      <p:grpSp>
        <p:nvGrpSpPr>
          <p:cNvPr id="18" name="グループ化 17">
            <a:extLst>
              <a:ext uri="{FF2B5EF4-FFF2-40B4-BE49-F238E27FC236}">
                <a16:creationId xmlns:a16="http://schemas.microsoft.com/office/drawing/2014/main" id="{FDEB29F7-1F9F-2AE6-F020-00738B51506A}"/>
              </a:ext>
            </a:extLst>
          </p:cNvPr>
          <p:cNvGrpSpPr/>
          <p:nvPr/>
        </p:nvGrpSpPr>
        <p:grpSpPr>
          <a:xfrm>
            <a:off x="33556" y="4253219"/>
            <a:ext cx="12113528" cy="945462"/>
            <a:chOff x="38636" y="5203108"/>
            <a:chExt cx="12113528" cy="769440"/>
          </a:xfrm>
        </p:grpSpPr>
        <p:sp>
          <p:nvSpPr>
            <p:cNvPr id="19" name="テキスト ボックス 18">
              <a:extLst>
                <a:ext uri="{FF2B5EF4-FFF2-40B4-BE49-F238E27FC236}">
                  <a16:creationId xmlns:a16="http://schemas.microsoft.com/office/drawing/2014/main" id="{03B0829D-6470-7057-0E31-252A8665564E}"/>
                </a:ext>
              </a:extLst>
            </p:cNvPr>
            <p:cNvSpPr txBox="1"/>
            <p:nvPr/>
          </p:nvSpPr>
          <p:spPr>
            <a:xfrm>
              <a:off x="128788" y="5241195"/>
              <a:ext cx="6186309" cy="438333"/>
            </a:xfrm>
            <a:prstGeom prst="rect">
              <a:avLst/>
            </a:prstGeom>
            <a:noFill/>
          </p:spPr>
          <p:txBody>
            <a:bodyPr wrap="none" rtlCol="0">
              <a:spAutoFit/>
            </a:bodyPr>
            <a:lstStyle/>
            <a:p>
              <a:r>
                <a:rPr lang="ja-JP" altLang="en-US" sz="1300" b="1" dirty="0"/>
                <a:t>農泊の取組を通じて農林漁業者の所得向上にどの様に寄与するのか具体的に整理</a:t>
              </a:r>
              <a:endParaRPr lang="en-US" altLang="ja-JP" sz="1300" dirty="0"/>
            </a:p>
            <a:p>
              <a:endParaRPr kumimoji="1" lang="ja-JP" altLang="en-US" sz="1600" dirty="0"/>
            </a:p>
          </p:txBody>
        </p:sp>
        <p:sp>
          <p:nvSpPr>
            <p:cNvPr id="20" name="正方形/長方形 19">
              <a:extLst>
                <a:ext uri="{FF2B5EF4-FFF2-40B4-BE49-F238E27FC236}">
                  <a16:creationId xmlns:a16="http://schemas.microsoft.com/office/drawing/2014/main" id="{0A593FAB-05B6-3D06-FE2D-2C02F86B0710}"/>
                </a:ext>
              </a:extLst>
            </p:cNvPr>
            <p:cNvSpPr/>
            <p:nvPr/>
          </p:nvSpPr>
          <p:spPr>
            <a:xfrm>
              <a:off x="38636" y="5203108"/>
              <a:ext cx="12113528" cy="769440"/>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084443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38FD8D3-6781-4089-A6B6-512B7262AD0C}"/>
              </a:ext>
            </a:extLst>
          </p:cNvPr>
          <p:cNvSpPr txBox="1"/>
          <p:nvPr/>
        </p:nvSpPr>
        <p:spPr>
          <a:xfrm>
            <a:off x="71301" y="46168"/>
            <a:ext cx="1569660" cy="369653"/>
          </a:xfrm>
          <a:prstGeom prst="rect">
            <a:avLst/>
          </a:prstGeom>
          <a:solidFill>
            <a:schemeClr val="bg1"/>
          </a:solidFill>
          <a:ln>
            <a:solidFill>
              <a:schemeClr val="tx1"/>
            </a:solidFill>
          </a:ln>
        </p:spPr>
        <p:txBody>
          <a:bodyPr wrap="none" rtlCol="0">
            <a:spAutoFit/>
          </a:bodyPr>
          <a:lstStyle/>
          <a:p>
            <a:r>
              <a:rPr lang="ja-JP" altLang="en-US" sz="1802" dirty="0"/>
              <a:t>農泊取組範囲</a:t>
            </a:r>
          </a:p>
        </p:txBody>
      </p:sp>
      <p:sp>
        <p:nvSpPr>
          <p:cNvPr id="5" name="正方形/長方形 4">
            <a:extLst>
              <a:ext uri="{FF2B5EF4-FFF2-40B4-BE49-F238E27FC236}">
                <a16:creationId xmlns:a16="http://schemas.microsoft.com/office/drawing/2014/main" id="{016117F8-0B1F-4BD6-9474-BF42B68481B9}"/>
              </a:ext>
            </a:extLst>
          </p:cNvPr>
          <p:cNvSpPr/>
          <p:nvPr/>
        </p:nvSpPr>
        <p:spPr>
          <a:xfrm>
            <a:off x="10058418" y="98862"/>
            <a:ext cx="2022389"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8" name="正方形/長方形 7">
            <a:extLst>
              <a:ext uri="{FF2B5EF4-FFF2-40B4-BE49-F238E27FC236}">
                <a16:creationId xmlns:a16="http://schemas.microsoft.com/office/drawing/2014/main" id="{61232DB5-BB1A-4D7D-9886-9DB83B71B2E2}"/>
              </a:ext>
            </a:extLst>
          </p:cNvPr>
          <p:cNvSpPr/>
          <p:nvPr/>
        </p:nvSpPr>
        <p:spPr>
          <a:xfrm>
            <a:off x="11" y="12"/>
            <a:ext cx="12192001" cy="6858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6" name="テキスト ボックス 5">
            <a:extLst>
              <a:ext uri="{FF2B5EF4-FFF2-40B4-BE49-F238E27FC236}">
                <a16:creationId xmlns:a16="http://schemas.microsoft.com/office/drawing/2014/main" id="{BE8C45D2-5AA0-4C6F-913F-A9CC908D76C7}"/>
              </a:ext>
            </a:extLst>
          </p:cNvPr>
          <p:cNvSpPr txBox="1"/>
          <p:nvPr/>
        </p:nvSpPr>
        <p:spPr>
          <a:xfrm>
            <a:off x="1677798" y="310393"/>
            <a:ext cx="184731" cy="369332"/>
          </a:xfrm>
          <a:prstGeom prst="rect">
            <a:avLst/>
          </a:prstGeom>
          <a:noFill/>
        </p:spPr>
        <p:txBody>
          <a:bodyPr wrap="none" rtlCol="0">
            <a:spAutoFit/>
          </a:bodyPr>
          <a:lstStyle/>
          <a:p>
            <a:endParaRPr kumimoji="1" lang="ja-JP" altLang="en-US" dirty="0"/>
          </a:p>
        </p:txBody>
      </p:sp>
      <p:sp>
        <p:nvSpPr>
          <p:cNvPr id="27" name="テキスト ボックス 26">
            <a:extLst>
              <a:ext uri="{FF2B5EF4-FFF2-40B4-BE49-F238E27FC236}">
                <a16:creationId xmlns:a16="http://schemas.microsoft.com/office/drawing/2014/main" id="{A27A2F02-4F80-6AF8-E0CA-8F66F1D96140}"/>
              </a:ext>
            </a:extLst>
          </p:cNvPr>
          <p:cNvSpPr txBox="1"/>
          <p:nvPr/>
        </p:nvSpPr>
        <p:spPr>
          <a:xfrm>
            <a:off x="1411080" y="6378330"/>
            <a:ext cx="9212778"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「宿泊（橙色）」、「食事（黄緑色）」、「体験・交流（水色）」の実施場所を網羅して整理する</a:t>
            </a:r>
            <a:endParaRPr kumimoji="1" lang="en-US" altLang="ja-JP" sz="1600" dirty="0">
              <a:solidFill>
                <a:srgbClr val="FF0000"/>
              </a:solidFill>
            </a:endParaRPr>
          </a:p>
        </p:txBody>
      </p:sp>
    </p:spTree>
    <p:extLst>
      <p:ext uri="{BB962C8B-B14F-4D97-AF65-F5344CB8AC3E}">
        <p14:creationId xmlns:p14="http://schemas.microsoft.com/office/powerpoint/2010/main" val="1182136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C1A54C8-2B28-4FD6-BDB7-AFE992C4FCE7}"/>
              </a:ext>
            </a:extLst>
          </p:cNvPr>
          <p:cNvSpPr/>
          <p:nvPr/>
        </p:nvSpPr>
        <p:spPr>
          <a:xfrm>
            <a:off x="131219" y="89539"/>
            <a:ext cx="6541430"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dirty="0">
                <a:solidFill>
                  <a:prstClr val="black"/>
                </a:solidFill>
                <a:latin typeface="Segoe UI Light" panose="020B0502040204020203" pitchFamily="34" charset="0"/>
                <a:ea typeface="メイリオ" panose="020B0604030504040204" pitchFamily="50" charset="-128"/>
              </a:rPr>
              <a:t>事業実施主体（団体名）名：</a:t>
            </a:r>
            <a:endParaRPr lang="ja-JP" altLang="en-US" sz="1601" dirty="0">
              <a:solidFill>
                <a:srgbClr val="0000FF"/>
              </a:solidFill>
              <a:latin typeface="Segoe UI Light" panose="020B0502040204020203" pitchFamily="34" charset="0"/>
              <a:ea typeface="メイリオ" panose="020B0604030504040204" pitchFamily="50" charset="-128"/>
            </a:endParaRPr>
          </a:p>
        </p:txBody>
      </p:sp>
      <p:sp>
        <p:nvSpPr>
          <p:cNvPr id="5" name="テキスト ボックス 4">
            <a:extLst>
              <a:ext uri="{FF2B5EF4-FFF2-40B4-BE49-F238E27FC236}">
                <a16:creationId xmlns:a16="http://schemas.microsoft.com/office/drawing/2014/main" id="{02FD45AD-F7BF-4D5B-8801-A46095CA426C}"/>
              </a:ext>
            </a:extLst>
          </p:cNvPr>
          <p:cNvSpPr txBox="1"/>
          <p:nvPr/>
        </p:nvSpPr>
        <p:spPr>
          <a:xfrm>
            <a:off x="11" y="587664"/>
            <a:ext cx="12166239" cy="959501"/>
          </a:xfrm>
          <a:prstGeom prst="rect">
            <a:avLst/>
          </a:prstGeom>
          <a:solidFill>
            <a:schemeClr val="accent4">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r>
              <a:rPr lang="ja-JP" altLang="en-US" sz="140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○施設整備の概要：</a:t>
            </a:r>
            <a:endParaRPr lang="en-US" altLang="ja-JP" sz="1400" b="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80989" indent="-180989">
              <a:lnSpc>
                <a:spcPts val="1701"/>
              </a:lnSpc>
              <a:spcBef>
                <a:spcPts val="201"/>
              </a:spcBef>
              <a:spcAft>
                <a:spcPts val="201"/>
              </a:spcAft>
            </a:pPr>
            <a:endParaRPr lang="en-US" altLang="ja-JP" sz="1400" b="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80989" indent="-180989">
              <a:lnSpc>
                <a:spcPts val="1701"/>
              </a:lnSpc>
              <a:spcBef>
                <a:spcPts val="201"/>
              </a:spcBef>
              <a:spcAft>
                <a:spcPts val="201"/>
              </a:spcAft>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 name="直線コネクタ 5">
            <a:extLst>
              <a:ext uri="{FF2B5EF4-FFF2-40B4-BE49-F238E27FC236}">
                <a16:creationId xmlns:a16="http://schemas.microsoft.com/office/drawing/2014/main" id="{C5730A6E-EDB8-474D-8596-FEC43A600406}"/>
              </a:ext>
            </a:extLst>
          </p:cNvPr>
          <p:cNvCxnSpPr>
            <a:cxnSpLocks/>
          </p:cNvCxnSpPr>
          <p:nvPr/>
        </p:nvCxnSpPr>
        <p:spPr>
          <a:xfrm>
            <a:off x="11" y="518616"/>
            <a:ext cx="12192001" cy="0"/>
          </a:xfrm>
          <a:prstGeom prst="line">
            <a:avLst/>
          </a:prstGeom>
          <a:ln w="88900" cmpd="thickThin">
            <a:solidFill>
              <a:srgbClr val="FFC000"/>
            </a:solidFill>
          </a:ln>
        </p:spPr>
        <p:style>
          <a:lnRef idx="1">
            <a:schemeClr val="accent3"/>
          </a:lnRef>
          <a:fillRef idx="0">
            <a:schemeClr val="accent3"/>
          </a:fillRef>
          <a:effectRef idx="0">
            <a:schemeClr val="accent3"/>
          </a:effectRef>
          <a:fontRef idx="minor">
            <a:schemeClr val="tx1"/>
          </a:fontRef>
        </p:style>
      </p:cxnSp>
      <p:sp>
        <p:nvSpPr>
          <p:cNvPr id="8" name="テキスト ボックス 7">
            <a:extLst>
              <a:ext uri="{FF2B5EF4-FFF2-40B4-BE49-F238E27FC236}">
                <a16:creationId xmlns:a16="http://schemas.microsoft.com/office/drawing/2014/main" id="{9661FE00-7781-4D76-BBFA-651871F9DC4D}"/>
              </a:ext>
            </a:extLst>
          </p:cNvPr>
          <p:cNvSpPr txBox="1"/>
          <p:nvPr/>
        </p:nvSpPr>
        <p:spPr>
          <a:xfrm>
            <a:off x="10721963" y="64607"/>
            <a:ext cx="1338828" cy="369653"/>
          </a:xfrm>
          <a:prstGeom prst="rect">
            <a:avLst/>
          </a:prstGeom>
          <a:noFill/>
          <a:ln>
            <a:solidFill>
              <a:schemeClr val="tx1"/>
            </a:solidFill>
          </a:ln>
        </p:spPr>
        <p:txBody>
          <a:bodyPr wrap="none" rtlCol="0">
            <a:spAutoFit/>
          </a:bodyPr>
          <a:lstStyle/>
          <a:p>
            <a:r>
              <a:rPr lang="ja-JP" altLang="en-US" sz="1802" dirty="0"/>
              <a:t>施設整備用</a:t>
            </a:r>
          </a:p>
        </p:txBody>
      </p:sp>
      <p:sp>
        <p:nvSpPr>
          <p:cNvPr id="9" name="角丸四角形 60">
            <a:extLst>
              <a:ext uri="{FF2B5EF4-FFF2-40B4-BE49-F238E27FC236}">
                <a16:creationId xmlns:a16="http://schemas.microsoft.com/office/drawing/2014/main" id="{A4FC5470-7DC3-42EE-91D1-A0E8F6FF5854}"/>
              </a:ext>
            </a:extLst>
          </p:cNvPr>
          <p:cNvSpPr/>
          <p:nvPr/>
        </p:nvSpPr>
        <p:spPr>
          <a:xfrm>
            <a:off x="25761" y="1644325"/>
            <a:ext cx="3847125" cy="2025638"/>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事業の型　□市町村・中核法人実施型　</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　　　　　　□農家民泊経営者等実施型</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取組地域の所在する都道府県・市町村：</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事業実施主体の所在地及び連絡先：</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00" dirty="0">
              <a:solidFill>
                <a:srgbClr val="0000FF"/>
              </a:solidFill>
              <a:latin typeface="メイリオ" panose="020B0604030504040204" pitchFamily="50" charset="-128"/>
              <a:ea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施設管理団体</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事務局の所在地及び連絡先：</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事業の期間：</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角丸四角形 75">
            <a:extLst>
              <a:ext uri="{FF2B5EF4-FFF2-40B4-BE49-F238E27FC236}">
                <a16:creationId xmlns:a16="http://schemas.microsoft.com/office/drawing/2014/main" id="{EC71D7FD-E9F2-4D8D-936B-8EC8F4BC1F98}"/>
              </a:ext>
            </a:extLst>
          </p:cNvPr>
          <p:cNvSpPr/>
          <p:nvPr/>
        </p:nvSpPr>
        <p:spPr>
          <a:xfrm>
            <a:off x="99474" y="1554845"/>
            <a:ext cx="1512000" cy="239972"/>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graphicFrame>
        <p:nvGraphicFramePr>
          <p:cNvPr id="11" name="表 11">
            <a:extLst>
              <a:ext uri="{FF2B5EF4-FFF2-40B4-BE49-F238E27FC236}">
                <a16:creationId xmlns:a16="http://schemas.microsoft.com/office/drawing/2014/main" id="{7ECC9C18-3528-406D-95B8-B2A2E9994802}"/>
              </a:ext>
            </a:extLst>
          </p:cNvPr>
          <p:cNvGraphicFramePr>
            <a:graphicFrameLocks noGrp="1"/>
          </p:cNvGraphicFramePr>
          <p:nvPr>
            <p:extLst>
              <p:ext uri="{D42A27DB-BD31-4B8C-83A1-F6EECF244321}">
                <p14:modId xmlns:p14="http://schemas.microsoft.com/office/powerpoint/2010/main" val="1326893242"/>
              </p:ext>
            </p:extLst>
          </p:nvPr>
        </p:nvGraphicFramePr>
        <p:xfrm>
          <a:off x="3953818" y="1631822"/>
          <a:ext cx="8212432" cy="1965968"/>
        </p:xfrm>
        <a:graphic>
          <a:graphicData uri="http://schemas.openxmlformats.org/drawingml/2006/table">
            <a:tbl>
              <a:tblPr firstRow="1" bandRow="1">
                <a:tableStyleId>{00A15C55-8517-42AA-B614-E9B94910E393}</a:tableStyleId>
              </a:tblPr>
              <a:tblGrid>
                <a:gridCol w="2053108">
                  <a:extLst>
                    <a:ext uri="{9D8B030D-6E8A-4147-A177-3AD203B41FA5}">
                      <a16:colId xmlns:a16="http://schemas.microsoft.com/office/drawing/2014/main" val="3823246789"/>
                    </a:ext>
                  </a:extLst>
                </a:gridCol>
                <a:gridCol w="2053108">
                  <a:extLst>
                    <a:ext uri="{9D8B030D-6E8A-4147-A177-3AD203B41FA5}">
                      <a16:colId xmlns:a16="http://schemas.microsoft.com/office/drawing/2014/main" val="791480757"/>
                    </a:ext>
                  </a:extLst>
                </a:gridCol>
                <a:gridCol w="2053108">
                  <a:extLst>
                    <a:ext uri="{9D8B030D-6E8A-4147-A177-3AD203B41FA5}">
                      <a16:colId xmlns:a16="http://schemas.microsoft.com/office/drawing/2014/main" val="2393622331"/>
                    </a:ext>
                  </a:extLst>
                </a:gridCol>
                <a:gridCol w="2053108">
                  <a:extLst>
                    <a:ext uri="{9D8B030D-6E8A-4147-A177-3AD203B41FA5}">
                      <a16:colId xmlns:a16="http://schemas.microsoft.com/office/drawing/2014/main" val="3058168891"/>
                    </a:ext>
                  </a:extLst>
                </a:gridCol>
              </a:tblGrid>
              <a:tr h="269285">
                <a:tc>
                  <a:txBody>
                    <a:bodyPr/>
                    <a:lstStyle/>
                    <a:p>
                      <a:endParaRPr kumimoji="1" lang="ja-JP" altLang="en-US" sz="1500" dirty="0"/>
                    </a:p>
                  </a:txBody>
                  <a:tcPr marT="45721" marB="45721"/>
                </a:tc>
                <a:tc>
                  <a:txBody>
                    <a:bodyPr/>
                    <a:lstStyle/>
                    <a:p>
                      <a:pPr algn="ctr"/>
                      <a:r>
                        <a:rPr kumimoji="1" lang="ja-JP" altLang="en-US" sz="1500" dirty="0"/>
                        <a:t>令和６年度</a:t>
                      </a:r>
                    </a:p>
                  </a:txBody>
                  <a:tcPr marT="45721" marB="45721"/>
                </a:tc>
                <a:tc>
                  <a:txBody>
                    <a:bodyPr/>
                    <a:lstStyle/>
                    <a:p>
                      <a:pPr algn="ctr"/>
                      <a:r>
                        <a:rPr kumimoji="1" lang="ja-JP" altLang="en-US" sz="1500" dirty="0"/>
                        <a:t>令和７年度</a:t>
                      </a:r>
                    </a:p>
                  </a:txBody>
                  <a:tcPr marT="45721" marB="45721"/>
                </a:tc>
                <a:tc>
                  <a:txBody>
                    <a:bodyPr/>
                    <a:lstStyle/>
                    <a:p>
                      <a:pPr algn="ctr"/>
                      <a:r>
                        <a:rPr kumimoji="1" lang="ja-JP" altLang="en-US" sz="1500" dirty="0"/>
                        <a:t>備考</a:t>
                      </a:r>
                    </a:p>
                  </a:txBody>
                  <a:tcPr marT="45721" marB="45721"/>
                </a:tc>
                <a:extLst>
                  <a:ext uri="{0D108BD9-81ED-4DB2-BD59-A6C34878D82A}">
                    <a16:rowId xmlns:a16="http://schemas.microsoft.com/office/drawing/2014/main" val="476177070"/>
                  </a:ext>
                </a:extLst>
              </a:tr>
              <a:tr h="269285">
                <a:tc>
                  <a:txBody>
                    <a:bodyPr/>
                    <a:lstStyle/>
                    <a:p>
                      <a:r>
                        <a:rPr kumimoji="1" lang="ja-JP" altLang="en-US" sz="1500" dirty="0"/>
                        <a:t>事業費（千円）</a:t>
                      </a: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824754179"/>
                  </a:ext>
                </a:extLst>
              </a:tr>
              <a:tr h="269285">
                <a:tc>
                  <a:txBody>
                    <a:bodyPr/>
                    <a:lstStyle/>
                    <a:p>
                      <a:r>
                        <a:rPr kumimoji="1" lang="ja-JP" altLang="en-US" sz="1500" dirty="0"/>
                        <a:t>　うち交付金額</a:t>
                      </a: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3638404631"/>
                  </a:ext>
                </a:extLst>
              </a:tr>
              <a:tr h="846322">
                <a:tc>
                  <a:txBody>
                    <a:bodyPr/>
                    <a:lstStyle/>
                    <a:p>
                      <a:r>
                        <a:rPr kumimoji="1" lang="ja-JP" altLang="en-US" sz="1500" dirty="0"/>
                        <a:t>主な事業内容</a:t>
                      </a:r>
                      <a:endParaRPr kumimoji="1" lang="en-US" altLang="ja-JP" sz="1500" dirty="0"/>
                    </a:p>
                    <a:p>
                      <a:r>
                        <a:rPr kumimoji="1" lang="ja-JP" altLang="en-US" sz="1500" dirty="0"/>
                        <a:t>　</a:t>
                      </a:r>
                    </a:p>
                  </a:txBody>
                  <a:tcPr marT="45721" marB="45721"/>
                </a:tc>
                <a:tc>
                  <a:txBody>
                    <a:bodyPr/>
                    <a:lstStyle/>
                    <a:p>
                      <a:endParaRPr kumimoji="1" lang="en-US" altLang="ja-JP" sz="1500" dirty="0">
                        <a:solidFill>
                          <a:srgbClr val="0000FF"/>
                        </a:solidFill>
                      </a:endParaRPr>
                    </a:p>
                    <a:p>
                      <a:endParaRPr kumimoji="1" lang="en-US" altLang="ja-JP" sz="1500" dirty="0"/>
                    </a:p>
                    <a:p>
                      <a:endParaRPr kumimoji="1" lang="en-US" altLang="ja-JP" sz="1500" dirty="0"/>
                    </a:p>
                    <a:p>
                      <a:endParaRPr kumimoji="1" lang="ja-JP" altLang="en-US" sz="1500" dirty="0"/>
                    </a:p>
                  </a:txBody>
                  <a:tcPr marT="45721" marB="45721"/>
                </a:tc>
                <a:tc>
                  <a:txBody>
                    <a:bodyPr/>
                    <a:lstStyle/>
                    <a:p>
                      <a:endParaRPr kumimoji="1" lang="en-US" altLang="ja-JP" sz="1500" dirty="0">
                        <a:solidFill>
                          <a:srgbClr val="0000FF"/>
                        </a:solidFill>
                      </a:endParaRPr>
                    </a:p>
                    <a:p>
                      <a:r>
                        <a:rPr kumimoji="1" lang="ja-JP" altLang="en-US" sz="1500" dirty="0">
                          <a:solidFill>
                            <a:srgbClr val="0000FF"/>
                          </a:solidFill>
                        </a:rPr>
                        <a:t>　</a:t>
                      </a:r>
                    </a:p>
                  </a:txBody>
                  <a:tcPr marT="45721" marB="45721"/>
                </a:tc>
                <a:tc>
                  <a:txBody>
                    <a:bodyPr/>
                    <a:lstStyle/>
                    <a:p>
                      <a:endParaRPr kumimoji="1" lang="ja-JP" altLang="en-US" sz="1500" dirty="0"/>
                    </a:p>
                  </a:txBody>
                  <a:tcPr marT="45721" marB="45721"/>
                </a:tc>
                <a:extLst>
                  <a:ext uri="{0D108BD9-81ED-4DB2-BD59-A6C34878D82A}">
                    <a16:rowId xmlns:a16="http://schemas.microsoft.com/office/drawing/2014/main" val="4080329631"/>
                  </a:ext>
                </a:extLst>
              </a:tr>
            </a:tbl>
          </a:graphicData>
        </a:graphic>
      </p:graphicFrame>
      <p:sp>
        <p:nvSpPr>
          <p:cNvPr id="12" name="正方形/長方形 11">
            <a:extLst>
              <a:ext uri="{FF2B5EF4-FFF2-40B4-BE49-F238E27FC236}">
                <a16:creationId xmlns:a16="http://schemas.microsoft.com/office/drawing/2014/main" id="{5C2BB9FC-2DF7-45BE-B1A8-BB80FCD1F73C}"/>
              </a:ext>
            </a:extLst>
          </p:cNvPr>
          <p:cNvSpPr/>
          <p:nvPr/>
        </p:nvSpPr>
        <p:spPr>
          <a:xfrm>
            <a:off x="56440" y="3719855"/>
            <a:ext cx="12079120" cy="304861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ja-JP" altLang="en-US" sz="1802"/>
          </a:p>
        </p:txBody>
      </p:sp>
      <p:sp>
        <p:nvSpPr>
          <p:cNvPr id="14" name="角丸四角形 75">
            <a:extLst>
              <a:ext uri="{FF2B5EF4-FFF2-40B4-BE49-F238E27FC236}">
                <a16:creationId xmlns:a16="http://schemas.microsoft.com/office/drawing/2014/main" id="{3CB66D55-EDD8-4344-91F7-8CE58AF0B448}"/>
              </a:ext>
            </a:extLst>
          </p:cNvPr>
          <p:cNvSpPr/>
          <p:nvPr/>
        </p:nvSpPr>
        <p:spPr>
          <a:xfrm>
            <a:off x="101374" y="3719855"/>
            <a:ext cx="2913294" cy="271110"/>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基本設計（平面図及びイメージ図）</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31" name="正方形/長方形 30">
            <a:extLst>
              <a:ext uri="{FF2B5EF4-FFF2-40B4-BE49-F238E27FC236}">
                <a16:creationId xmlns:a16="http://schemas.microsoft.com/office/drawing/2014/main" id="{8BF22EC5-ED3D-E4D8-0ABB-15976AE7256A}"/>
              </a:ext>
            </a:extLst>
          </p:cNvPr>
          <p:cNvSpPr/>
          <p:nvPr/>
        </p:nvSpPr>
        <p:spPr>
          <a:xfrm>
            <a:off x="9463057" y="4864212"/>
            <a:ext cx="2517811" cy="18125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350" dirty="0"/>
              <a:t>地図等で施設位置を明示</a:t>
            </a:r>
          </a:p>
        </p:txBody>
      </p:sp>
      <p:sp>
        <p:nvSpPr>
          <p:cNvPr id="33" name="テキスト ボックス 32">
            <a:extLst>
              <a:ext uri="{FF2B5EF4-FFF2-40B4-BE49-F238E27FC236}">
                <a16:creationId xmlns:a16="http://schemas.microsoft.com/office/drawing/2014/main" id="{A7E1ADDD-D6EF-CD69-70F6-8904AA0E5B24}"/>
              </a:ext>
            </a:extLst>
          </p:cNvPr>
          <p:cNvSpPr txBox="1"/>
          <p:nvPr/>
        </p:nvSpPr>
        <p:spPr>
          <a:xfrm>
            <a:off x="247615" y="4068068"/>
            <a:ext cx="607859" cy="261610"/>
          </a:xfrm>
          <a:prstGeom prst="rect">
            <a:avLst/>
          </a:prstGeom>
          <a:solidFill>
            <a:schemeClr val="bg1"/>
          </a:solidFill>
          <a:ln>
            <a:solidFill>
              <a:schemeClr val="tx1"/>
            </a:solidFill>
          </a:ln>
        </p:spPr>
        <p:txBody>
          <a:bodyPr wrap="none" rtlCol="0">
            <a:spAutoFit/>
          </a:bodyPr>
          <a:lstStyle/>
          <a:p>
            <a:r>
              <a:rPr lang="ja-JP" altLang="en-US" sz="1100" dirty="0"/>
              <a:t>改修前</a:t>
            </a:r>
          </a:p>
        </p:txBody>
      </p:sp>
      <p:sp>
        <p:nvSpPr>
          <p:cNvPr id="34" name="テキスト ボックス 33">
            <a:extLst>
              <a:ext uri="{FF2B5EF4-FFF2-40B4-BE49-F238E27FC236}">
                <a16:creationId xmlns:a16="http://schemas.microsoft.com/office/drawing/2014/main" id="{8E7C69EE-2091-5296-B5A1-8B3DD8F9C1F2}"/>
              </a:ext>
            </a:extLst>
          </p:cNvPr>
          <p:cNvSpPr txBox="1"/>
          <p:nvPr/>
        </p:nvSpPr>
        <p:spPr>
          <a:xfrm>
            <a:off x="4018090" y="4063389"/>
            <a:ext cx="607859" cy="261610"/>
          </a:xfrm>
          <a:prstGeom prst="rect">
            <a:avLst/>
          </a:prstGeom>
          <a:solidFill>
            <a:schemeClr val="bg1"/>
          </a:solidFill>
          <a:ln>
            <a:solidFill>
              <a:schemeClr val="tx1"/>
            </a:solidFill>
          </a:ln>
        </p:spPr>
        <p:txBody>
          <a:bodyPr wrap="none" rtlCol="0">
            <a:spAutoFit/>
          </a:bodyPr>
          <a:lstStyle/>
          <a:p>
            <a:r>
              <a:rPr lang="ja-JP" altLang="en-US" sz="1100" dirty="0"/>
              <a:t>改修後</a:t>
            </a:r>
          </a:p>
        </p:txBody>
      </p:sp>
    </p:spTree>
    <p:extLst>
      <p:ext uri="{BB962C8B-B14F-4D97-AF65-F5344CB8AC3E}">
        <p14:creationId xmlns:p14="http://schemas.microsoft.com/office/powerpoint/2010/main" val="394718117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40DC4D29CD04A468998A95076788D0D" ma:contentTypeVersion="14" ma:contentTypeDescription="新しいドキュメントを作成します。" ma:contentTypeScope="" ma:versionID="f928e7c64eeed105fe5bf65826ce0940">
  <xsd:schema xmlns:xsd="http://www.w3.org/2001/XMLSchema" xmlns:xs="http://www.w3.org/2001/XMLSchema" xmlns:p="http://schemas.microsoft.com/office/2006/metadata/properties" xmlns:ns2="adbc14c3-8111-45f1-a865-c78c55226b30" xmlns:ns3="e3e09e67-d7cc-4e47-828f-5f2cf354dd97" targetNamespace="http://schemas.microsoft.com/office/2006/metadata/properties" ma:root="true" ma:fieldsID="497058bb4c5fb90e8abe081cda627188" ns2:_="" ns3:_="">
    <xsd:import namespace="adbc14c3-8111-45f1-a865-c78c55226b30"/>
    <xsd:import namespace="e3e09e67-d7cc-4e47-828f-5f2cf354dd97"/>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ObjectDetectorVersions" minOccurs="0"/>
                <xsd:element ref="ns2:MediaLengthInSecond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bc14c3-8111-45f1-a865-c78c55226b30"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e09e67-d7cc-4e47-828f-5f2cf354dd9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bfd6152-0acb-497c-a32f-df33bc05af3d}" ma:internalName="TaxCatchAll" ma:showField="CatchAllData" ma:web="e3e09e67-d7cc-4e47-828f-5f2cf354dd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4f5c__x6210__x65e5__x6642_ xmlns="adbc14c3-8111-45f1-a865-c78c55226b30" xsi:nil="true"/>
    <lcf76f155ced4ddcb4097134ff3c332f xmlns="adbc14c3-8111-45f1-a865-c78c55226b30">
      <Terms xmlns="http://schemas.microsoft.com/office/infopath/2007/PartnerControls"/>
    </lcf76f155ced4ddcb4097134ff3c332f>
    <TaxCatchAll xmlns="e3e09e67-d7cc-4e47-828f-5f2cf354dd97" xsi:nil="true"/>
  </documentManagement>
</p:properties>
</file>

<file path=customXml/itemProps1.xml><?xml version="1.0" encoding="utf-8"?>
<ds:datastoreItem xmlns:ds="http://schemas.openxmlformats.org/officeDocument/2006/customXml" ds:itemID="{2572F230-7453-4E6D-9358-B3AD07A6509B}"/>
</file>

<file path=customXml/itemProps2.xml><?xml version="1.0" encoding="utf-8"?>
<ds:datastoreItem xmlns:ds="http://schemas.openxmlformats.org/officeDocument/2006/customXml" ds:itemID="{4B002152-CCA4-4636-B8BC-1AEE25F1419E}"/>
</file>

<file path=customXml/itemProps3.xml><?xml version="1.0" encoding="utf-8"?>
<ds:datastoreItem xmlns:ds="http://schemas.openxmlformats.org/officeDocument/2006/customXml" ds:itemID="{9A214584-7218-484B-9A2B-D8E3B7DD4BC3}"/>
</file>

<file path=docProps/app.xml><?xml version="1.0" encoding="utf-8"?>
<Properties xmlns="http://schemas.openxmlformats.org/officeDocument/2006/extended-properties" xmlns:vt="http://schemas.openxmlformats.org/officeDocument/2006/docPropsVTypes">
  <Template>Office Theme</Template>
  <TotalTime>0</TotalTime>
  <Words>532</Words>
  <Application>Microsoft Office PowerPoint</Application>
  <PresentationFormat>ワイド画面</PresentationFormat>
  <Paragraphs>104</Paragraphs>
  <Slides>7</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7</vt:i4>
      </vt:variant>
    </vt:vector>
  </HeadingPairs>
  <TitlesOfParts>
    <vt:vector size="16" baseType="lpstr">
      <vt:lpstr>Meiryo UI</vt:lpstr>
      <vt:lpstr>ＭＳ ゴシック</vt:lpstr>
      <vt:lpstr>メイリオ</vt:lpstr>
      <vt:lpstr>游ゴシック</vt:lpstr>
      <vt:lpstr>游ゴシック Light</vt:lpstr>
      <vt:lpstr>Arial</vt:lpstr>
      <vt:lpstr>Segoe UI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2024-02-02T06:39:17Z</dcterms:created>
  <dcterms:modified xsi:type="dcterms:W3CDTF">2024-02-02T06:39:22Z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0x010100D40DC4D29CD04A468998A95076788D0D</vt:lpwstr>
  </property>
  <property fmtid="{D5CDD505-2E9C-101B-9397-08002B2CF9AE}" pid="3" name="MediaServiceImageTags">
    <vt:lpwstr/>
  </property>
</Properties>
</file>