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7586663" cy="1071721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7E03F0-BB9A-4C41-A86E-E69A4535132F}" v="12" dt="2024-03-08T07:13:10.8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12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www.maff.go.jp/pps/j/map/index.html"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274320" y="274320"/>
            <a:ext cx="213360" cy="249936"/>
          </a:xfrm>
          <a:prstGeom prst="rect">
            <a:avLst/>
          </a:prstGeom>
        </p:spPr>
      </p:pic>
      <p:pic>
        <p:nvPicPr>
          <p:cNvPr id="3" name="図 2"/>
          <p:cNvPicPr>
            <a:picLocks noChangeAspect="1"/>
          </p:cNvPicPr>
          <p:nvPr/>
        </p:nvPicPr>
        <p:blipFill>
          <a:blip r:embed="rId3"/>
          <a:stretch>
            <a:fillRect/>
          </a:stretch>
        </p:blipFill>
        <p:spPr>
          <a:xfrm>
            <a:off x="652272" y="1453896"/>
            <a:ext cx="6257544" cy="5495544"/>
          </a:xfrm>
          <a:prstGeom prst="rect">
            <a:avLst/>
          </a:prstGeom>
        </p:spPr>
      </p:pic>
      <p:sp>
        <p:nvSpPr>
          <p:cNvPr id="5" name="正方形/長方形 4"/>
          <p:cNvSpPr/>
          <p:nvPr/>
        </p:nvSpPr>
        <p:spPr>
          <a:xfrm>
            <a:off x="6620256" y="271272"/>
            <a:ext cx="420624" cy="292608"/>
          </a:xfrm>
          <a:prstGeom prst="rect">
            <a:avLst/>
          </a:prstGeom>
          <a:solidFill>
            <a:srgbClr val="FFFFFF"/>
          </a:solidFill>
        </p:spPr>
        <p:txBody>
          <a:bodyPr lIns="0" tIns="0" rIns="0" bIns="0">
            <a:normAutofit fontScale="97500"/>
          </a:bodyPr>
          <a:lstStyle/>
          <a:p>
            <a:pPr indent="0" algn="r"/>
            <a:r>
              <a:rPr lang="en-US" sz="750">
                <a:solidFill>
                  <a:srgbClr val="4E515F"/>
                </a:solidFill>
                <a:latin typeface="Arial"/>
              </a:rPr>
              <a:t>^^ Steps</a:t>
            </a:r>
          </a:p>
        </p:txBody>
      </p:sp>
      <p:sp>
        <p:nvSpPr>
          <p:cNvPr id="6" name="正方形/長方形 5"/>
          <p:cNvSpPr/>
          <p:nvPr/>
        </p:nvSpPr>
        <p:spPr>
          <a:xfrm>
            <a:off x="637032" y="856488"/>
            <a:ext cx="6019800" cy="597408"/>
          </a:xfrm>
          <a:prstGeom prst="rect">
            <a:avLst/>
          </a:prstGeom>
          <a:solidFill>
            <a:srgbClr val="FFFFFF"/>
          </a:solidFill>
        </p:spPr>
        <p:txBody>
          <a:bodyPr lIns="0" tIns="0" rIns="0" bIns="0">
            <a:normAutofit fontScale="97500"/>
          </a:bodyPr>
          <a:lstStyle/>
          <a:p>
            <a:pPr indent="0"/>
            <a:r>
              <a:rPr lang="en-US" sz="1500" b="1">
                <a:solidFill>
                  <a:srgbClr val="323232"/>
                </a:solidFill>
                <a:latin typeface="MS Mincho"/>
              </a:rPr>
              <a:t>②「</a:t>
            </a:r>
            <a:r>
              <a:rPr lang="en-US" sz="1500" b="1">
                <a:solidFill>
                  <a:srgbClr val="323232"/>
                </a:solidFill>
                <a:latin typeface="Arial"/>
              </a:rPr>
              <a:t>NACCS </a:t>
            </a:r>
            <a:r>
              <a:rPr lang="en-US" sz="1500" b="1">
                <a:solidFill>
                  <a:srgbClr val="323232"/>
                </a:solidFill>
                <a:latin typeface="MS Mincho"/>
              </a:rPr>
              <a:t>植物検疫関連業務」で輸出検査を申込む ①の続きから</a:t>
            </a:r>
          </a:p>
        </p:txBody>
      </p:sp>
      <p:sp>
        <p:nvSpPr>
          <p:cNvPr id="8" name="正方形/長方形 7"/>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9" name="正方形/長方形 8"/>
          <p:cNvSpPr/>
          <p:nvPr/>
        </p:nvSpPr>
        <p:spPr>
          <a:xfrm>
            <a:off x="5675376" y="10006584"/>
            <a:ext cx="161848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859536"/>
            <a:ext cx="6275832" cy="5480304"/>
          </a:xfrm>
          <a:prstGeom prst="rect">
            <a:avLst/>
          </a:prstGeom>
        </p:spPr>
      </p:pic>
      <p:sp>
        <p:nvSpPr>
          <p:cNvPr id="4" name="正方形/長方形 3"/>
          <p:cNvSpPr/>
          <p:nvPr/>
        </p:nvSpPr>
        <p:spPr>
          <a:xfrm>
            <a:off x="362712" y="402336"/>
            <a:ext cx="1185672"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植物欄の入力</a:t>
            </a:r>
            <a:endParaRPr lang="en-US" sz="1100" b="1" dirty="0">
              <a:solidFill>
                <a:srgbClr val="323232"/>
              </a:solidFill>
              <a:latin typeface="MS Mincho"/>
            </a:endParaRPr>
          </a:p>
        </p:txBody>
      </p:sp>
      <p:sp>
        <p:nvSpPr>
          <p:cNvPr id="5" name="正方形/長方形 4"/>
          <p:cNvSpPr/>
          <p:nvPr/>
        </p:nvSpPr>
        <p:spPr>
          <a:xfrm>
            <a:off x="627888" y="6437376"/>
            <a:ext cx="4943856" cy="758952"/>
          </a:xfrm>
          <a:prstGeom prst="rect">
            <a:avLst/>
          </a:prstGeom>
          <a:solidFill>
            <a:srgbClr val="FFFFFF"/>
          </a:solidFill>
        </p:spPr>
        <p:txBody>
          <a:bodyPr lIns="0" tIns="0" rIns="0" bIns="0">
            <a:normAutofit fontScale="97500"/>
          </a:bodyPr>
          <a:lstStyle/>
          <a:p>
            <a:pPr indent="0"/>
            <a:r>
              <a:rPr lang="en-US" altLang="ja-JP" sz="950">
                <a:solidFill>
                  <a:srgbClr val="363636"/>
                </a:solidFill>
                <a:latin typeface="MS Mincho"/>
              </a:rPr>
              <a:t>※②</a:t>
            </a:r>
            <a:r>
              <a:rPr lang="ja-JP" altLang="en-US" sz="950">
                <a:solidFill>
                  <a:srgbClr val="363636"/>
                </a:solidFill>
                <a:latin typeface="MS Mincho"/>
              </a:rPr>
              <a:t>～④、⑧、⑨は植物検疫証明書の記載内容に反映されます。  </a:t>
            </a:r>
          </a:p>
          <a:p>
            <a:pPr indent="0"/>
            <a:r>
              <a:rPr lang="ja-JP" altLang="en-US" sz="950">
                <a:solidFill>
                  <a:srgbClr val="363636"/>
                </a:solidFill>
                <a:latin typeface="MS Mincho"/>
              </a:rPr>
              <a:t>複数の植物を輸出する場合、植物ごとにそれぞれ別のタブを呼び出し入力してください。</a:t>
            </a:r>
          </a:p>
          <a:p>
            <a:pPr indent="0"/>
            <a:r>
              <a:rPr lang="ja-JP" altLang="en-US" sz="950">
                <a:solidFill>
                  <a:srgbClr val="363636"/>
                </a:solidFill>
                <a:latin typeface="MS Mincho"/>
              </a:rPr>
              <a:t>植物検疫証明書に記載を希望する植物等について、以下に沿って入力してください。</a:t>
            </a:r>
            <a:endParaRPr lang="en-US" sz="950" dirty="0">
              <a:solidFill>
                <a:srgbClr val="363636"/>
              </a:solidFill>
              <a:latin typeface="MS Mincho"/>
            </a:endParaRPr>
          </a:p>
        </p:txBody>
      </p:sp>
      <p:sp>
        <p:nvSpPr>
          <p:cNvPr id="7" name="正方形/長方形 6"/>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8" name="正方形/長方形 7"/>
          <p:cNvSpPr/>
          <p:nvPr/>
        </p:nvSpPr>
        <p:spPr>
          <a:xfrm>
            <a:off x="5675376" y="10006584"/>
            <a:ext cx="160324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62712" y="201168"/>
            <a:ext cx="2072640"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（動画）植物コードの入力</a:t>
            </a:r>
            <a:endParaRPr lang="en-US" sz="1100" b="1" dirty="0">
              <a:solidFill>
                <a:srgbClr val="323232"/>
              </a:solidFill>
              <a:latin typeface="MS Mincho"/>
            </a:endParaRPr>
          </a:p>
        </p:txBody>
      </p:sp>
      <p:sp>
        <p:nvSpPr>
          <p:cNvPr id="6" name="正方形/長方形 5"/>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7" name="正方形/長方形 6"/>
          <p:cNvSpPr/>
          <p:nvPr/>
        </p:nvSpPr>
        <p:spPr>
          <a:xfrm>
            <a:off x="5675376" y="10006584"/>
            <a:ext cx="160324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pic>
        <p:nvPicPr>
          <p:cNvPr id="8" name="動画①">
            <a:hlinkClick r:id="" action="ppaction://media"/>
            <a:extLst>
              <a:ext uri="{FF2B5EF4-FFF2-40B4-BE49-F238E27FC236}">
                <a16:creationId xmlns:a16="http://schemas.microsoft.com/office/drawing/2014/main" id="{77CF335A-00A8-EA90-0057-06B0E57268A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86581" y="2032327"/>
            <a:ext cx="6413500" cy="454660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85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3678936" cy="475488"/>
          </a:xfrm>
          <a:prstGeom prst="rect">
            <a:avLst/>
          </a:prstGeom>
          <a:solidFill>
            <a:srgbClr val="FFFFFF"/>
          </a:solidFill>
        </p:spPr>
        <p:txBody>
          <a:bodyPr lIns="0" tIns="0" rIns="0" bIns="0">
            <a:normAutofit fontScale="97500"/>
          </a:bodyPr>
          <a:lstStyle/>
          <a:p>
            <a:pPr indent="0"/>
            <a:r>
              <a:rPr lang="en-US" sz="1100" b="1">
                <a:solidFill>
                  <a:srgbClr val="FFFFFF"/>
                </a:solidFill>
                <a:latin typeface="MS Mincho"/>
              </a:rPr>
              <a:t>^ </a:t>
            </a:r>
            <a:r>
              <a:rPr lang="en-US" sz="1100" b="1">
                <a:solidFill>
                  <a:srgbClr val="323232"/>
                </a:solidFill>
                <a:latin typeface="MS Mincho"/>
              </a:rPr>
              <a:t>植物コードの検索 ①「検索」をクリックします。</a:t>
            </a:r>
          </a:p>
        </p:txBody>
      </p:sp>
      <p:sp>
        <p:nvSpPr>
          <p:cNvPr id="6" name="正方形/長方形 5"/>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7" name="正方形/長方形 6"/>
          <p:cNvSpPr/>
          <p:nvPr/>
        </p:nvSpPr>
        <p:spPr>
          <a:xfrm>
            <a:off x="5675376" y="10006584"/>
            <a:ext cx="160324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5297424"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「検索キーワード」に和名、英名等を入力して「検索」をクリックします。</a:t>
            </a:r>
            <a:endParaRPr lang="en-US" sz="1100" b="1" dirty="0">
              <a:solidFill>
                <a:srgbClr val="323232"/>
              </a:solidFill>
              <a:latin typeface="MS Mincho"/>
            </a:endParaRPr>
          </a:p>
        </p:txBody>
      </p:sp>
      <p:sp>
        <p:nvSpPr>
          <p:cNvPr id="6" name="正方形/長方形 5"/>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7" name="正方形/長方形 6"/>
          <p:cNvSpPr/>
          <p:nvPr/>
        </p:nvSpPr>
        <p:spPr>
          <a:xfrm>
            <a:off x="5675376" y="10006584"/>
            <a:ext cx="160324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1761744" cy="475488"/>
          </a:xfrm>
          <a:prstGeom prst="rect">
            <a:avLst/>
          </a:prstGeom>
          <a:solidFill>
            <a:srgbClr val="FFFFFF"/>
          </a:solidFill>
        </p:spPr>
        <p:txBody>
          <a:bodyPr lIns="0" tIns="0" rIns="0" bIns="0">
            <a:normAutofit fontScale="97500"/>
          </a:bodyPr>
          <a:lstStyle/>
          <a:p>
            <a:pPr indent="0"/>
            <a:r>
              <a:rPr lang="en-US" sz="1100" b="1">
                <a:solidFill>
                  <a:srgbClr val="FFFFFF"/>
                </a:solidFill>
                <a:latin typeface="MS Mincho"/>
              </a:rPr>
              <a:t>^ </a:t>
            </a:r>
            <a:r>
              <a:rPr lang="ja" sz="1100" b="1">
                <a:solidFill>
                  <a:srgbClr val="323232"/>
                </a:solidFill>
                <a:latin typeface="MS Mincho"/>
                <a:ea typeface="MS Mincho"/>
              </a:rPr>
              <a:t>植物名を選択します。</a:t>
            </a:r>
          </a:p>
        </p:txBody>
      </p:sp>
      <p:sp>
        <p:nvSpPr>
          <p:cNvPr id="6" name="正方形/長方形 5"/>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7" name="正方形/長方形 6"/>
          <p:cNvSpPr/>
          <p:nvPr/>
        </p:nvSpPr>
        <p:spPr>
          <a:xfrm>
            <a:off x="5675376" y="10006584"/>
            <a:ext cx="160324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1615440" cy="475488"/>
          </a:xfrm>
          <a:prstGeom prst="rect">
            <a:avLst/>
          </a:prstGeom>
          <a:solidFill>
            <a:srgbClr val="FFFFFF"/>
          </a:solidFill>
        </p:spPr>
        <p:txBody>
          <a:bodyPr lIns="0" tIns="0" rIns="0" bIns="0">
            <a:normAutofit fontScale="97500"/>
          </a:bodyPr>
          <a:lstStyle/>
          <a:p>
            <a:pPr indent="0"/>
            <a:r>
              <a:rPr lang="en-US" sz="1100" b="1">
                <a:solidFill>
                  <a:srgbClr val="FFFFFF"/>
                </a:solidFill>
                <a:latin typeface="MS Mincho"/>
              </a:rPr>
              <a:t>^ </a:t>
            </a:r>
            <a:r>
              <a:rPr lang="ja" sz="1100" b="1">
                <a:solidFill>
                  <a:srgbClr val="323232"/>
                </a:solidFill>
                <a:latin typeface="MS Mincho"/>
                <a:ea typeface="MS Mincho"/>
              </a:rPr>
              <a:t>分類を選択します。</a:t>
            </a:r>
          </a:p>
        </p:txBody>
      </p:sp>
      <p:sp>
        <p:nvSpPr>
          <p:cNvPr id="5" name="正方形/長方形 4"/>
          <p:cNvSpPr/>
          <p:nvPr/>
        </p:nvSpPr>
        <p:spPr>
          <a:xfrm>
            <a:off x="627888" y="6236208"/>
            <a:ext cx="6300216" cy="950976"/>
          </a:xfrm>
          <a:prstGeom prst="rect">
            <a:avLst/>
          </a:prstGeom>
          <a:solidFill>
            <a:srgbClr val="FFFFFF"/>
          </a:solidFill>
        </p:spPr>
        <p:txBody>
          <a:bodyPr lIns="0" tIns="0" rIns="0" bIns="0">
            <a:normAutofit fontScale="97500"/>
          </a:bodyPr>
          <a:lstStyle/>
          <a:p>
            <a:pPr indent="0">
              <a:lnSpc>
                <a:spcPts val="1488"/>
              </a:lnSpc>
            </a:pPr>
            <a:r>
              <a:rPr lang="ja-JP" altLang="en-US" sz="950">
                <a:solidFill>
                  <a:srgbClr val="363636"/>
                </a:solidFill>
                <a:latin typeface="MS Mincho"/>
              </a:rPr>
              <a:t>（１）大、中、小、細分類を選択します。 左から順に選択することで、リストが絞り込まれます。その他、凍結等の加工があれば続く欄を入力してください。</a:t>
            </a:r>
          </a:p>
          <a:p>
            <a:pPr indent="0">
              <a:lnSpc>
                <a:spcPts val="1488"/>
              </a:lnSpc>
            </a:pPr>
            <a:r>
              <a:rPr lang="ja-JP" altLang="en-US" sz="950">
                <a:solidFill>
                  <a:srgbClr val="363636"/>
                </a:solidFill>
                <a:latin typeface="MS Mincho"/>
              </a:rPr>
              <a:t>（２）「種類・名称コード」に （１）で選択した「大分類」等及び植物コードが入力されていることを確認し、「入力」をクリックします。</a:t>
            </a:r>
            <a:endParaRPr lang="en-US" sz="950">
              <a:solidFill>
                <a:srgbClr val="363636"/>
              </a:solidFill>
              <a:latin typeface="MS Mincho"/>
            </a:endParaRPr>
          </a:p>
        </p:txBody>
      </p:sp>
      <p:sp>
        <p:nvSpPr>
          <p:cNvPr id="7" name="正方形/長方形 6"/>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8" name="正方形/長方形 7"/>
          <p:cNvSpPr/>
          <p:nvPr/>
        </p:nvSpPr>
        <p:spPr>
          <a:xfrm>
            <a:off x="5675376" y="10006584"/>
            <a:ext cx="161848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2499360"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種類・名称・学名を入力します。</a:t>
            </a:r>
            <a:endParaRPr lang="en-US" sz="1100" b="1" dirty="0">
              <a:solidFill>
                <a:srgbClr val="323232"/>
              </a:solidFill>
              <a:latin typeface="MS Mincho"/>
            </a:endParaRPr>
          </a:p>
        </p:txBody>
      </p:sp>
      <p:sp>
        <p:nvSpPr>
          <p:cNvPr id="5" name="正方形/長方形 4"/>
          <p:cNvSpPr/>
          <p:nvPr/>
        </p:nvSpPr>
        <p:spPr>
          <a:xfrm>
            <a:off x="627888" y="6236208"/>
            <a:ext cx="6288024" cy="950976"/>
          </a:xfrm>
          <a:prstGeom prst="rect">
            <a:avLst/>
          </a:prstGeom>
          <a:solidFill>
            <a:srgbClr val="FFFFFF"/>
          </a:solidFill>
        </p:spPr>
        <p:txBody>
          <a:bodyPr lIns="0" tIns="0" rIns="0" bIns="0">
            <a:normAutofit fontScale="97500"/>
          </a:bodyPr>
          <a:lstStyle/>
          <a:p>
            <a:pPr indent="0">
              <a:lnSpc>
                <a:spcPts val="1488"/>
              </a:lnSpc>
            </a:pPr>
            <a:r>
              <a:rPr lang="ja-JP" altLang="en-US" sz="950">
                <a:solidFill>
                  <a:srgbClr val="363636"/>
                </a:solidFill>
                <a:latin typeface="MS Mincho"/>
              </a:rPr>
              <a:t>②「種類・名称（欧文）」に、輸出する植物等の英名を入力します。パッキングリスト等の契約名称を希望する場合、直接英名を入力してください。</a:t>
            </a:r>
          </a:p>
          <a:p>
            <a:pPr indent="0">
              <a:lnSpc>
                <a:spcPts val="1488"/>
              </a:lnSpc>
            </a:pPr>
            <a:r>
              <a:rPr lang="ja-JP" altLang="en-US" sz="950">
                <a:solidFill>
                  <a:srgbClr val="363636"/>
                </a:solidFill>
                <a:latin typeface="MS Mincho"/>
              </a:rPr>
              <a:t>③「学名（欧文）」に、輸出する植物等の学名を入力します。</a:t>
            </a:r>
            <a:r>
              <a:rPr lang="en-US" altLang="ja-JP" sz="950">
                <a:solidFill>
                  <a:srgbClr val="363636"/>
                </a:solidFill>
                <a:latin typeface="MS Mincho"/>
              </a:rPr>
              <a:t>※</a:t>
            </a:r>
            <a:r>
              <a:rPr lang="ja-JP" altLang="en-US" sz="950">
                <a:solidFill>
                  <a:srgbClr val="363636"/>
                </a:solidFill>
                <a:latin typeface="MS Mincho"/>
              </a:rPr>
              <a:t>物品等、学名がない品目の場合は「</a:t>
            </a:r>
            <a:r>
              <a:rPr lang="en-US" altLang="ja-JP" sz="950">
                <a:solidFill>
                  <a:srgbClr val="363636"/>
                </a:solidFill>
                <a:latin typeface="MS Mincho"/>
              </a:rPr>
              <a:t>N/A</a:t>
            </a:r>
            <a:r>
              <a:rPr lang="ja-JP" altLang="en-US" sz="950">
                <a:solidFill>
                  <a:srgbClr val="363636"/>
                </a:solidFill>
                <a:latin typeface="MS Mincho"/>
              </a:rPr>
              <a:t>」と入力してください。</a:t>
            </a:r>
            <a:endParaRPr lang="ja" sz="950" dirty="0">
              <a:solidFill>
                <a:srgbClr val="363636"/>
              </a:solidFill>
              <a:latin typeface="MS Mincho"/>
              <a:ea typeface="MS Mincho"/>
            </a:endParaRPr>
          </a:p>
        </p:txBody>
      </p:sp>
      <p:sp>
        <p:nvSpPr>
          <p:cNvPr id="7" name="正方形/長方形 6"/>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8" name="正方形/長方形 7"/>
          <p:cNvSpPr/>
          <p:nvPr/>
        </p:nvSpPr>
        <p:spPr>
          <a:xfrm>
            <a:off x="5675376" y="10006584"/>
            <a:ext cx="161848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2941320"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ブランド・品種・ロットを記入します。</a:t>
            </a:r>
            <a:endParaRPr lang="en-US" sz="1100" b="1">
              <a:solidFill>
                <a:srgbClr val="323232"/>
              </a:solidFill>
              <a:latin typeface="MS Mincho"/>
            </a:endParaRPr>
          </a:p>
        </p:txBody>
      </p:sp>
      <p:sp>
        <p:nvSpPr>
          <p:cNvPr id="5" name="正方形/長方形 4"/>
          <p:cNvSpPr/>
          <p:nvPr/>
        </p:nvSpPr>
        <p:spPr>
          <a:xfrm>
            <a:off x="627888" y="6236208"/>
            <a:ext cx="6196584" cy="1310640"/>
          </a:xfrm>
          <a:prstGeom prst="rect">
            <a:avLst/>
          </a:prstGeom>
          <a:solidFill>
            <a:srgbClr val="FFFFFF"/>
          </a:solidFill>
        </p:spPr>
        <p:txBody>
          <a:bodyPr lIns="0" tIns="0" rIns="0" bIns="0">
            <a:normAutofit fontScale="97500"/>
          </a:bodyPr>
          <a:lstStyle/>
          <a:p>
            <a:pPr indent="0">
              <a:lnSpc>
                <a:spcPts val="1488"/>
              </a:lnSpc>
            </a:pPr>
            <a:r>
              <a:rPr lang="ja-JP" altLang="en-US" sz="950" dirty="0">
                <a:solidFill>
                  <a:srgbClr val="363636"/>
                </a:solidFill>
                <a:latin typeface="MS Mincho"/>
              </a:rPr>
              <a:t>④「ブランド・品種名」に、品種名等を入力します。 </a:t>
            </a:r>
            <a:r>
              <a:rPr lang="en-US" altLang="ja-JP" sz="950" dirty="0">
                <a:solidFill>
                  <a:srgbClr val="363636"/>
                </a:solidFill>
                <a:latin typeface="MS Mincho"/>
              </a:rPr>
              <a:t>※</a:t>
            </a:r>
            <a:r>
              <a:rPr lang="ja-JP" altLang="en-US" sz="950" dirty="0">
                <a:solidFill>
                  <a:srgbClr val="363636"/>
                </a:solidFill>
                <a:latin typeface="MS Mincho"/>
              </a:rPr>
              <a:t>植物検疫証明書への記載を希望しない場合は、空欄としてください。</a:t>
            </a:r>
          </a:p>
          <a:p>
            <a:pPr indent="0">
              <a:lnSpc>
                <a:spcPts val="1488"/>
              </a:lnSpc>
            </a:pPr>
            <a:r>
              <a:rPr lang="ja-JP" altLang="en-US" sz="950" dirty="0">
                <a:solidFill>
                  <a:srgbClr val="363636"/>
                </a:solidFill>
                <a:latin typeface="MS Mincho"/>
              </a:rPr>
              <a:t>⑤「種類数」を入力します。 品種・ロット等が複数ある場合はその数を入力してください。それ以外の場合は、「</a:t>
            </a:r>
            <a:r>
              <a:rPr lang="en-US" altLang="ja-JP" sz="950" dirty="0">
                <a:solidFill>
                  <a:srgbClr val="363636"/>
                </a:solidFill>
                <a:latin typeface="MS Mincho"/>
              </a:rPr>
              <a:t>1</a:t>
            </a:r>
            <a:r>
              <a:rPr lang="ja-JP" altLang="en-US" sz="950" dirty="0">
                <a:solidFill>
                  <a:srgbClr val="363636"/>
                </a:solidFill>
                <a:latin typeface="MS Mincho"/>
              </a:rPr>
              <a:t>」と入力してください。 </a:t>
            </a:r>
          </a:p>
          <a:p>
            <a:pPr indent="0">
              <a:lnSpc>
                <a:spcPts val="1488"/>
              </a:lnSpc>
            </a:pPr>
            <a:r>
              <a:rPr lang="ja-JP" altLang="en-US" sz="950" dirty="0">
                <a:solidFill>
                  <a:srgbClr val="363636"/>
                </a:solidFill>
                <a:latin typeface="MS Mincho"/>
              </a:rPr>
              <a:t>例）同一のタブでトマト種子 </a:t>
            </a:r>
            <a:r>
              <a:rPr lang="en-US" altLang="ja-JP" sz="950" dirty="0">
                <a:solidFill>
                  <a:srgbClr val="363636"/>
                </a:solidFill>
                <a:latin typeface="MS Mincho"/>
              </a:rPr>
              <a:t>5 </a:t>
            </a:r>
            <a:r>
              <a:rPr lang="ja-JP" altLang="en-US" sz="950" dirty="0">
                <a:solidFill>
                  <a:srgbClr val="363636"/>
                </a:solidFill>
                <a:latin typeface="MS Mincho"/>
              </a:rPr>
              <a:t>ロットを申請する場合、「</a:t>
            </a:r>
            <a:r>
              <a:rPr lang="en-US" altLang="ja-JP" sz="950" dirty="0">
                <a:solidFill>
                  <a:srgbClr val="363636"/>
                </a:solidFill>
                <a:latin typeface="MS Mincho"/>
              </a:rPr>
              <a:t>5</a:t>
            </a:r>
            <a:r>
              <a:rPr lang="ja-JP" altLang="en-US" sz="950" dirty="0">
                <a:solidFill>
                  <a:srgbClr val="363636"/>
                </a:solidFill>
                <a:latin typeface="MS Mincho"/>
              </a:rPr>
              <a:t>」と入力。</a:t>
            </a:r>
          </a:p>
          <a:p>
            <a:pPr indent="0">
              <a:lnSpc>
                <a:spcPts val="1488"/>
              </a:lnSpc>
            </a:pPr>
            <a:r>
              <a:rPr lang="en-US" altLang="ja-JP" sz="950" dirty="0">
                <a:solidFill>
                  <a:srgbClr val="363636"/>
                </a:solidFill>
                <a:latin typeface="MS Mincho"/>
              </a:rPr>
              <a:t>※</a:t>
            </a:r>
            <a:r>
              <a:rPr lang="ja-JP" altLang="en-US" sz="950" b="1" dirty="0">
                <a:solidFill>
                  <a:srgbClr val="363636"/>
                </a:solidFill>
                <a:highlight>
                  <a:srgbClr val="FFFF00"/>
                </a:highlight>
                <a:latin typeface="MS Mincho"/>
              </a:rPr>
              <a:t>中古農機に関する申請の内容はこの通りではないため、お近くの植物防疫所にお問合せください。</a:t>
            </a:r>
          </a:p>
          <a:p>
            <a:pPr indent="0">
              <a:lnSpc>
                <a:spcPts val="1488"/>
              </a:lnSpc>
            </a:pPr>
            <a:endParaRPr lang="ja-JP" altLang="en-US" sz="950" dirty="0">
              <a:solidFill>
                <a:srgbClr val="363636"/>
              </a:solidFill>
              <a:latin typeface="MS Mincho"/>
            </a:endParaRPr>
          </a:p>
        </p:txBody>
      </p:sp>
      <p:sp>
        <p:nvSpPr>
          <p:cNvPr id="7" name="正方形/長方形 6"/>
          <p:cNvSpPr/>
          <p:nvPr/>
        </p:nvSpPr>
        <p:spPr>
          <a:xfrm>
            <a:off x="3678936" y="10366248"/>
            <a:ext cx="204216"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8" name="正方形/長方形 7"/>
          <p:cNvSpPr/>
          <p:nvPr/>
        </p:nvSpPr>
        <p:spPr>
          <a:xfrm>
            <a:off x="5675376" y="10006584"/>
            <a:ext cx="161848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62712" y="201168"/>
            <a:ext cx="2057400"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梱数・数量を入力します。</a:t>
            </a:r>
            <a:endParaRPr lang="en-US" sz="1100" b="1" dirty="0">
              <a:solidFill>
                <a:srgbClr val="323232"/>
              </a:solidFill>
              <a:latin typeface="MS Mincho"/>
            </a:endParaRPr>
          </a:p>
        </p:txBody>
      </p:sp>
      <p:sp>
        <p:nvSpPr>
          <p:cNvPr id="5" name="正方形/長方形 4"/>
          <p:cNvSpPr/>
          <p:nvPr/>
        </p:nvSpPr>
        <p:spPr>
          <a:xfrm>
            <a:off x="627888" y="6236208"/>
            <a:ext cx="6294120" cy="950976"/>
          </a:xfrm>
          <a:prstGeom prst="rect">
            <a:avLst/>
          </a:prstGeom>
          <a:solidFill>
            <a:srgbClr val="FFFFFF"/>
          </a:solidFill>
        </p:spPr>
        <p:txBody>
          <a:bodyPr lIns="0" tIns="0" rIns="0" bIns="0">
            <a:normAutofit fontScale="97500"/>
          </a:bodyPr>
          <a:lstStyle/>
          <a:p>
            <a:pPr indent="279400">
              <a:lnSpc>
                <a:spcPts val="1464"/>
              </a:lnSpc>
            </a:pPr>
            <a:r>
              <a:rPr lang="ja-JP" altLang="en-US" sz="950" dirty="0">
                <a:solidFill>
                  <a:srgbClr val="363636"/>
                </a:solidFill>
                <a:latin typeface="MS Mincho"/>
              </a:rPr>
              <a:t>⑥「梱数（単位含む）」に、梱包数とその単位（</a:t>
            </a:r>
            <a:r>
              <a:rPr lang="en-US" altLang="ja-JP" sz="950" dirty="0">
                <a:solidFill>
                  <a:srgbClr val="363636"/>
                </a:solidFill>
                <a:latin typeface="MS Mincho"/>
              </a:rPr>
              <a:t>1CARTON</a:t>
            </a:r>
            <a:r>
              <a:rPr lang="ja-JP" altLang="en-US" sz="950" dirty="0">
                <a:solidFill>
                  <a:srgbClr val="363636"/>
                </a:solidFill>
                <a:latin typeface="MS Mincho"/>
              </a:rPr>
              <a:t>、</a:t>
            </a:r>
            <a:r>
              <a:rPr lang="en-US" altLang="ja-JP" sz="950" dirty="0">
                <a:solidFill>
                  <a:srgbClr val="363636"/>
                </a:solidFill>
                <a:latin typeface="MS Mincho"/>
              </a:rPr>
              <a:t>2BAGS </a:t>
            </a:r>
            <a:r>
              <a:rPr lang="ja-JP" altLang="en-US" sz="950" dirty="0">
                <a:solidFill>
                  <a:srgbClr val="363636"/>
                </a:solidFill>
                <a:latin typeface="MS Mincho"/>
              </a:rPr>
              <a:t>等）を入力します。</a:t>
            </a:r>
          </a:p>
          <a:p>
            <a:pPr indent="279400">
              <a:lnSpc>
                <a:spcPts val="1464"/>
              </a:lnSpc>
            </a:pPr>
            <a:r>
              <a:rPr lang="ja-JP" altLang="en-US" sz="950" dirty="0">
                <a:solidFill>
                  <a:srgbClr val="363636"/>
                </a:solidFill>
                <a:latin typeface="MS Mincho"/>
              </a:rPr>
              <a:t>⑦「数量」に輸出する植物等の個数等を入力します。 </a:t>
            </a:r>
            <a:r>
              <a:rPr lang="en-US" altLang="ja-JP" sz="950" dirty="0">
                <a:solidFill>
                  <a:srgbClr val="363636"/>
                </a:solidFill>
                <a:latin typeface="MS Mincho"/>
              </a:rPr>
              <a:t>※</a:t>
            </a:r>
            <a:r>
              <a:rPr lang="ja-JP" altLang="en-US" sz="950" dirty="0">
                <a:solidFill>
                  <a:srgbClr val="363636"/>
                </a:solidFill>
                <a:latin typeface="MS Mincho"/>
              </a:rPr>
              <a:t>「大分類 </a:t>
            </a:r>
            <a:r>
              <a:rPr lang="en-US" altLang="ja-JP" sz="950" dirty="0">
                <a:solidFill>
                  <a:srgbClr val="363636"/>
                </a:solidFill>
                <a:latin typeface="MS Mincho"/>
              </a:rPr>
              <a:t>01</a:t>
            </a:r>
            <a:r>
              <a:rPr lang="ja-JP" altLang="en-US" sz="950" dirty="0">
                <a:solidFill>
                  <a:srgbClr val="363636"/>
                </a:solidFill>
                <a:latin typeface="MS Mincho"/>
              </a:rPr>
              <a:t>、</a:t>
            </a:r>
            <a:r>
              <a:rPr lang="en-US" altLang="ja-JP" sz="950" dirty="0">
                <a:solidFill>
                  <a:srgbClr val="363636"/>
                </a:solidFill>
                <a:latin typeface="MS Mincho"/>
              </a:rPr>
              <a:t>02</a:t>
            </a:r>
            <a:r>
              <a:rPr lang="ja-JP" altLang="en-US" sz="950" dirty="0">
                <a:solidFill>
                  <a:srgbClr val="363636"/>
                </a:solidFill>
                <a:latin typeface="MS Mincho"/>
              </a:rPr>
              <a:t>、</a:t>
            </a:r>
            <a:r>
              <a:rPr lang="en-US" altLang="ja-JP" sz="950" dirty="0">
                <a:solidFill>
                  <a:srgbClr val="363636"/>
                </a:solidFill>
                <a:latin typeface="MS Mincho"/>
              </a:rPr>
              <a:t>04</a:t>
            </a:r>
            <a:r>
              <a:rPr lang="ja-JP" altLang="en-US" sz="950" dirty="0">
                <a:solidFill>
                  <a:srgbClr val="363636"/>
                </a:solidFill>
                <a:latin typeface="MS Mincho"/>
              </a:rPr>
              <a:t>、</a:t>
            </a:r>
            <a:r>
              <a:rPr lang="en-US" altLang="ja-JP" sz="950" dirty="0">
                <a:solidFill>
                  <a:srgbClr val="363636"/>
                </a:solidFill>
                <a:latin typeface="MS Mincho"/>
              </a:rPr>
              <a:t>12</a:t>
            </a:r>
            <a:r>
              <a:rPr lang="ja-JP" altLang="en-US" sz="950" dirty="0">
                <a:solidFill>
                  <a:srgbClr val="363636"/>
                </a:solidFill>
                <a:latin typeface="MS Mincho"/>
              </a:rPr>
              <a:t>（組織培養体等）」については個数を、</a:t>
            </a:r>
            <a:endParaRPr lang="en-US" altLang="ja-JP" sz="950" dirty="0">
              <a:solidFill>
                <a:srgbClr val="363636"/>
              </a:solidFill>
              <a:latin typeface="MS Mincho"/>
            </a:endParaRPr>
          </a:p>
          <a:p>
            <a:pPr indent="279400">
              <a:lnSpc>
                <a:spcPts val="1464"/>
              </a:lnSpc>
            </a:pPr>
            <a:r>
              <a:rPr lang="ja-JP" altLang="en-US" sz="950" dirty="0">
                <a:solidFill>
                  <a:srgbClr val="363636"/>
                </a:solidFill>
                <a:latin typeface="MS Mincho"/>
              </a:rPr>
              <a:t> 「大分類 </a:t>
            </a:r>
            <a:r>
              <a:rPr lang="en-US" altLang="ja-JP" sz="950" dirty="0">
                <a:solidFill>
                  <a:srgbClr val="363636"/>
                </a:solidFill>
                <a:latin typeface="MS Mincho"/>
              </a:rPr>
              <a:t>03</a:t>
            </a:r>
            <a:r>
              <a:rPr lang="ja-JP" altLang="en-US" sz="950" dirty="0">
                <a:solidFill>
                  <a:srgbClr val="363636"/>
                </a:solidFill>
                <a:latin typeface="MS Mincho"/>
              </a:rPr>
              <a:t>、</a:t>
            </a:r>
            <a:r>
              <a:rPr lang="en-US" altLang="ja-JP" sz="950" dirty="0">
                <a:solidFill>
                  <a:srgbClr val="363636"/>
                </a:solidFill>
                <a:latin typeface="MS Mincho"/>
              </a:rPr>
              <a:t>05</a:t>
            </a:r>
            <a:r>
              <a:rPr lang="ja-JP" altLang="en-US" sz="950" dirty="0">
                <a:solidFill>
                  <a:srgbClr val="363636"/>
                </a:solidFill>
                <a:latin typeface="MS Mincho"/>
              </a:rPr>
              <a:t>～</a:t>
            </a:r>
            <a:r>
              <a:rPr lang="en-US" altLang="ja-JP" sz="950" dirty="0">
                <a:solidFill>
                  <a:srgbClr val="363636"/>
                </a:solidFill>
                <a:latin typeface="MS Mincho"/>
              </a:rPr>
              <a:t>10</a:t>
            </a:r>
            <a:r>
              <a:rPr lang="ja-JP" altLang="en-US" sz="950" dirty="0">
                <a:solidFill>
                  <a:srgbClr val="363636"/>
                </a:solidFill>
                <a:latin typeface="MS Mincho"/>
              </a:rPr>
              <a:t>、</a:t>
            </a:r>
            <a:r>
              <a:rPr lang="en-US" altLang="ja-JP" sz="950" dirty="0">
                <a:solidFill>
                  <a:srgbClr val="363636"/>
                </a:solidFill>
                <a:latin typeface="MS Mincho"/>
              </a:rPr>
              <a:t>12</a:t>
            </a:r>
            <a:r>
              <a:rPr lang="ja-JP" altLang="en-US" sz="950" dirty="0">
                <a:solidFill>
                  <a:srgbClr val="363636"/>
                </a:solidFill>
                <a:latin typeface="MS Mincho"/>
              </a:rPr>
              <a:t>（組織培養体等除く）」については重量を、「大分類 </a:t>
            </a:r>
            <a:r>
              <a:rPr lang="en-US" altLang="ja-JP" sz="950" dirty="0">
                <a:solidFill>
                  <a:srgbClr val="363636"/>
                </a:solidFill>
                <a:latin typeface="MS Mincho"/>
              </a:rPr>
              <a:t>11</a:t>
            </a:r>
            <a:r>
              <a:rPr lang="ja-JP" altLang="en-US" sz="950" dirty="0">
                <a:solidFill>
                  <a:srgbClr val="363636"/>
                </a:solidFill>
                <a:latin typeface="MS Mincho"/>
              </a:rPr>
              <a:t>」については体積を入力してください。</a:t>
            </a:r>
            <a:endParaRPr lang="en-US" sz="950" dirty="0">
              <a:solidFill>
                <a:srgbClr val="363636"/>
              </a:solidFill>
              <a:latin typeface="MS Mincho"/>
            </a:endParaRPr>
          </a:p>
        </p:txBody>
      </p:sp>
      <p:sp>
        <p:nvSpPr>
          <p:cNvPr id="7" name="正方形/長方形 6"/>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8" name="正方形/長方形 7"/>
          <p:cNvSpPr/>
          <p:nvPr/>
        </p:nvSpPr>
        <p:spPr>
          <a:xfrm>
            <a:off x="5675376" y="10006584"/>
            <a:ext cx="161848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2688336"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数量（単位含む）のを入力します。</a:t>
            </a:r>
            <a:endParaRPr lang="en-US" sz="1100" b="1" dirty="0">
              <a:solidFill>
                <a:srgbClr val="323232"/>
              </a:solidFill>
              <a:latin typeface="MS Mincho"/>
            </a:endParaRPr>
          </a:p>
        </p:txBody>
      </p:sp>
      <p:sp>
        <p:nvSpPr>
          <p:cNvPr id="5" name="正方形/長方形 4"/>
          <p:cNvSpPr/>
          <p:nvPr/>
        </p:nvSpPr>
        <p:spPr>
          <a:xfrm>
            <a:off x="627888" y="6236208"/>
            <a:ext cx="5184648" cy="387096"/>
          </a:xfrm>
          <a:prstGeom prst="rect">
            <a:avLst/>
          </a:prstGeom>
          <a:solidFill>
            <a:srgbClr val="FFFFFF"/>
          </a:solidFill>
        </p:spPr>
        <p:txBody>
          <a:bodyPr lIns="0" tIns="0" rIns="0" bIns="0">
            <a:normAutofit fontScale="97500"/>
          </a:bodyPr>
          <a:lstStyle/>
          <a:p>
            <a:pPr indent="317500"/>
            <a:r>
              <a:rPr lang="ja-JP" altLang="en-US" sz="950">
                <a:solidFill>
                  <a:srgbClr val="363636"/>
                </a:solidFill>
                <a:latin typeface="MS Mincho"/>
              </a:rPr>
              <a:t>⑧「数量（単位含む）」に、植物検疫証明書への記載を希望する数量及び単位を入力します。</a:t>
            </a:r>
            <a:endParaRPr lang="en-US" sz="950" dirty="0">
              <a:solidFill>
                <a:srgbClr val="363636"/>
              </a:solidFill>
              <a:latin typeface="MS Mincho"/>
            </a:endParaRPr>
          </a:p>
        </p:txBody>
      </p:sp>
      <p:sp>
        <p:nvSpPr>
          <p:cNvPr id="7" name="正方形/長方形 6"/>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8" name="正方形/長方形 7"/>
          <p:cNvSpPr/>
          <p:nvPr/>
        </p:nvSpPr>
        <p:spPr>
          <a:xfrm>
            <a:off x="5675376" y="10006584"/>
            <a:ext cx="160324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2246376"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産地・原産国を入力します。</a:t>
            </a:r>
            <a:endParaRPr lang="en-US" sz="1100" b="1" dirty="0">
              <a:solidFill>
                <a:srgbClr val="323232"/>
              </a:solidFill>
              <a:latin typeface="MS Mincho"/>
            </a:endParaRPr>
          </a:p>
        </p:txBody>
      </p:sp>
      <p:sp>
        <p:nvSpPr>
          <p:cNvPr id="5" name="正方形/長方形 4"/>
          <p:cNvSpPr/>
          <p:nvPr/>
        </p:nvSpPr>
        <p:spPr>
          <a:xfrm>
            <a:off x="627888" y="6236208"/>
            <a:ext cx="6169152" cy="758952"/>
          </a:xfrm>
          <a:prstGeom prst="rect">
            <a:avLst/>
          </a:prstGeom>
          <a:solidFill>
            <a:srgbClr val="FFFFFF"/>
          </a:solidFill>
        </p:spPr>
        <p:txBody>
          <a:bodyPr lIns="0" tIns="0" rIns="0" bIns="0">
            <a:normAutofit fontScale="97500"/>
          </a:bodyPr>
          <a:lstStyle/>
          <a:p>
            <a:pPr indent="317500"/>
            <a:r>
              <a:rPr lang="ja-JP" altLang="en-US" sz="950">
                <a:solidFill>
                  <a:srgbClr val="363636"/>
                </a:solidFill>
                <a:latin typeface="MS Mincho"/>
              </a:rPr>
              <a:t>⑨「産地（欧文）」「原産国（欧文）」いずれかの左側の欄に、産地コードまたは原産国コードを入力します。</a:t>
            </a:r>
          </a:p>
          <a:p>
            <a:pPr indent="317500"/>
            <a:r>
              <a:rPr lang="ja-JP" altLang="en-US" sz="950">
                <a:solidFill>
                  <a:srgbClr val="363636"/>
                </a:solidFill>
                <a:latin typeface="MS Mincho"/>
              </a:rPr>
              <a:t>なお、「産地（欧文）」は、植物検疫証明書に日本国内の産地（県名）の記載を希望する場合に使用します。</a:t>
            </a:r>
          </a:p>
          <a:p>
            <a:pPr indent="317500"/>
            <a:r>
              <a:rPr lang="ja-JP" altLang="en-US" sz="950">
                <a:solidFill>
                  <a:srgbClr val="363636"/>
                </a:solidFill>
                <a:latin typeface="MS Mincho"/>
              </a:rPr>
              <a:t>また、「原産国（欧文）」は国名の記載を希望する場合に使用します。</a:t>
            </a:r>
            <a:endParaRPr lang="en-US" sz="950" dirty="0">
              <a:solidFill>
                <a:srgbClr val="363636"/>
              </a:solidFill>
              <a:latin typeface="MS Mincho"/>
            </a:endParaRPr>
          </a:p>
        </p:txBody>
      </p:sp>
      <p:sp>
        <p:nvSpPr>
          <p:cNvPr id="7" name="正方形/長方形 6"/>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8" name="正方形/長方形 7"/>
          <p:cNvSpPr/>
          <p:nvPr/>
        </p:nvSpPr>
        <p:spPr>
          <a:xfrm>
            <a:off x="5675376" y="10006584"/>
            <a:ext cx="160324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20040" y="201168"/>
            <a:ext cx="1673352"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（動画）産地の入力</a:t>
            </a:r>
            <a:endParaRPr lang="en-US" sz="1100" b="1" dirty="0">
              <a:solidFill>
                <a:srgbClr val="323232"/>
              </a:solidFill>
              <a:latin typeface="MS Mincho"/>
            </a:endParaRPr>
          </a:p>
        </p:txBody>
      </p:sp>
      <p:sp>
        <p:nvSpPr>
          <p:cNvPr id="5" name="正方形/長方形 4"/>
          <p:cNvSpPr/>
          <p:nvPr/>
        </p:nvSpPr>
        <p:spPr>
          <a:xfrm>
            <a:off x="627888" y="6236208"/>
            <a:ext cx="2234184" cy="387096"/>
          </a:xfrm>
          <a:prstGeom prst="rect">
            <a:avLst/>
          </a:prstGeom>
          <a:solidFill>
            <a:srgbClr val="FFFFFF"/>
          </a:solidFill>
        </p:spPr>
        <p:txBody>
          <a:bodyPr lIns="0" tIns="0" rIns="0" bIns="0">
            <a:normAutofit fontScale="97500"/>
          </a:bodyPr>
          <a:lstStyle/>
          <a:p>
            <a:pPr indent="0" algn="r"/>
            <a:r>
              <a:rPr lang="ja-JP" altLang="en-US" sz="950">
                <a:solidFill>
                  <a:srgbClr val="363636"/>
                </a:solidFill>
                <a:latin typeface="MS Mincho"/>
                <a:ea typeface="MS Mincho"/>
              </a:rPr>
              <a:t>産地もしくは原産国を検索してみます。</a:t>
            </a:r>
            <a:endParaRPr lang="ja" sz="950" dirty="0">
              <a:solidFill>
                <a:srgbClr val="363636"/>
              </a:solidFill>
              <a:latin typeface="MS Mincho"/>
              <a:ea typeface="MS Mincho"/>
            </a:endParaRPr>
          </a:p>
        </p:txBody>
      </p:sp>
      <p:sp>
        <p:nvSpPr>
          <p:cNvPr id="7" name="正方形/長方形 6"/>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8" name="正方形/長方形 7"/>
          <p:cNvSpPr/>
          <p:nvPr/>
        </p:nvSpPr>
        <p:spPr>
          <a:xfrm>
            <a:off x="5675376" y="10006584"/>
            <a:ext cx="160324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pic>
        <p:nvPicPr>
          <p:cNvPr id="9" name="動画②">
            <a:hlinkClick r:id="" action="ppaction://media"/>
            <a:extLst>
              <a:ext uri="{FF2B5EF4-FFF2-40B4-BE49-F238E27FC236}">
                <a16:creationId xmlns:a16="http://schemas.microsoft.com/office/drawing/2014/main" id="{D79D5703-0661-DE5D-CB9D-9CBE5749EBA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25094" y="1020642"/>
            <a:ext cx="6311900" cy="449580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83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2542032"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栽培地検査情報等の入力します。</a:t>
            </a:r>
            <a:endParaRPr lang="en-US" sz="1100" b="1" dirty="0">
              <a:solidFill>
                <a:srgbClr val="323232"/>
              </a:solidFill>
              <a:latin typeface="MS Mincho"/>
            </a:endParaRPr>
          </a:p>
        </p:txBody>
      </p:sp>
      <p:sp>
        <p:nvSpPr>
          <p:cNvPr id="5" name="正方形/長方形 4"/>
          <p:cNvSpPr/>
          <p:nvPr/>
        </p:nvSpPr>
        <p:spPr>
          <a:xfrm>
            <a:off x="627888" y="6236208"/>
            <a:ext cx="6254496" cy="950976"/>
          </a:xfrm>
          <a:prstGeom prst="rect">
            <a:avLst/>
          </a:prstGeom>
          <a:solidFill>
            <a:srgbClr val="FFFFFF"/>
          </a:solidFill>
        </p:spPr>
        <p:txBody>
          <a:bodyPr lIns="0" tIns="0" rIns="0" bIns="0">
            <a:normAutofit fontScale="97500"/>
          </a:bodyPr>
          <a:lstStyle/>
          <a:p>
            <a:pPr indent="317500">
              <a:lnSpc>
                <a:spcPts val="1488"/>
              </a:lnSpc>
            </a:pPr>
            <a:r>
              <a:rPr lang="ja-JP" altLang="en-US" sz="950" dirty="0">
                <a:solidFill>
                  <a:srgbClr val="363636"/>
                </a:solidFill>
                <a:latin typeface="MS Mincho"/>
              </a:rPr>
              <a:t>⑩「栽培地検査情報等」に、栽培地検査報告書の番号を入力します。 </a:t>
            </a:r>
          </a:p>
          <a:p>
            <a:pPr indent="317500">
              <a:lnSpc>
                <a:spcPts val="1488"/>
              </a:lnSpc>
            </a:pPr>
            <a:r>
              <a:rPr lang="en-US" altLang="ja-JP" sz="950" dirty="0">
                <a:solidFill>
                  <a:srgbClr val="363636"/>
                </a:solidFill>
                <a:latin typeface="MS Mincho"/>
              </a:rPr>
              <a:t>※</a:t>
            </a:r>
            <a:r>
              <a:rPr lang="ja-JP" altLang="en-US" sz="950" dirty="0">
                <a:solidFill>
                  <a:srgbClr val="363636"/>
                </a:solidFill>
                <a:latin typeface="MS Mincho"/>
              </a:rPr>
              <a:t>栽培地検査報告書の交付を受けていない場合は、空欄としてください。</a:t>
            </a:r>
          </a:p>
          <a:p>
            <a:pPr indent="317500">
              <a:lnSpc>
                <a:spcPts val="1488"/>
              </a:lnSpc>
            </a:pPr>
            <a:r>
              <a:rPr lang="en-US" altLang="ja-JP" sz="950" dirty="0">
                <a:solidFill>
                  <a:srgbClr val="363636"/>
                </a:solidFill>
                <a:latin typeface="MS Mincho"/>
              </a:rPr>
              <a:t>※</a:t>
            </a:r>
            <a:r>
              <a:rPr lang="ja-JP" altLang="en-US" sz="950" dirty="0">
                <a:solidFill>
                  <a:srgbClr val="363636"/>
                </a:solidFill>
                <a:latin typeface="MS Mincho"/>
              </a:rPr>
              <a:t>令和 </a:t>
            </a:r>
            <a:r>
              <a:rPr lang="en-US" altLang="ja-JP" sz="950" dirty="0">
                <a:solidFill>
                  <a:srgbClr val="363636"/>
                </a:solidFill>
                <a:latin typeface="MS Mincho"/>
              </a:rPr>
              <a:t>5 </a:t>
            </a:r>
            <a:r>
              <a:rPr lang="ja-JP" altLang="en-US" sz="950" dirty="0">
                <a:solidFill>
                  <a:srgbClr val="363636"/>
                </a:solidFill>
                <a:latin typeface="MS Mincho"/>
              </a:rPr>
              <a:t>年 </a:t>
            </a:r>
            <a:r>
              <a:rPr lang="en-US" altLang="ja-JP" sz="950" dirty="0">
                <a:solidFill>
                  <a:srgbClr val="363636"/>
                </a:solidFill>
                <a:latin typeface="MS Mincho"/>
              </a:rPr>
              <a:t>3 </a:t>
            </a:r>
            <a:r>
              <a:rPr lang="ja-JP" altLang="en-US" sz="950" dirty="0">
                <a:solidFill>
                  <a:srgbClr val="363636"/>
                </a:solidFill>
                <a:latin typeface="MS Mincho"/>
              </a:rPr>
              <a:t>月 </a:t>
            </a:r>
            <a:r>
              <a:rPr lang="en-US" altLang="ja-JP" sz="950" dirty="0">
                <a:solidFill>
                  <a:srgbClr val="363636"/>
                </a:solidFill>
                <a:latin typeface="MS Mincho"/>
              </a:rPr>
              <a:t>31 </a:t>
            </a:r>
            <a:r>
              <a:rPr lang="ja-JP" altLang="en-US" sz="950" dirty="0">
                <a:solidFill>
                  <a:srgbClr val="363636"/>
                </a:solidFill>
                <a:latin typeface="MS Mincho"/>
              </a:rPr>
              <a:t>日以前に栽培地検査合格証票の交付を受けている場合は、栽培地検査合格証票に記載された番号</a:t>
            </a:r>
            <a:endParaRPr lang="en-US" altLang="ja-JP" sz="950" dirty="0">
              <a:solidFill>
                <a:srgbClr val="363636"/>
              </a:solidFill>
              <a:latin typeface="MS Mincho"/>
            </a:endParaRPr>
          </a:p>
          <a:p>
            <a:pPr indent="317500">
              <a:lnSpc>
                <a:spcPts val="1488"/>
              </a:lnSpc>
            </a:pPr>
            <a:r>
              <a:rPr lang="ja-JP" altLang="en-US" sz="950" dirty="0">
                <a:solidFill>
                  <a:srgbClr val="363636"/>
                </a:solidFill>
                <a:latin typeface="MS Mincho"/>
              </a:rPr>
              <a:t>を入力してください。</a:t>
            </a:r>
            <a:endParaRPr lang="en-US" sz="950" dirty="0">
              <a:solidFill>
                <a:srgbClr val="363636"/>
              </a:solidFill>
              <a:latin typeface="MS Mincho"/>
            </a:endParaRPr>
          </a:p>
        </p:txBody>
      </p:sp>
      <p:sp>
        <p:nvSpPr>
          <p:cNvPr id="7" name="正方形/長方形 6"/>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8" name="正方形/長方形 7"/>
          <p:cNvSpPr/>
          <p:nvPr/>
        </p:nvSpPr>
        <p:spPr>
          <a:xfrm>
            <a:off x="5675376" y="10006584"/>
            <a:ext cx="161848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5224272" cy="475488"/>
          </a:xfrm>
          <a:prstGeom prst="rect">
            <a:avLst/>
          </a:prstGeom>
          <a:solidFill>
            <a:srgbClr val="FFFFFF"/>
          </a:solidFill>
        </p:spPr>
        <p:txBody>
          <a:bodyPr lIns="0" tIns="0" rIns="0" bIns="0">
            <a:normAutofit fontScale="97500"/>
          </a:bodyPr>
          <a:lstStyle/>
          <a:p>
            <a:pPr indent="0"/>
            <a:r>
              <a:rPr lang="en-US" sz="1100" b="1">
                <a:solidFill>
                  <a:srgbClr val="FFFFFF"/>
                </a:solidFill>
                <a:latin typeface="MS Mincho"/>
              </a:rPr>
              <a:t>^^ </a:t>
            </a:r>
            <a:r>
              <a:rPr lang="ja" sz="1100" b="1">
                <a:solidFill>
                  <a:srgbClr val="323232"/>
                </a:solidFill>
                <a:latin typeface="MS Mincho"/>
                <a:ea typeface="MS Mincho"/>
              </a:rPr>
              <a:t>最後に申請の提出 </a:t>
            </a:r>
            <a:r>
              <a:rPr lang="en-US" sz="1100" b="1">
                <a:solidFill>
                  <a:srgbClr val="323232"/>
                </a:solidFill>
                <a:latin typeface="MS Mincho"/>
              </a:rPr>
              <a:t>‧ページ最下部の「申請」をクリックして申請します。</a:t>
            </a:r>
          </a:p>
        </p:txBody>
      </p:sp>
      <p:sp>
        <p:nvSpPr>
          <p:cNvPr id="6" name="正方形/長方形 5"/>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7" name="正方形/長方形 6"/>
          <p:cNvSpPr/>
          <p:nvPr/>
        </p:nvSpPr>
        <p:spPr>
          <a:xfrm>
            <a:off x="5675376" y="10006584"/>
            <a:ext cx="160324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1673352" cy="475488"/>
          </a:xfrm>
          <a:prstGeom prst="rect">
            <a:avLst/>
          </a:prstGeom>
          <a:solidFill>
            <a:srgbClr val="FFFFFF"/>
          </a:solidFill>
        </p:spPr>
        <p:txBody>
          <a:bodyPr lIns="0" tIns="0" rIns="0" bIns="0">
            <a:normAutofit fontScale="97500"/>
          </a:bodyPr>
          <a:lstStyle/>
          <a:p>
            <a:pPr indent="0"/>
            <a:r>
              <a:rPr lang="ja-JP" altLang="en-US" sz="1100" b="1" i="0">
                <a:solidFill>
                  <a:srgbClr val="3C434D"/>
                </a:solidFill>
                <a:effectLst/>
                <a:latin typeface="Hiragino Sans"/>
              </a:rPr>
              <a:t>申請完了後の画面例</a:t>
            </a:r>
            <a:endParaRPr lang="en-US" sz="1100" b="1" dirty="0">
              <a:solidFill>
                <a:srgbClr val="323232"/>
              </a:solidFill>
              <a:latin typeface="MS Mincho"/>
            </a:endParaRPr>
          </a:p>
        </p:txBody>
      </p:sp>
      <p:sp>
        <p:nvSpPr>
          <p:cNvPr id="6" name="正方形/長方形 5"/>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7" name="正方形/長方形 6"/>
          <p:cNvSpPr/>
          <p:nvPr/>
        </p:nvSpPr>
        <p:spPr>
          <a:xfrm>
            <a:off x="5675376" y="10006584"/>
            <a:ext cx="160324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8368"/>
            <a:ext cx="6275832" cy="5489448"/>
          </a:xfrm>
          <a:prstGeom prst="rect">
            <a:avLst/>
          </a:prstGeom>
        </p:spPr>
      </p:pic>
      <p:sp>
        <p:nvSpPr>
          <p:cNvPr id="4" name="正方形/長方形 3"/>
          <p:cNvSpPr/>
          <p:nvPr/>
        </p:nvSpPr>
        <p:spPr>
          <a:xfrm>
            <a:off x="320040" y="201168"/>
            <a:ext cx="2410968" cy="475488"/>
          </a:xfrm>
          <a:prstGeom prst="rect">
            <a:avLst/>
          </a:prstGeom>
          <a:solidFill>
            <a:srgbClr val="FFFFFF"/>
          </a:solidFill>
        </p:spPr>
        <p:txBody>
          <a:bodyPr lIns="0" tIns="0" rIns="0" bIns="0">
            <a:normAutofit fontScale="97500"/>
          </a:bodyPr>
          <a:lstStyle/>
          <a:p>
            <a:pPr indent="0"/>
            <a:r>
              <a:rPr lang="en-US" altLang="ja-JP" sz="1100" b="1" i="0">
                <a:solidFill>
                  <a:srgbClr val="3C434D"/>
                </a:solidFill>
                <a:effectLst/>
                <a:latin typeface="Hiragino Sans"/>
              </a:rPr>
              <a:t>※</a:t>
            </a:r>
            <a:r>
              <a:rPr lang="ja-JP" altLang="en-US" sz="1100" b="1" i="0">
                <a:solidFill>
                  <a:srgbClr val="3C434D"/>
                </a:solidFill>
                <a:effectLst/>
                <a:latin typeface="Hiragino Sans"/>
              </a:rPr>
              <a:t>一時保存をした場合の画面例</a:t>
            </a:r>
            <a:endParaRPr lang="en-US" sz="1100" b="1">
              <a:solidFill>
                <a:srgbClr val="323232"/>
              </a:solidFill>
              <a:latin typeface="MS Mincho"/>
            </a:endParaRPr>
          </a:p>
        </p:txBody>
      </p:sp>
      <p:sp>
        <p:nvSpPr>
          <p:cNvPr id="5" name="正方形/長方形 4"/>
          <p:cNvSpPr/>
          <p:nvPr/>
        </p:nvSpPr>
        <p:spPr>
          <a:xfrm>
            <a:off x="627888" y="6236208"/>
            <a:ext cx="6190488" cy="758952"/>
          </a:xfrm>
          <a:prstGeom prst="rect">
            <a:avLst/>
          </a:prstGeom>
          <a:solidFill>
            <a:srgbClr val="FFFFFF"/>
          </a:solidFill>
        </p:spPr>
        <p:txBody>
          <a:bodyPr lIns="0" tIns="0" rIns="0" bIns="0">
            <a:normAutofit fontScale="97500"/>
          </a:bodyPr>
          <a:lstStyle/>
          <a:p>
            <a:pPr indent="317500"/>
            <a:r>
              <a:rPr lang="ja-JP" altLang="en-US" sz="950" dirty="0">
                <a:solidFill>
                  <a:srgbClr val="363636"/>
                </a:solidFill>
                <a:latin typeface="MS Mincho"/>
              </a:rPr>
              <a:t>一時保存した場合はこのような画面が表示されます。</a:t>
            </a:r>
          </a:p>
          <a:p>
            <a:pPr indent="317500"/>
            <a:r>
              <a:rPr lang="en-US" altLang="ja-JP" sz="950" dirty="0">
                <a:solidFill>
                  <a:srgbClr val="363636"/>
                </a:solidFill>
                <a:latin typeface="MS Mincho"/>
              </a:rPr>
              <a:t>※</a:t>
            </a:r>
            <a:r>
              <a:rPr lang="ja-JP" altLang="en-US" sz="950" dirty="0">
                <a:solidFill>
                  <a:srgbClr val="363636"/>
                </a:solidFill>
                <a:latin typeface="MS Mincho"/>
              </a:rPr>
              <a:t>「仮申請番号」は、一時保存した申請を再度編集する際に必要になります。 「入力控出力」等により、仮申請番号を記録</a:t>
            </a:r>
            <a:endParaRPr lang="en-US" altLang="ja-JP" sz="950" dirty="0">
              <a:solidFill>
                <a:srgbClr val="363636"/>
              </a:solidFill>
              <a:latin typeface="MS Mincho"/>
            </a:endParaRPr>
          </a:p>
          <a:p>
            <a:pPr indent="317500"/>
            <a:r>
              <a:rPr lang="ja-JP" altLang="en-US" sz="950" dirty="0">
                <a:solidFill>
                  <a:srgbClr val="363636"/>
                </a:solidFill>
                <a:latin typeface="MS Mincho"/>
              </a:rPr>
              <a:t>するようにしてください</a:t>
            </a:r>
            <a:endParaRPr lang="ja" sz="950" dirty="0">
              <a:solidFill>
                <a:srgbClr val="363636"/>
              </a:solidFill>
              <a:latin typeface="MS Mincho"/>
              <a:ea typeface="MS Mincho"/>
            </a:endParaRPr>
          </a:p>
        </p:txBody>
      </p:sp>
      <p:sp>
        <p:nvSpPr>
          <p:cNvPr id="7" name="正方形/長方形 6"/>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8" name="正方形/長方形 7"/>
          <p:cNvSpPr/>
          <p:nvPr/>
        </p:nvSpPr>
        <p:spPr>
          <a:xfrm>
            <a:off x="5675376" y="10006584"/>
            <a:ext cx="161848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43128" y="652272"/>
            <a:ext cx="6284976" cy="5507736"/>
          </a:xfrm>
          <a:prstGeom prst="rect">
            <a:avLst/>
          </a:prstGeom>
        </p:spPr>
      </p:pic>
      <p:sp>
        <p:nvSpPr>
          <p:cNvPr id="4" name="正方形/長方形 3"/>
          <p:cNvSpPr/>
          <p:nvPr/>
        </p:nvSpPr>
        <p:spPr>
          <a:xfrm>
            <a:off x="320040" y="213360"/>
            <a:ext cx="1819656" cy="475488"/>
          </a:xfrm>
          <a:prstGeom prst="rect">
            <a:avLst/>
          </a:prstGeom>
          <a:solidFill>
            <a:srgbClr val="FFFFFF"/>
          </a:solidFill>
        </p:spPr>
        <p:txBody>
          <a:bodyPr lIns="0" tIns="0" rIns="0" bIns="0">
            <a:normAutofit fontScale="97500"/>
          </a:bodyPr>
          <a:lstStyle/>
          <a:p>
            <a:pPr indent="0"/>
            <a:r>
              <a:rPr lang="en-US" sz="1100" b="1">
                <a:solidFill>
                  <a:srgbClr val="FFFFFF"/>
                </a:solidFill>
                <a:latin typeface="MS Mincho"/>
              </a:rPr>
              <a:t>^^ </a:t>
            </a:r>
            <a:r>
              <a:rPr lang="en-US" sz="1100" b="1">
                <a:solidFill>
                  <a:srgbClr val="323232"/>
                </a:solidFill>
                <a:latin typeface="MS Mincho"/>
              </a:rPr>
              <a:t>※作成元 植物防疫所</a:t>
            </a:r>
          </a:p>
        </p:txBody>
      </p:sp>
      <p:sp>
        <p:nvSpPr>
          <p:cNvPr id="5" name="正方形/長方形 4"/>
          <p:cNvSpPr/>
          <p:nvPr/>
        </p:nvSpPr>
        <p:spPr>
          <a:xfrm>
            <a:off x="640080" y="6242304"/>
            <a:ext cx="4093464" cy="585216"/>
          </a:xfrm>
          <a:prstGeom prst="rect">
            <a:avLst/>
          </a:prstGeom>
          <a:solidFill>
            <a:srgbClr val="FFFFFF"/>
          </a:solidFill>
        </p:spPr>
        <p:txBody>
          <a:bodyPr lIns="0" tIns="0" rIns="0" bIns="0">
            <a:normAutofit fontScale="97500"/>
          </a:bodyPr>
          <a:lstStyle/>
          <a:p>
            <a:pPr indent="330200"/>
            <a:r>
              <a:rPr lang="ja" sz="950">
                <a:solidFill>
                  <a:srgbClr val="363636"/>
                </a:solidFill>
                <a:latin typeface="MS Mincho"/>
                <a:ea typeface="MS Mincho"/>
              </a:rPr>
              <a:t>このマニュアルは植物防疫所が作成しています。</a:t>
            </a:r>
          </a:p>
          <a:p>
            <a:pPr indent="330200"/>
            <a:r>
              <a:rPr lang="ja" sz="950">
                <a:solidFill>
                  <a:srgbClr val="363636"/>
                </a:solidFill>
                <a:latin typeface="MS Mincho"/>
                <a:ea typeface="MS Mincho"/>
              </a:rPr>
              <a:t>ご不明な点がございましたらお近くの植物防疫所までお問合せください。</a:t>
            </a:r>
          </a:p>
        </p:txBody>
      </p:sp>
      <p:sp>
        <p:nvSpPr>
          <p:cNvPr id="7" name="正方形/長方形 6"/>
          <p:cNvSpPr/>
          <p:nvPr/>
        </p:nvSpPr>
        <p:spPr>
          <a:xfrm>
            <a:off x="3678936" y="10372344"/>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8" name="正方形/長方形 7"/>
          <p:cNvSpPr/>
          <p:nvPr/>
        </p:nvSpPr>
        <p:spPr>
          <a:xfrm>
            <a:off x="5693664" y="10006584"/>
            <a:ext cx="1618488" cy="344424"/>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59080" y="426720"/>
            <a:ext cx="2676144" cy="1502664"/>
          </a:xfrm>
          <a:prstGeom prst="rect">
            <a:avLst/>
          </a:prstGeom>
          <a:solidFill>
            <a:srgbClr val="FFFFFF"/>
          </a:solidFill>
        </p:spPr>
        <p:txBody>
          <a:bodyPr lIns="0" tIns="0" rIns="0" bIns="0">
            <a:normAutofit fontScale="97500"/>
          </a:bodyPr>
          <a:lstStyle/>
          <a:p>
            <a:pPr indent="342900">
              <a:spcAft>
                <a:spcPts val="350"/>
              </a:spcAft>
            </a:pPr>
            <a:r>
              <a:rPr lang="ja" sz="1200" b="1">
                <a:solidFill>
                  <a:srgbClr val="323232"/>
                </a:solidFill>
                <a:latin typeface="MS Mincho"/>
                <a:ea typeface="MS Mincho"/>
              </a:rPr>
              <a:t>リンク</a:t>
            </a:r>
          </a:p>
          <a:p>
            <a:pPr indent="0">
              <a:spcAft>
                <a:spcPts val="140"/>
              </a:spcAft>
            </a:pPr>
            <a:r>
              <a:rPr lang="en-US" sz="1000" b="1">
                <a:solidFill>
                  <a:srgbClr val="323232"/>
                </a:solidFill>
                <a:latin typeface="MS Mincho"/>
              </a:rPr>
              <a:t>※作成元 植物防疫所</a:t>
            </a:r>
          </a:p>
          <a:p>
            <a:pPr indent="0"/>
            <a:r>
              <a:rPr lang="en-US" sz="950">
                <a:solidFill>
                  <a:srgbClr val="323232"/>
                </a:solidFill>
                <a:latin typeface="MS Mincho"/>
              </a:rPr>
              <a:t>所在地⼀覧(アクセス‧地図)：植物防疫所</a:t>
            </a:r>
          </a:p>
          <a:p>
            <a:pPr indent="0"/>
            <a:r>
              <a:rPr lang="en-US" sz="950">
                <a:solidFill>
                  <a:srgbClr val="0975D5"/>
                </a:solidFill>
                <a:latin typeface="Arial"/>
                <a:hlinkClick r:id="rId2"/>
              </a:rPr>
              <a:t>https://www.maff.go.jp/pps/j/map/index.html</a:t>
            </a:r>
          </a:p>
        </p:txBody>
      </p:sp>
      <p:sp>
        <p:nvSpPr>
          <p:cNvPr id="5" name="正方形/長方形 4"/>
          <p:cNvSpPr/>
          <p:nvPr/>
        </p:nvSpPr>
        <p:spPr>
          <a:xfrm>
            <a:off x="3660648" y="10366248"/>
            <a:ext cx="240792" cy="219456"/>
          </a:xfrm>
          <a:prstGeom prst="rect">
            <a:avLst/>
          </a:prstGeom>
          <a:solidFill>
            <a:srgbClr val="FFFFFF"/>
          </a:solidFill>
        </p:spPr>
        <p:txBody>
          <a:bodyPr lIns="0" tIns="0" rIns="0" bIns="0">
            <a:normAutofit fontScale="97500"/>
          </a:bodyPr>
          <a:lstStyle/>
          <a:p>
            <a:pPr indent="0"/>
            <a:r>
              <a:rPr lang="en-US" sz="500">
                <a:solidFill>
                  <a:srgbClr val="333333"/>
                </a:solidFill>
                <a:latin typeface="Arial"/>
              </a:rPr>
              <a:t>^^ / ^^</a:t>
            </a:r>
          </a:p>
        </p:txBody>
      </p:sp>
      <p:sp>
        <p:nvSpPr>
          <p:cNvPr id="6" name="正方形/長方形 5"/>
          <p:cNvSpPr/>
          <p:nvPr/>
        </p:nvSpPr>
        <p:spPr>
          <a:xfrm>
            <a:off x="5675376" y="10006584"/>
            <a:ext cx="1618488" cy="341376"/>
          </a:xfrm>
          <a:prstGeom prst="rect">
            <a:avLst/>
          </a:prstGeom>
          <a:solidFill>
            <a:srgbClr val="FFFFFF"/>
          </a:solidFill>
        </p:spPr>
        <p:txBody>
          <a:bodyPr lIns="0" tIns="0" rIns="0" bIns="0">
            <a:normAutofit fontScale="97500"/>
          </a:bodyPr>
          <a:lstStyle/>
          <a:p>
            <a:pPr indent="0" algn="r"/>
            <a:r>
              <a:rPr lang="ja" sz="500">
                <a:solidFill>
                  <a:srgbClr val="333333"/>
                </a:solidFill>
                <a:latin typeface="MS Mincho"/>
                <a:ea typeface="MS Mincho"/>
              </a:rPr>
              <a:t>更新：</a:t>
            </a:r>
            <a:r>
              <a:rPr lang="ja" sz="500">
                <a:solidFill>
                  <a:srgbClr val="333333"/>
                </a:solidFill>
                <a:latin typeface="Arial"/>
                <a:ea typeface="Arial"/>
              </a:rPr>
              <a:t>2023.11.10 </a:t>
            </a:r>
            <a:r>
              <a:rPr lang="en-US" sz="500">
                <a:solidFill>
                  <a:srgbClr val="333333"/>
                </a:solidFill>
                <a:latin typeface="Arial"/>
              </a:rPr>
              <a:t>11:51：kazuya_kobayashi^^^</a:t>
            </a:r>
          </a:p>
          <a:p>
            <a:pPr indent="0" algn="r"/>
            <a:r>
              <a:rPr lang="en-US" sz="500">
                <a:solidFill>
                  <a:srgbClr val="333333"/>
                </a:solidFill>
                <a:latin typeface="MS Mincho"/>
              </a:rPr>
              <a:t>出⼒：</a:t>
            </a:r>
            <a:r>
              <a:rPr lang="en-US" sz="500">
                <a:solidFill>
                  <a:srgbClr val="333333"/>
                </a:solidFill>
                <a:latin typeface="Arial"/>
              </a:rPr>
              <a:t>2024.03.07 09:16：pps_yokohama_yushutsu</a:t>
            </a:r>
          </a:p>
        </p:txBody>
      </p:sp>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1312</Words>
  <Application>Microsoft Office PowerPoint</Application>
  <PresentationFormat>ユーザー設定</PresentationFormat>
  <Paragraphs>108</Paragraphs>
  <Slides>19</Slides>
  <Notes>0</Notes>
  <HiddenSlides>0</HiddenSlides>
  <MMClips>2</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19</vt:i4>
      </vt:variant>
    </vt:vector>
  </HeadingPairs>
  <TitlesOfParts>
    <vt:vector size="23" baseType="lpstr">
      <vt:lpstr>Hiragino Sans</vt:lpstr>
      <vt:lpstr>MS Mincho</vt:lpstr>
      <vt:lpstr>Arial</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2024-03-26T07:08:46Z</dcterms:modified>
</cp:coreProperties>
</file>