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7586663" cy="1071721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1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maff.go.jp/pps/j/map/index.html" TargetMode="External"/><Relationship Id="rId2" Type="http://schemas.openxmlformats.org/officeDocument/2006/relationships/hyperlink" Target="https://bbs.naccscenter.com/naccs/dfw/web/system/code/pq-code.html" TargetMode="External"/><Relationship Id="rId1" Type="http://schemas.openxmlformats.org/officeDocument/2006/relationships/slideLayout" Target="../slideLayouts/slideLayout1.xml"/><Relationship Id="rId4" Type="http://schemas.openxmlformats.org/officeDocument/2006/relationships/hyperlink" Target="https://teachme.jp/140351/manuals/240658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274320" y="274320"/>
            <a:ext cx="213360" cy="249936"/>
          </a:xfrm>
          <a:prstGeom prst="rect">
            <a:avLst/>
          </a:prstGeom>
        </p:spPr>
      </p:pic>
      <p:pic>
        <p:nvPicPr>
          <p:cNvPr id="3" name="図 2"/>
          <p:cNvPicPr>
            <a:picLocks noChangeAspect="1"/>
          </p:cNvPicPr>
          <p:nvPr/>
        </p:nvPicPr>
        <p:blipFill>
          <a:blip r:embed="rId3"/>
          <a:stretch>
            <a:fillRect/>
          </a:stretch>
        </p:blipFill>
        <p:spPr>
          <a:xfrm>
            <a:off x="652272" y="1453896"/>
            <a:ext cx="6257544" cy="5495544"/>
          </a:xfrm>
          <a:prstGeom prst="rect">
            <a:avLst/>
          </a:prstGeom>
        </p:spPr>
      </p:pic>
      <p:sp>
        <p:nvSpPr>
          <p:cNvPr id="6" name="正方形/長方形 5"/>
          <p:cNvSpPr/>
          <p:nvPr/>
        </p:nvSpPr>
        <p:spPr>
          <a:xfrm>
            <a:off x="637032" y="856488"/>
            <a:ext cx="4645152" cy="597408"/>
          </a:xfrm>
          <a:prstGeom prst="rect">
            <a:avLst/>
          </a:prstGeom>
          <a:solidFill>
            <a:srgbClr val="FFFFFF"/>
          </a:solidFill>
        </p:spPr>
        <p:txBody>
          <a:bodyPr lIns="0" tIns="0" rIns="0" bIns="0">
            <a:normAutofit fontScale="97500"/>
          </a:bodyPr>
          <a:lstStyle/>
          <a:p>
            <a:pPr indent="0"/>
            <a:r>
              <a:rPr lang="en-US" sz="1500" b="1" dirty="0">
                <a:solidFill>
                  <a:srgbClr val="323232"/>
                </a:solidFill>
                <a:latin typeface="MS Mincho"/>
              </a:rPr>
              <a:t>①「</a:t>
            </a:r>
            <a:r>
              <a:rPr lang="en-US" sz="1500" b="1" dirty="0">
                <a:solidFill>
                  <a:srgbClr val="323232"/>
                </a:solidFill>
                <a:latin typeface="Arial"/>
              </a:rPr>
              <a:t>NACCS </a:t>
            </a:r>
            <a:r>
              <a:rPr lang="ja" sz="1500" b="1" dirty="0">
                <a:solidFill>
                  <a:srgbClr val="323232"/>
                </a:solidFill>
                <a:latin typeface="MS Mincho"/>
                <a:ea typeface="MS Mincho"/>
              </a:rPr>
              <a:t>植物検疫関連業務」で輸出検査を申込む</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2712" y="420624"/>
            <a:ext cx="6836664" cy="618744"/>
          </a:xfrm>
          <a:prstGeom prst="rect">
            <a:avLst/>
          </a:prstGeom>
          <a:solidFill>
            <a:srgbClr val="FFFFFF"/>
          </a:solidFill>
        </p:spPr>
        <p:txBody>
          <a:bodyPr lIns="0" tIns="0" rIns="0" bIns="0">
            <a:normAutofit fontScale="97500"/>
          </a:bodyPr>
          <a:lstStyle/>
          <a:p>
            <a:pPr marL="243400" indent="-279400">
              <a:lnSpc>
                <a:spcPts val="1272"/>
              </a:lnSpc>
            </a:pPr>
            <a:r>
              <a:rPr lang="en-US" sz="1100" b="1" dirty="0">
                <a:solidFill>
                  <a:srgbClr val="FFFFFF"/>
                </a:solidFill>
                <a:latin typeface="MS Mincho"/>
              </a:rPr>
              <a:t>^ </a:t>
            </a:r>
            <a:r>
              <a:rPr lang="en-US" sz="1100" b="1" dirty="0">
                <a:solidFill>
                  <a:srgbClr val="323232"/>
                </a:solidFill>
                <a:latin typeface="MS Mincho"/>
              </a:rPr>
              <a:t>(</a:t>
            </a:r>
            <a:r>
              <a:rPr lang="en-US" sz="1100" b="1" dirty="0" err="1">
                <a:solidFill>
                  <a:srgbClr val="323232"/>
                </a:solidFill>
                <a:latin typeface="MS Mincho"/>
              </a:rPr>
              <a:t>動画</a:t>
            </a:r>
            <a:r>
              <a:rPr lang="en-US" sz="1100" b="1" dirty="0">
                <a:solidFill>
                  <a:srgbClr val="323232"/>
                </a:solidFill>
                <a:latin typeface="MS Mincho"/>
              </a:rPr>
              <a:t>)「</a:t>
            </a:r>
            <a:r>
              <a:rPr lang="en-US" sz="1100" b="1" dirty="0">
                <a:solidFill>
                  <a:srgbClr val="323232"/>
                </a:solidFill>
                <a:latin typeface="Arial"/>
              </a:rPr>
              <a:t>NACCS </a:t>
            </a:r>
            <a:r>
              <a:rPr lang="ja" sz="1100" b="1">
                <a:solidFill>
                  <a:srgbClr val="323232"/>
                </a:solidFill>
                <a:latin typeface="MS Mincho"/>
                <a:ea typeface="MS Mincho"/>
              </a:rPr>
              <a:t>植物検疫関連業務」にログインします。まずは植物防疫所のホームページから移動します。</a:t>
            </a:r>
          </a:p>
        </p:txBody>
      </p:sp>
      <p:pic>
        <p:nvPicPr>
          <p:cNvPr id="9" name="動画①">
            <a:hlinkClick r:id="" action="ppaction://media"/>
            <a:extLst>
              <a:ext uri="{FF2B5EF4-FFF2-40B4-BE49-F238E27FC236}">
                <a16:creationId xmlns:a16="http://schemas.microsoft.com/office/drawing/2014/main" id="{07B9AC72-EC8A-CD91-0EC7-BFBC802BD8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622488"/>
            <a:ext cx="7586663" cy="3900487"/>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249936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申請・手続きをクリックします。</a:t>
            </a:r>
            <a:endParaRPr lang="en-US" sz="1100" b="1" dirty="0">
              <a:solidFill>
                <a:srgbClr val="323232"/>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249936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電子申請窓口をクリックします。</a:t>
            </a:r>
            <a:endParaRPr lang="en-US" sz="1100" b="1" dirty="0">
              <a:solidFill>
                <a:srgbClr val="323232"/>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4483608"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a:t>
            </a:r>
            <a:r>
              <a:rPr lang="en-US" sz="1100" b="1">
                <a:solidFill>
                  <a:srgbClr val="323232"/>
                </a:solidFill>
                <a:latin typeface="Arial"/>
              </a:rPr>
              <a:t>NACCS </a:t>
            </a:r>
            <a:r>
              <a:rPr lang="en-US" sz="1100" b="1">
                <a:solidFill>
                  <a:srgbClr val="323232"/>
                </a:solidFill>
                <a:latin typeface="MS Mincho"/>
              </a:rPr>
              <a:t>植物検疫関連業務 ログインへ」をクリックします。</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4715256" cy="475488"/>
          </a:xfrm>
          <a:prstGeom prst="rect">
            <a:avLst/>
          </a:prstGeom>
          <a:solidFill>
            <a:srgbClr val="FFFFFF"/>
          </a:solidFill>
        </p:spPr>
        <p:txBody>
          <a:bodyPr lIns="0" tIns="0" rIns="0" bIns="0">
            <a:normAutofit fontScale="97500"/>
          </a:bodyPr>
          <a:lstStyle/>
          <a:p>
            <a:pPr indent="0"/>
            <a:r>
              <a:rPr lang="en-US" altLang="ja-JP" sz="1100" b="1" i="0">
                <a:solidFill>
                  <a:srgbClr val="3C434D"/>
                </a:solidFill>
                <a:effectLst/>
                <a:latin typeface="Hiragino Sans"/>
              </a:rPr>
              <a:t>ID</a:t>
            </a:r>
            <a:r>
              <a:rPr lang="ja-JP" altLang="en-US" sz="1100" b="1" i="0">
                <a:solidFill>
                  <a:srgbClr val="3C434D"/>
                </a:solidFill>
                <a:effectLst/>
                <a:latin typeface="Hiragino Sans"/>
              </a:rPr>
              <a:t>・パスワード・画面認証を入力してログインをクリックします。</a:t>
            </a:r>
            <a:endParaRPr lang="en-US" sz="1100" b="1" dirty="0">
              <a:solidFill>
                <a:srgbClr val="323232"/>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536448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a:t>
            </a:r>
            <a:r>
              <a:rPr lang="en-US" altLang="ja-JP" sz="1100" b="1" i="0">
                <a:solidFill>
                  <a:srgbClr val="3C434D"/>
                </a:solidFill>
                <a:effectLst/>
                <a:latin typeface="Hiragino Sans"/>
              </a:rPr>
              <a:t>NACCS </a:t>
            </a:r>
            <a:r>
              <a:rPr lang="ja-JP" altLang="en-US" sz="1100" b="1" i="0">
                <a:solidFill>
                  <a:srgbClr val="3C434D"/>
                </a:solidFill>
                <a:effectLst/>
                <a:latin typeface="Hiragino Sans"/>
              </a:rPr>
              <a:t>植物検疫関連業務」のホーム画面から検査申請内容を登録します。</a:t>
            </a:r>
            <a:endParaRPr lang="en-US" sz="1100" b="1" dirty="0">
              <a:solidFill>
                <a:srgbClr val="323232"/>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63068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提出先コードの入力</a:t>
            </a:r>
            <a:endParaRPr lang="en-US" sz="1100" b="1">
              <a:solidFill>
                <a:srgbClr val="323232"/>
              </a:solidFill>
              <a:latin typeface="MS Mincho"/>
            </a:endParaRPr>
          </a:p>
        </p:txBody>
      </p:sp>
      <p:sp>
        <p:nvSpPr>
          <p:cNvPr id="5" name="正方形/長方形 4"/>
          <p:cNvSpPr/>
          <p:nvPr/>
        </p:nvSpPr>
        <p:spPr>
          <a:xfrm>
            <a:off x="627888" y="6236208"/>
            <a:ext cx="5504688" cy="579120"/>
          </a:xfrm>
          <a:prstGeom prst="rect">
            <a:avLst/>
          </a:prstGeom>
          <a:solidFill>
            <a:srgbClr val="FFFFFF"/>
          </a:solidFill>
        </p:spPr>
        <p:txBody>
          <a:bodyPr lIns="0" tIns="0" rIns="0" bIns="0">
            <a:normAutofit fontScale="97500"/>
          </a:bodyPr>
          <a:lstStyle/>
          <a:p>
            <a:pPr indent="279400"/>
            <a:r>
              <a:rPr lang="ja-JP" altLang="en-US" sz="950">
                <a:solidFill>
                  <a:srgbClr val="363636"/>
                </a:solidFill>
                <a:latin typeface="MS Mincho"/>
              </a:rPr>
              <a:t>①申請先防疫所欄にコードを入力します。リンク先のコード表を参考。</a:t>
            </a:r>
          </a:p>
          <a:p>
            <a:pPr indent="279400"/>
            <a:r>
              <a:rPr lang="ja-JP" altLang="en-US" sz="950">
                <a:solidFill>
                  <a:srgbClr val="363636"/>
                </a:solidFill>
                <a:latin typeface="MS Mincho"/>
              </a:rPr>
              <a:t>②植物検疫協会を利用する場合は協会経由に「</a:t>
            </a:r>
            <a:r>
              <a:rPr lang="en-US" altLang="ja-JP" sz="950">
                <a:solidFill>
                  <a:srgbClr val="363636"/>
                </a:solidFill>
                <a:latin typeface="MS Mincho"/>
              </a:rPr>
              <a:t>Y</a:t>
            </a:r>
            <a:r>
              <a:rPr lang="ja-JP" altLang="en-US" sz="950">
                <a:solidFill>
                  <a:srgbClr val="363636"/>
                </a:solidFill>
                <a:latin typeface="MS Mincho"/>
              </a:rPr>
              <a:t>」を記入。利用しない場合は空欄にしてください。</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630680"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証明書の種類の選択</a:t>
            </a:r>
          </a:p>
        </p:txBody>
      </p:sp>
      <p:sp>
        <p:nvSpPr>
          <p:cNvPr id="5" name="正方形/長方形 4"/>
          <p:cNvSpPr/>
          <p:nvPr/>
        </p:nvSpPr>
        <p:spPr>
          <a:xfrm>
            <a:off x="627888" y="6236208"/>
            <a:ext cx="6291072" cy="579120"/>
          </a:xfrm>
          <a:prstGeom prst="rect">
            <a:avLst/>
          </a:prstGeom>
          <a:solidFill>
            <a:srgbClr val="FFFFFF"/>
          </a:solidFill>
        </p:spPr>
        <p:txBody>
          <a:bodyPr lIns="0" tIns="0" rIns="0" bIns="0">
            <a:normAutofit fontScale="97500"/>
          </a:bodyPr>
          <a:lstStyle/>
          <a:p>
            <a:r>
              <a:rPr lang="ja-JP" altLang="en-US" sz="950" dirty="0">
                <a:solidFill>
                  <a:srgbClr val="363636"/>
                </a:solidFill>
                <a:latin typeface="MS Mincho"/>
              </a:rPr>
              <a:t>①再輸出検査合格証明書は輸出先国より再輸出検査合格証明書の取得を要求される場合などに使用します。種子等に求められることがあります。多くの場合は「通常検査合格証明書」を選択します。</a:t>
            </a:r>
            <a:endParaRPr lang="ja" sz="950" dirty="0">
              <a:solidFill>
                <a:srgbClr val="363636"/>
              </a:solidFill>
              <a:latin typeface="MS Mincho"/>
              <a:ea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33502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輸送手段の選択</a:t>
            </a:r>
            <a:endParaRPr lang="en-US" sz="1100" b="1" dirty="0">
              <a:solidFill>
                <a:srgbClr val="323232"/>
              </a:solidFill>
              <a:latin typeface="MS Mincho"/>
            </a:endParaRPr>
          </a:p>
        </p:txBody>
      </p:sp>
      <p:sp>
        <p:nvSpPr>
          <p:cNvPr id="5" name="正方形/長方形 4"/>
          <p:cNvSpPr/>
          <p:nvPr/>
        </p:nvSpPr>
        <p:spPr>
          <a:xfrm>
            <a:off x="627888" y="6254496"/>
            <a:ext cx="6275832" cy="740664"/>
          </a:xfrm>
          <a:prstGeom prst="rect">
            <a:avLst/>
          </a:prstGeom>
          <a:solidFill>
            <a:srgbClr val="FFFFFF"/>
          </a:solidFill>
        </p:spPr>
        <p:txBody>
          <a:bodyPr lIns="0" tIns="0" rIns="0" bIns="0">
            <a:normAutofit fontScale="97500"/>
          </a:bodyPr>
          <a:lstStyle/>
          <a:p>
            <a:pPr indent="0">
              <a:lnSpc>
                <a:spcPts val="1488"/>
              </a:lnSpc>
            </a:pPr>
            <a:r>
              <a:rPr lang="ja-JP" altLang="en-US" sz="950">
                <a:solidFill>
                  <a:srgbClr val="363636"/>
                </a:solidFill>
                <a:latin typeface="MS Mincho"/>
              </a:rPr>
              <a:t>②船積貨物の場合は「</a:t>
            </a:r>
            <a:r>
              <a:rPr lang="en-US" altLang="ja-JP" sz="950">
                <a:solidFill>
                  <a:srgbClr val="363636"/>
                </a:solidFill>
                <a:latin typeface="MS Mincho"/>
              </a:rPr>
              <a:t>SHIP CARGO </a:t>
            </a:r>
            <a:r>
              <a:rPr lang="ja-JP" altLang="en-US" sz="950">
                <a:solidFill>
                  <a:srgbClr val="363636"/>
                </a:solidFill>
                <a:latin typeface="MS Mincho"/>
              </a:rPr>
              <a:t>」、航空貨物（国際宅配便含む ）の場合は「</a:t>
            </a:r>
            <a:r>
              <a:rPr lang="en-US" altLang="ja-JP" sz="950">
                <a:solidFill>
                  <a:srgbClr val="363636"/>
                </a:solidFill>
                <a:latin typeface="MS Mincho"/>
              </a:rPr>
              <a:t>AIR CARGO </a:t>
            </a:r>
            <a:r>
              <a:rPr lang="ja-JP" altLang="en-US" sz="950">
                <a:solidFill>
                  <a:srgbClr val="363636"/>
                </a:solidFill>
                <a:latin typeface="MS Mincho"/>
              </a:rPr>
              <a:t>」、</a:t>
            </a:r>
            <a:r>
              <a:rPr lang="en-US" altLang="ja-JP" sz="950">
                <a:solidFill>
                  <a:srgbClr val="363636"/>
                </a:solidFill>
                <a:latin typeface="MS Mincho"/>
              </a:rPr>
              <a:t>EMS</a:t>
            </a:r>
            <a:r>
              <a:rPr lang="ja-JP" altLang="en-US" sz="950">
                <a:solidFill>
                  <a:srgbClr val="363636"/>
                </a:solidFill>
                <a:latin typeface="MS Mincho"/>
              </a:rPr>
              <a:t>等の国際 郵便物の場合は「 </a:t>
            </a:r>
            <a:r>
              <a:rPr lang="en-US" altLang="ja-JP" sz="950">
                <a:solidFill>
                  <a:srgbClr val="363636"/>
                </a:solidFill>
                <a:latin typeface="MS Mincho"/>
              </a:rPr>
              <a:t>MAIL </a:t>
            </a:r>
            <a:r>
              <a:rPr lang="ja-JP" altLang="en-US" sz="950">
                <a:solidFill>
                  <a:srgbClr val="363636"/>
                </a:solidFill>
                <a:latin typeface="MS Mincho"/>
              </a:rPr>
              <a:t>」、手荷物等の携帯品の場合は「 </a:t>
            </a:r>
            <a:r>
              <a:rPr lang="en-US" altLang="ja-JP" sz="950">
                <a:solidFill>
                  <a:srgbClr val="363636"/>
                </a:solidFill>
                <a:latin typeface="MS Mincho"/>
              </a:rPr>
              <a:t>BAGGAGE </a:t>
            </a:r>
            <a:r>
              <a:rPr lang="ja-JP" altLang="en-US" sz="950">
                <a:solidFill>
                  <a:srgbClr val="363636"/>
                </a:solidFill>
                <a:latin typeface="MS Mincho"/>
              </a:rPr>
              <a:t>」を選択してください。</a:t>
            </a:r>
          </a:p>
          <a:p>
            <a:pPr indent="0">
              <a:lnSpc>
                <a:spcPts val="1488"/>
              </a:lnSpc>
            </a:pPr>
            <a:r>
              <a:rPr lang="en-US" altLang="ja-JP" sz="950">
                <a:solidFill>
                  <a:srgbClr val="363636"/>
                </a:solidFill>
                <a:latin typeface="MS Mincho"/>
              </a:rPr>
              <a:t>※</a:t>
            </a:r>
            <a:r>
              <a:rPr lang="ja-JP" altLang="en-US" sz="950">
                <a:solidFill>
                  <a:srgbClr val="363636"/>
                </a:solidFill>
                <a:latin typeface="MS Mincho"/>
              </a:rPr>
              <a:t>積載船名が未定の場合及び輸送手段が「</a:t>
            </a:r>
            <a:r>
              <a:rPr lang="en-US" altLang="ja-JP" sz="950">
                <a:solidFill>
                  <a:srgbClr val="363636"/>
                </a:solidFill>
                <a:latin typeface="MS Mincho"/>
              </a:rPr>
              <a:t>MAIL</a:t>
            </a:r>
            <a:r>
              <a:rPr lang="ja-JP" altLang="en-US" sz="950">
                <a:solidFill>
                  <a:srgbClr val="363636"/>
                </a:solidFill>
                <a:latin typeface="MS Mincho"/>
              </a:rPr>
              <a:t>」の場合は空欄としてください。</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記号及び番号の入力</a:t>
            </a:r>
            <a:endParaRPr lang="en-US" sz="1100" b="1" dirty="0">
              <a:solidFill>
                <a:srgbClr val="323232"/>
              </a:solidFill>
              <a:latin typeface="MS Mincho"/>
            </a:endParaRPr>
          </a:p>
        </p:txBody>
      </p:sp>
      <p:sp>
        <p:nvSpPr>
          <p:cNvPr id="5" name="正方形/長方形 4"/>
          <p:cNvSpPr/>
          <p:nvPr/>
        </p:nvSpPr>
        <p:spPr>
          <a:xfrm>
            <a:off x="627888" y="6251448"/>
            <a:ext cx="6187440" cy="935736"/>
          </a:xfrm>
          <a:prstGeom prst="rect">
            <a:avLst/>
          </a:prstGeom>
          <a:solidFill>
            <a:srgbClr val="FFFFFF"/>
          </a:solidFill>
        </p:spPr>
        <p:txBody>
          <a:bodyPr lIns="0" tIns="0" rIns="0" bIns="0">
            <a:normAutofit fontScale="97500"/>
          </a:bodyPr>
          <a:lstStyle/>
          <a:p>
            <a:pPr indent="0" algn="just">
              <a:lnSpc>
                <a:spcPts val="1464"/>
              </a:lnSpc>
            </a:pPr>
            <a:r>
              <a:rPr lang="ja-JP" altLang="en-US" sz="950">
                <a:solidFill>
                  <a:srgbClr val="363636"/>
                </a:solidFill>
                <a:latin typeface="Arial"/>
              </a:rPr>
              <a:t>③</a:t>
            </a:r>
            <a:r>
              <a:rPr lang="en-US" altLang="ja-JP" sz="950">
                <a:solidFill>
                  <a:srgbClr val="363636"/>
                </a:solidFill>
                <a:latin typeface="Arial"/>
              </a:rPr>
              <a:t>Shipping mark </a:t>
            </a:r>
            <a:r>
              <a:rPr lang="ja-JP" altLang="en-US" sz="950">
                <a:solidFill>
                  <a:srgbClr val="363636"/>
                </a:solidFill>
                <a:latin typeface="Arial"/>
              </a:rPr>
              <a:t>やコンテナ番号などの入力が可能です。字数制限にかかる場合は、「</a:t>
            </a:r>
            <a:r>
              <a:rPr lang="en-US" altLang="ja-JP" sz="950">
                <a:solidFill>
                  <a:srgbClr val="363636"/>
                </a:solidFill>
                <a:latin typeface="Arial"/>
              </a:rPr>
              <a:t>SEE ADDITIONAL DECLARATION </a:t>
            </a:r>
            <a:r>
              <a:rPr lang="ja-JP" altLang="en-US" sz="950">
                <a:solidFill>
                  <a:srgbClr val="363636"/>
                </a:solidFill>
                <a:latin typeface="Arial"/>
              </a:rPr>
              <a:t>」等を入力し、</a:t>
            </a:r>
            <a:r>
              <a:rPr lang="en-US" altLang="ja-JP" sz="950">
                <a:solidFill>
                  <a:srgbClr val="363636"/>
                </a:solidFill>
                <a:latin typeface="Arial"/>
              </a:rPr>
              <a:t>STEP16</a:t>
            </a:r>
            <a:r>
              <a:rPr lang="ja-JP" altLang="en-US" sz="950">
                <a:solidFill>
                  <a:srgbClr val="363636"/>
                </a:solidFill>
                <a:latin typeface="Arial"/>
              </a:rPr>
              <a:t>の「記事」欄 、または</a:t>
            </a:r>
            <a:r>
              <a:rPr lang="en-US" altLang="ja-JP" sz="950">
                <a:solidFill>
                  <a:srgbClr val="363636"/>
                </a:solidFill>
                <a:latin typeface="Arial"/>
              </a:rPr>
              <a:t>STEP17</a:t>
            </a:r>
            <a:r>
              <a:rPr lang="ja-JP" altLang="en-US" sz="950">
                <a:solidFill>
                  <a:srgbClr val="363636"/>
                </a:solidFill>
                <a:latin typeface="Arial"/>
              </a:rPr>
              <a:t>の「添付ファイル情報」により希望する記号等をお知らせください。</a:t>
            </a:r>
          </a:p>
          <a:p>
            <a:pPr indent="0" algn="just">
              <a:lnSpc>
                <a:spcPts val="1464"/>
              </a:lnSpc>
            </a:pPr>
            <a:r>
              <a:rPr lang="ja-JP" altLang="en-US" sz="950">
                <a:solidFill>
                  <a:srgbClr val="363636"/>
                </a:solidFill>
                <a:latin typeface="Arial"/>
              </a:rPr>
              <a:t>希望する記号等がない場合は、「</a:t>
            </a:r>
            <a:r>
              <a:rPr lang="en-US" altLang="ja-JP" sz="950">
                <a:solidFill>
                  <a:srgbClr val="363636"/>
                </a:solidFill>
                <a:latin typeface="Arial"/>
              </a:rPr>
              <a:t>NONE</a:t>
            </a:r>
            <a:r>
              <a:rPr lang="ja-JP" altLang="en-US" sz="950">
                <a:solidFill>
                  <a:srgbClr val="363636"/>
                </a:solidFill>
                <a:latin typeface="Arial"/>
              </a:rPr>
              <a:t>」と入力してください。</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20040" y="201168"/>
            <a:ext cx="1819656" cy="475488"/>
          </a:xfrm>
          <a:prstGeom prst="rect">
            <a:avLst/>
          </a:prstGeom>
          <a:solidFill>
            <a:srgbClr val="FFFFFF"/>
          </a:solidFill>
        </p:spPr>
        <p:txBody>
          <a:bodyPr lIns="0" tIns="0" rIns="0" bIns="0">
            <a:normAutofit fontScale="97500" lnSpcReduction="10000"/>
          </a:bodyPr>
          <a:lstStyle/>
          <a:p>
            <a:r>
              <a:rPr lang="ja-JP" altLang="en-US" sz="1100" b="1">
                <a:effectLst/>
                <a:latin typeface="Hiragino Sans"/>
                <a:ea typeface="Hiragino Sans"/>
              </a:rPr>
              <a:t>（動画）輸入国の入力</a:t>
            </a:r>
            <a:endParaRPr lang="ja-JP" altLang="en-US" sz="1100" b="1">
              <a:effectLst/>
              <a:latin typeface="Hiragino Sans"/>
            </a:endParaRPr>
          </a:p>
          <a:p>
            <a:br>
              <a:rPr lang="ja-JP" altLang="en-US" sz="1100">
                <a:effectLst/>
              </a:rPr>
            </a:br>
            <a:endParaRPr lang="en-US" sz="1100" b="1">
              <a:solidFill>
                <a:srgbClr val="323232"/>
              </a:solidFill>
              <a:latin typeface="MS Mincho"/>
            </a:endParaRPr>
          </a:p>
        </p:txBody>
      </p:sp>
      <p:pic>
        <p:nvPicPr>
          <p:cNvPr id="8" name="動画②">
            <a:hlinkClick r:id="" action="ppaction://media"/>
            <a:extLst>
              <a:ext uri="{FF2B5EF4-FFF2-40B4-BE49-F238E27FC236}">
                <a16:creationId xmlns:a16="http://schemas.microsoft.com/office/drawing/2014/main" id="{EFA6A0CE-B58E-A49F-8111-AEE549CD90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24681" y="1995097"/>
            <a:ext cx="6337300" cy="44958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22834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輸入国の入力</a:t>
            </a:r>
            <a:endParaRPr lang="en-US" sz="1100" b="1" dirty="0">
              <a:solidFill>
                <a:srgbClr val="323232"/>
              </a:solidFill>
              <a:latin typeface="MS Mincho"/>
            </a:endParaRPr>
          </a:p>
        </p:txBody>
      </p:sp>
      <p:sp>
        <p:nvSpPr>
          <p:cNvPr id="5" name="正方形/長方形 4"/>
          <p:cNvSpPr/>
          <p:nvPr/>
        </p:nvSpPr>
        <p:spPr>
          <a:xfrm>
            <a:off x="627888" y="6236208"/>
            <a:ext cx="6281928" cy="579120"/>
          </a:xfrm>
          <a:prstGeom prst="rect">
            <a:avLst/>
          </a:prstGeom>
          <a:solidFill>
            <a:srgbClr val="FFFFFF"/>
          </a:solidFill>
        </p:spPr>
        <p:txBody>
          <a:bodyPr lIns="0" tIns="0" rIns="0" bIns="0">
            <a:normAutofit fontScale="97500"/>
          </a:bodyPr>
          <a:lstStyle/>
          <a:p>
            <a:pPr indent="0">
              <a:lnSpc>
                <a:spcPts val="1488"/>
              </a:lnSpc>
            </a:pPr>
            <a:r>
              <a:rPr lang="ja-JP" altLang="en-US" sz="950">
                <a:solidFill>
                  <a:srgbClr val="363636"/>
                </a:solidFill>
                <a:latin typeface="MS Mincho"/>
              </a:rPr>
              <a:t>④「検索」をクリックします。コードまたは英名の一部を入力し、「検索」をクリックします。その後、該当する輸入国を選択し、「入力」をクリックします。</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81965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荷送人、荷受人の入力</a:t>
            </a:r>
            <a:endParaRPr lang="en-US" sz="1100" b="1" dirty="0">
              <a:solidFill>
                <a:srgbClr val="323232"/>
              </a:solidFill>
              <a:latin typeface="MS Mincho"/>
            </a:endParaRPr>
          </a:p>
        </p:txBody>
      </p:sp>
      <p:sp>
        <p:nvSpPr>
          <p:cNvPr id="5" name="正方形/長方形 4"/>
          <p:cNvSpPr/>
          <p:nvPr/>
        </p:nvSpPr>
        <p:spPr>
          <a:xfrm>
            <a:off x="627888" y="6236208"/>
            <a:ext cx="6184392" cy="579120"/>
          </a:xfrm>
          <a:prstGeom prst="rect">
            <a:avLst/>
          </a:prstGeom>
          <a:solidFill>
            <a:srgbClr val="FFFFFF"/>
          </a:solidFill>
        </p:spPr>
        <p:txBody>
          <a:bodyPr lIns="0" tIns="0" rIns="0" bIns="0">
            <a:normAutofit fontScale="97500"/>
          </a:bodyPr>
          <a:lstStyle/>
          <a:p>
            <a:pPr indent="317500"/>
            <a:r>
              <a:rPr lang="en-US" altLang="ja-JP" sz="950">
                <a:solidFill>
                  <a:srgbClr val="363636"/>
                </a:solidFill>
                <a:latin typeface="MS Mincho"/>
              </a:rPr>
              <a:t>『⑤</a:t>
            </a:r>
            <a:r>
              <a:rPr lang="ja-JP" altLang="en-US" sz="950">
                <a:solidFill>
                  <a:srgbClr val="363636"/>
                </a:solidFill>
                <a:latin typeface="MS Mincho"/>
              </a:rPr>
              <a:t>「荷送人氏名（欧文）」、⑥「荷送人住所（欧文）」、⑦「荷受人氏名（欧文）」及び⑧「荷受人住所（欧文）」を入力します。</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輸入許可番号の入力</a:t>
            </a:r>
            <a:endParaRPr lang="en-US" sz="1100" b="1" dirty="0">
              <a:solidFill>
                <a:srgbClr val="323232"/>
              </a:solidFill>
              <a:latin typeface="MS Mincho"/>
            </a:endParaRPr>
          </a:p>
        </p:txBody>
      </p:sp>
      <p:sp>
        <p:nvSpPr>
          <p:cNvPr id="5" name="正方形/長方形 4"/>
          <p:cNvSpPr/>
          <p:nvPr/>
        </p:nvSpPr>
        <p:spPr>
          <a:xfrm>
            <a:off x="627888" y="6236208"/>
            <a:ext cx="6041136" cy="579120"/>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⑨「輸入国政府の輸入許可番号」に、輸出予定の植物等に対して発行された輸入許可証の番号を入力します。</a:t>
            </a:r>
          </a:p>
          <a:p>
            <a:pPr indent="317500"/>
            <a:r>
              <a:rPr lang="en-US" altLang="ja-JP" sz="950">
                <a:solidFill>
                  <a:srgbClr val="363636"/>
                </a:solidFill>
                <a:latin typeface="MS Mincho"/>
              </a:rPr>
              <a:t>※</a:t>
            </a:r>
            <a:r>
              <a:rPr lang="ja-JP" altLang="en-US" sz="950">
                <a:solidFill>
                  <a:srgbClr val="363636"/>
                </a:solidFill>
                <a:latin typeface="MS Mincho"/>
              </a:rPr>
              <a:t>取得の必要がない品目の場合は、空欄としてください。</a:t>
            </a:r>
            <a:endParaRPr lang="en-US" sz="95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37769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合計梱数の入力</a:t>
            </a:r>
            <a:endParaRPr lang="en-US" sz="1100" b="1" dirty="0">
              <a:solidFill>
                <a:srgbClr val="323232"/>
              </a:solidFill>
              <a:latin typeface="MS Mincho"/>
            </a:endParaRPr>
          </a:p>
        </p:txBody>
      </p:sp>
      <p:sp>
        <p:nvSpPr>
          <p:cNvPr id="5" name="正方形/長方形 4"/>
          <p:cNvSpPr/>
          <p:nvPr/>
        </p:nvSpPr>
        <p:spPr>
          <a:xfrm>
            <a:off x="627888" y="6254496"/>
            <a:ext cx="6303264" cy="560832"/>
          </a:xfrm>
          <a:prstGeom prst="rect">
            <a:avLst/>
          </a:prstGeom>
          <a:solidFill>
            <a:srgbClr val="FFFFFF"/>
          </a:solidFill>
        </p:spPr>
        <p:txBody>
          <a:bodyPr lIns="0" tIns="0" rIns="0" bIns="0">
            <a:normAutofit fontScale="97500"/>
          </a:bodyPr>
          <a:lstStyle/>
          <a:p>
            <a:pPr indent="0">
              <a:lnSpc>
                <a:spcPts val="1488"/>
              </a:lnSpc>
            </a:pPr>
            <a:r>
              <a:rPr lang="ja-JP" altLang="en-US" sz="950">
                <a:solidFill>
                  <a:srgbClr val="363636"/>
                </a:solidFill>
                <a:latin typeface="MS Mincho"/>
                <a:ea typeface="MS Mincho"/>
              </a:rPr>
              <a:t>⑩ 「合計梱数（ 単位含む）」に、輸出する梱包数とその単位 （</a:t>
            </a:r>
            <a:r>
              <a:rPr lang="en-US" altLang="ja-JP" sz="950">
                <a:solidFill>
                  <a:srgbClr val="363636"/>
                </a:solidFill>
                <a:latin typeface="MS Mincho"/>
                <a:ea typeface="MS Mincho"/>
              </a:rPr>
              <a:t>1CARTON</a:t>
            </a:r>
            <a:r>
              <a:rPr lang="ja-JP" altLang="en-US" sz="950">
                <a:solidFill>
                  <a:srgbClr val="363636"/>
                </a:solidFill>
                <a:latin typeface="MS Mincho"/>
                <a:ea typeface="MS Mincho"/>
              </a:rPr>
              <a:t>、</a:t>
            </a:r>
            <a:r>
              <a:rPr lang="en-US" altLang="ja-JP" sz="950">
                <a:solidFill>
                  <a:srgbClr val="363636"/>
                </a:solidFill>
                <a:latin typeface="MS Mincho"/>
                <a:ea typeface="MS Mincho"/>
              </a:rPr>
              <a:t>2BAGS</a:t>
            </a:r>
            <a:r>
              <a:rPr lang="ja-JP" altLang="en-US" sz="950">
                <a:solidFill>
                  <a:srgbClr val="363636"/>
                </a:solidFill>
                <a:latin typeface="MS Mincho"/>
                <a:ea typeface="MS Mincho"/>
              </a:rPr>
              <a:t>、</a:t>
            </a:r>
            <a:r>
              <a:rPr lang="en-US" altLang="ja-JP" sz="950">
                <a:solidFill>
                  <a:srgbClr val="363636"/>
                </a:solidFill>
                <a:latin typeface="MS Mincho"/>
                <a:ea typeface="MS Mincho"/>
              </a:rPr>
              <a:t>3CONTAINERS </a:t>
            </a:r>
            <a:r>
              <a:rPr lang="ja-JP" altLang="en-US" sz="950">
                <a:solidFill>
                  <a:srgbClr val="363636"/>
                </a:solidFill>
                <a:latin typeface="MS Mincho"/>
                <a:ea typeface="MS Mincho"/>
              </a:rPr>
              <a:t>等を入力します。）</a:t>
            </a:r>
            <a:endParaRPr lang="ja" sz="950">
              <a:solidFill>
                <a:srgbClr val="363636"/>
              </a:solidFill>
              <a:latin typeface="MS Mincho"/>
              <a:ea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22834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記事欄の入力</a:t>
            </a:r>
            <a:endParaRPr lang="en-US" sz="1100" b="1">
              <a:solidFill>
                <a:srgbClr val="323232"/>
              </a:solidFill>
              <a:latin typeface="MS Mincho"/>
            </a:endParaRPr>
          </a:p>
        </p:txBody>
      </p:sp>
      <p:sp>
        <p:nvSpPr>
          <p:cNvPr id="5" name="正方形/長方形 4"/>
          <p:cNvSpPr/>
          <p:nvPr/>
        </p:nvSpPr>
        <p:spPr>
          <a:xfrm>
            <a:off x="627888" y="6236208"/>
            <a:ext cx="6281928" cy="758952"/>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植物防疫所への連絡事項を入力します。輸出検査を受ける際の検査場担当者の連絡先や輸入国の要求事項等です。</a:t>
            </a:r>
          </a:p>
          <a:p>
            <a:pPr indent="317500"/>
            <a:r>
              <a:rPr lang="ja-JP" altLang="en-US" sz="950">
                <a:solidFill>
                  <a:srgbClr val="363636"/>
                </a:solidFill>
                <a:latin typeface="MS Mincho"/>
              </a:rPr>
              <a:t>字数制限を超える場合は、「添付ファイル情報」により添付してください。</a:t>
            </a:r>
          </a:p>
          <a:p>
            <a:pPr indent="317500"/>
            <a:r>
              <a:rPr lang="ja-JP" altLang="en-US" sz="950">
                <a:solidFill>
                  <a:srgbClr val="363636"/>
                </a:solidFill>
                <a:latin typeface="MS Mincho"/>
              </a:rPr>
              <a:t>ご不明な点がございましたらお近くの植物防疫所にお問合せください。</a:t>
            </a:r>
            <a:endParaRPr lang="ja" sz="950" dirty="0">
              <a:solidFill>
                <a:srgbClr val="363636"/>
              </a:solidFill>
              <a:latin typeface="MS Mincho"/>
              <a:ea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377696"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ファイルの添付</a:t>
            </a:r>
          </a:p>
        </p:txBody>
      </p:sp>
      <p:sp>
        <p:nvSpPr>
          <p:cNvPr id="5" name="正方形/長方形 4"/>
          <p:cNvSpPr/>
          <p:nvPr/>
        </p:nvSpPr>
        <p:spPr>
          <a:xfrm>
            <a:off x="627888" y="6236208"/>
            <a:ext cx="6294120" cy="579120"/>
          </a:xfrm>
          <a:prstGeom prst="rect">
            <a:avLst/>
          </a:prstGeom>
          <a:solidFill>
            <a:srgbClr val="FFFFFF"/>
          </a:solidFill>
        </p:spPr>
        <p:txBody>
          <a:bodyPr lIns="0" tIns="0" rIns="0" bIns="0">
            <a:normAutofit fontScale="97500"/>
          </a:bodyPr>
          <a:lstStyle/>
          <a:p>
            <a:r>
              <a:rPr lang="ja-JP" altLang="en-US" sz="950" dirty="0">
                <a:solidFill>
                  <a:srgbClr val="363636"/>
                </a:solidFill>
                <a:latin typeface="MS Mincho"/>
              </a:rPr>
              <a:t>「添付ファイル情報」には申請に関する情報ファイルを５つまで添付することができます。「ファイル選択」から添付するファイルを選択し、「説明」にファイルの名称を入力後、「ファイル追加」をクリックします。</a:t>
            </a:r>
            <a:endParaRPr lang="en-US" sz="950" dirty="0">
              <a:solidFill>
                <a:srgbClr val="363636"/>
              </a:solidFill>
              <a:latin typeface="MS Mincho"/>
            </a:endParaRP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3910584"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「②</a:t>
            </a:r>
            <a:r>
              <a:rPr lang="en-US" sz="1100" b="1">
                <a:solidFill>
                  <a:srgbClr val="323232"/>
                </a:solidFill>
                <a:latin typeface="Arial"/>
              </a:rPr>
              <a:t>NACCS</a:t>
            </a:r>
            <a:r>
              <a:rPr lang="en-US" sz="1100" b="1">
                <a:solidFill>
                  <a:srgbClr val="323232"/>
                </a:solidFill>
                <a:latin typeface="MS Mincho"/>
              </a:rPr>
              <a:t>で輸出検査を申込む」へ進んでください。</a:t>
            </a: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2272"/>
            <a:ext cx="6284976" cy="5507736"/>
          </a:xfrm>
          <a:prstGeom prst="rect">
            <a:avLst/>
          </a:prstGeom>
        </p:spPr>
      </p:pic>
      <p:sp>
        <p:nvSpPr>
          <p:cNvPr id="4" name="正方形/長方形 3"/>
          <p:cNvSpPr/>
          <p:nvPr/>
        </p:nvSpPr>
        <p:spPr>
          <a:xfrm>
            <a:off x="320040" y="213360"/>
            <a:ext cx="1819656"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※作成元 植物防疫所</a:t>
            </a:r>
          </a:p>
        </p:txBody>
      </p:sp>
      <p:sp>
        <p:nvSpPr>
          <p:cNvPr id="5" name="正方形/長方形 4"/>
          <p:cNvSpPr/>
          <p:nvPr/>
        </p:nvSpPr>
        <p:spPr>
          <a:xfrm>
            <a:off x="640080" y="6242304"/>
            <a:ext cx="4093464" cy="585216"/>
          </a:xfrm>
          <a:prstGeom prst="rect">
            <a:avLst/>
          </a:prstGeom>
          <a:solidFill>
            <a:srgbClr val="FFFFFF"/>
          </a:solidFill>
        </p:spPr>
        <p:txBody>
          <a:bodyPr lIns="0" tIns="0" rIns="0" bIns="0">
            <a:normAutofit fontScale="97500"/>
          </a:bodyPr>
          <a:lstStyle/>
          <a:p>
            <a:pPr indent="330200"/>
            <a:r>
              <a:rPr lang="ja" sz="950">
                <a:solidFill>
                  <a:srgbClr val="363636"/>
                </a:solidFill>
                <a:latin typeface="MS Mincho"/>
                <a:ea typeface="MS Mincho"/>
              </a:rPr>
              <a:t>このマニュアルは植物防疫所が作成しています。</a:t>
            </a:r>
          </a:p>
          <a:p>
            <a:pPr indent="330200"/>
            <a:r>
              <a:rPr lang="ja" sz="950">
                <a:solidFill>
                  <a:srgbClr val="363636"/>
                </a:solidFill>
                <a:latin typeface="MS Mincho"/>
                <a:ea typeface="MS Mincho"/>
              </a:rPr>
              <a:t>ご不明な点がございましたらお近くの植物防疫所までお問合せください。</a:t>
            </a: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59080" y="426720"/>
            <a:ext cx="4172712" cy="4511040"/>
          </a:xfrm>
          <a:prstGeom prst="rect">
            <a:avLst/>
          </a:prstGeom>
          <a:solidFill>
            <a:srgbClr val="FFFFFF"/>
          </a:solidFill>
        </p:spPr>
        <p:txBody>
          <a:bodyPr lIns="0" tIns="0" rIns="0" bIns="0">
            <a:normAutofit fontScale="97500"/>
          </a:bodyPr>
          <a:lstStyle/>
          <a:p>
            <a:pPr indent="304800">
              <a:spcAft>
                <a:spcPts val="420"/>
              </a:spcAft>
            </a:pPr>
            <a:r>
              <a:rPr lang="ja" sz="1200" b="1" dirty="0">
                <a:solidFill>
                  <a:srgbClr val="323232"/>
                </a:solidFill>
                <a:latin typeface="MS Mincho"/>
                <a:ea typeface="MS Mincho"/>
              </a:rPr>
              <a:t>リンク</a:t>
            </a:r>
          </a:p>
          <a:p>
            <a:pPr indent="0"/>
            <a:r>
              <a:rPr lang="en-US" sz="1000" b="1" dirty="0" err="1">
                <a:solidFill>
                  <a:srgbClr val="323232"/>
                </a:solidFill>
                <a:latin typeface="MS Mincho"/>
              </a:rPr>
              <a:t>提出先コードの</a:t>
            </a:r>
            <a:r>
              <a:rPr lang="ja-JP" altLang="en-US" sz="1000" b="1" dirty="0">
                <a:solidFill>
                  <a:srgbClr val="323232"/>
                </a:solidFill>
                <a:latin typeface="MS Mincho"/>
              </a:rPr>
              <a:t>一覧</a:t>
            </a:r>
            <a:endParaRPr lang="en-US" sz="1000" b="1" dirty="0">
              <a:solidFill>
                <a:srgbClr val="323232"/>
              </a:solidFill>
              <a:latin typeface="MS Mincho"/>
            </a:endParaRPr>
          </a:p>
          <a:p>
            <a:pPr indent="0"/>
            <a:r>
              <a:rPr lang="ja" sz="950" dirty="0">
                <a:solidFill>
                  <a:srgbClr val="323232"/>
                </a:solidFill>
                <a:latin typeface="MS Mincho"/>
                <a:ea typeface="MS Mincho"/>
              </a:rPr>
              <a:t>植物検疫業務関連コード </a:t>
            </a:r>
            <a:r>
              <a:rPr lang="en-US" sz="950" dirty="0">
                <a:solidFill>
                  <a:srgbClr val="323232"/>
                </a:solidFill>
                <a:latin typeface="MS Mincho"/>
              </a:rPr>
              <a:t>| </a:t>
            </a:r>
            <a:r>
              <a:rPr lang="en-US" sz="950" dirty="0" err="1">
                <a:solidFill>
                  <a:srgbClr val="323232"/>
                </a:solidFill>
                <a:latin typeface="Arial"/>
              </a:rPr>
              <a:t>NACCS</a:t>
            </a:r>
            <a:r>
              <a:rPr lang="en-US" sz="950" dirty="0" err="1">
                <a:solidFill>
                  <a:srgbClr val="323232"/>
                </a:solidFill>
                <a:latin typeface="MS Mincho"/>
              </a:rPr>
              <a:t>掲⽰板</a:t>
            </a:r>
            <a:endParaRPr lang="en-US" sz="950" dirty="0">
              <a:solidFill>
                <a:srgbClr val="323232"/>
              </a:solidFill>
              <a:latin typeface="MS Mincho"/>
            </a:endParaRPr>
          </a:p>
          <a:p>
            <a:pPr indent="0">
              <a:spcAft>
                <a:spcPts val="420"/>
              </a:spcAft>
            </a:pPr>
            <a:r>
              <a:rPr lang="en-US" sz="950" dirty="0">
                <a:solidFill>
                  <a:srgbClr val="0975D5"/>
                </a:solidFill>
                <a:latin typeface="Arial"/>
                <a:hlinkClick r:id="rId2"/>
              </a:rPr>
              <a:t>https://bbs.naccscenter.com/naccs/dfw/web/system/code/pq-code.html</a:t>
            </a:r>
          </a:p>
          <a:p>
            <a:pPr indent="0"/>
            <a:r>
              <a:rPr lang="en-US" sz="1000" b="1" dirty="0" err="1">
                <a:solidFill>
                  <a:srgbClr val="323232"/>
                </a:solidFill>
                <a:latin typeface="MS Mincho"/>
              </a:rPr>
              <a:t>記事欄の</a:t>
            </a:r>
            <a:r>
              <a:rPr lang="ja-JP" altLang="en-US" sz="1000" b="1" dirty="0">
                <a:solidFill>
                  <a:srgbClr val="323232"/>
                </a:solidFill>
                <a:latin typeface="MS Mincho"/>
              </a:rPr>
              <a:t>一覧</a:t>
            </a:r>
            <a:endParaRPr lang="en-US" sz="1000" b="1" dirty="0">
              <a:solidFill>
                <a:srgbClr val="323232"/>
              </a:solidFill>
              <a:latin typeface="MS Mincho"/>
            </a:endParaRPr>
          </a:p>
          <a:p>
            <a:pPr indent="0"/>
            <a:r>
              <a:rPr lang="en-US" sz="950" dirty="0" err="1">
                <a:solidFill>
                  <a:srgbClr val="323232"/>
                </a:solidFill>
                <a:latin typeface="MS Mincho"/>
              </a:rPr>
              <a:t>所在地</a:t>
            </a:r>
            <a:r>
              <a:rPr lang="ja-JP" altLang="en-US" sz="950" dirty="0">
                <a:solidFill>
                  <a:srgbClr val="323232"/>
                </a:solidFill>
                <a:latin typeface="MS Mincho"/>
              </a:rPr>
              <a:t>一</a:t>
            </a:r>
            <a:r>
              <a:rPr lang="en-US" sz="950" dirty="0">
                <a:solidFill>
                  <a:srgbClr val="323232"/>
                </a:solidFill>
                <a:latin typeface="MS Mincho"/>
              </a:rPr>
              <a:t>覧(</a:t>
            </a:r>
            <a:r>
              <a:rPr lang="en-US" sz="950" dirty="0" err="1">
                <a:solidFill>
                  <a:srgbClr val="323232"/>
                </a:solidFill>
                <a:latin typeface="MS Mincho"/>
              </a:rPr>
              <a:t>アクセス‧地図</a:t>
            </a:r>
            <a:r>
              <a:rPr lang="en-US" sz="950" dirty="0">
                <a:solidFill>
                  <a:srgbClr val="323232"/>
                </a:solidFill>
                <a:latin typeface="MS Mincho"/>
              </a:rPr>
              <a:t>)：</a:t>
            </a:r>
            <a:r>
              <a:rPr lang="en-US" sz="950" dirty="0" err="1">
                <a:solidFill>
                  <a:srgbClr val="323232"/>
                </a:solidFill>
                <a:latin typeface="MS Mincho"/>
              </a:rPr>
              <a:t>植物防疫所</a:t>
            </a:r>
            <a:endParaRPr lang="en-US" sz="950" dirty="0">
              <a:solidFill>
                <a:srgbClr val="323232"/>
              </a:solidFill>
              <a:latin typeface="MS Mincho"/>
            </a:endParaRPr>
          </a:p>
          <a:p>
            <a:pPr indent="0">
              <a:spcAft>
                <a:spcPts val="420"/>
              </a:spcAft>
            </a:pPr>
            <a:r>
              <a:rPr lang="en-US" sz="950" dirty="0">
                <a:solidFill>
                  <a:srgbClr val="0975D5"/>
                </a:solidFill>
                <a:latin typeface="Arial"/>
                <a:hlinkClick r:id="rId3"/>
              </a:rPr>
              <a:t>https://www.maff.go.jp/pps/j/map/index.html</a:t>
            </a:r>
          </a:p>
          <a:p>
            <a:pPr indent="0"/>
            <a:r>
              <a:rPr lang="en-US" sz="1000" b="1" dirty="0">
                <a:solidFill>
                  <a:srgbClr val="323232"/>
                </a:solidFill>
                <a:latin typeface="MS Mincho"/>
              </a:rPr>
              <a:t>「②</a:t>
            </a:r>
            <a:r>
              <a:rPr lang="en-US" sz="1000" b="1" dirty="0" err="1">
                <a:solidFill>
                  <a:srgbClr val="323232"/>
                </a:solidFill>
                <a:latin typeface="Arial"/>
              </a:rPr>
              <a:t>NACCS</a:t>
            </a:r>
            <a:r>
              <a:rPr lang="en-US" sz="1000" b="1" dirty="0" err="1">
                <a:solidFill>
                  <a:srgbClr val="323232"/>
                </a:solidFill>
                <a:latin typeface="MS Mincho"/>
              </a:rPr>
              <a:t>で輸出検査を申込む」へ進んでください</a:t>
            </a:r>
            <a:r>
              <a:rPr lang="en-US" sz="1000" b="1" dirty="0">
                <a:solidFill>
                  <a:srgbClr val="323232"/>
                </a:solidFill>
                <a:latin typeface="MS Mincho"/>
              </a:rPr>
              <a:t>。</a:t>
            </a:r>
          </a:p>
          <a:p>
            <a:pPr indent="0"/>
            <a:r>
              <a:rPr lang="en-US" sz="950" dirty="0">
                <a:solidFill>
                  <a:srgbClr val="323232"/>
                </a:solidFill>
                <a:latin typeface="MS Mincho"/>
              </a:rPr>
              <a:t>②「</a:t>
            </a:r>
            <a:r>
              <a:rPr lang="en-US" sz="950" dirty="0">
                <a:solidFill>
                  <a:srgbClr val="323232"/>
                </a:solidFill>
                <a:latin typeface="Arial"/>
              </a:rPr>
              <a:t>NACCS </a:t>
            </a:r>
            <a:r>
              <a:rPr lang="en-US" sz="950" dirty="0" err="1">
                <a:solidFill>
                  <a:srgbClr val="323232"/>
                </a:solidFill>
                <a:latin typeface="MS Mincho"/>
              </a:rPr>
              <a:t>植物検疫関連業務」で輸出検査を申込む</a:t>
            </a:r>
            <a:r>
              <a:rPr lang="en-US" sz="950" dirty="0">
                <a:solidFill>
                  <a:srgbClr val="323232"/>
                </a:solidFill>
                <a:latin typeface="MS Mincho"/>
              </a:rPr>
              <a:t> ①</a:t>
            </a:r>
            <a:r>
              <a:rPr lang="en-US" sz="950" dirty="0" err="1">
                <a:solidFill>
                  <a:srgbClr val="323232"/>
                </a:solidFill>
                <a:latin typeface="MS Mincho"/>
              </a:rPr>
              <a:t>の続きから</a:t>
            </a:r>
            <a:endParaRPr lang="en-US" sz="950" dirty="0">
              <a:solidFill>
                <a:srgbClr val="323232"/>
              </a:solidFill>
              <a:latin typeface="MS Mincho"/>
            </a:endParaRPr>
          </a:p>
          <a:p>
            <a:pPr indent="0">
              <a:spcAft>
                <a:spcPts val="420"/>
              </a:spcAft>
            </a:pPr>
            <a:r>
              <a:rPr lang="en-US" sz="950" dirty="0">
                <a:solidFill>
                  <a:srgbClr val="0975D5"/>
                </a:solidFill>
                <a:latin typeface="Arial"/>
                <a:hlinkClick r:id="rId4"/>
              </a:rPr>
              <a:t>https://teachme.jp/^^^^^^/manuals/^^^^^^^^</a:t>
            </a:r>
          </a:p>
          <a:p>
            <a:pPr indent="0"/>
            <a:r>
              <a:rPr lang="en-US" sz="1000" b="1" dirty="0">
                <a:solidFill>
                  <a:srgbClr val="323232"/>
                </a:solidFill>
                <a:latin typeface="MS Mincho"/>
              </a:rPr>
              <a:t>※</a:t>
            </a:r>
            <a:r>
              <a:rPr lang="en-US" sz="1000" b="1" dirty="0" err="1">
                <a:solidFill>
                  <a:srgbClr val="323232"/>
                </a:solidFill>
                <a:latin typeface="MS Mincho"/>
              </a:rPr>
              <a:t>作成元</a:t>
            </a:r>
            <a:r>
              <a:rPr lang="en-US" sz="1000" b="1" dirty="0">
                <a:solidFill>
                  <a:srgbClr val="323232"/>
                </a:solidFill>
                <a:latin typeface="MS Mincho"/>
              </a:rPr>
              <a:t> </a:t>
            </a:r>
            <a:r>
              <a:rPr lang="en-US" sz="1000" b="1" dirty="0" err="1">
                <a:solidFill>
                  <a:srgbClr val="323232"/>
                </a:solidFill>
                <a:latin typeface="MS Mincho"/>
              </a:rPr>
              <a:t>植物防疫所</a:t>
            </a:r>
            <a:endParaRPr lang="en-US" sz="1000" b="1" dirty="0">
              <a:solidFill>
                <a:srgbClr val="323232"/>
              </a:solidFill>
              <a:latin typeface="MS Mincho"/>
            </a:endParaRPr>
          </a:p>
          <a:p>
            <a:pPr indent="0"/>
            <a:r>
              <a:rPr lang="en-US" sz="950" dirty="0" err="1">
                <a:solidFill>
                  <a:srgbClr val="323232"/>
                </a:solidFill>
                <a:latin typeface="MS Mincho"/>
              </a:rPr>
              <a:t>所在地</a:t>
            </a:r>
            <a:r>
              <a:rPr lang="ja-JP" altLang="en-US" sz="950" dirty="0">
                <a:solidFill>
                  <a:srgbClr val="323232"/>
                </a:solidFill>
                <a:latin typeface="MS Mincho"/>
              </a:rPr>
              <a:t>一</a:t>
            </a:r>
            <a:r>
              <a:rPr lang="en-US" sz="950" dirty="0">
                <a:solidFill>
                  <a:srgbClr val="323232"/>
                </a:solidFill>
                <a:latin typeface="MS Mincho"/>
              </a:rPr>
              <a:t>覧(</a:t>
            </a:r>
            <a:r>
              <a:rPr lang="en-US" sz="950" dirty="0" err="1">
                <a:solidFill>
                  <a:srgbClr val="323232"/>
                </a:solidFill>
                <a:latin typeface="MS Mincho"/>
              </a:rPr>
              <a:t>アクセス‧地図</a:t>
            </a:r>
            <a:r>
              <a:rPr lang="en-US" sz="950" dirty="0">
                <a:solidFill>
                  <a:srgbClr val="323232"/>
                </a:solidFill>
                <a:latin typeface="MS Mincho"/>
              </a:rPr>
              <a:t>)：</a:t>
            </a:r>
            <a:r>
              <a:rPr lang="en-US" sz="950" dirty="0" err="1">
                <a:solidFill>
                  <a:srgbClr val="323232"/>
                </a:solidFill>
                <a:latin typeface="MS Mincho"/>
              </a:rPr>
              <a:t>植物防疫所</a:t>
            </a:r>
            <a:endParaRPr lang="en-US" sz="950" dirty="0">
              <a:solidFill>
                <a:srgbClr val="323232"/>
              </a:solidFill>
              <a:latin typeface="MS Mincho"/>
            </a:endParaRPr>
          </a:p>
          <a:p>
            <a:pPr indent="0"/>
            <a:r>
              <a:rPr lang="en-US" sz="950" dirty="0">
                <a:solidFill>
                  <a:srgbClr val="0975D5"/>
                </a:solidFill>
                <a:latin typeface="Arial"/>
                <a:hlinkClick r:id="rId3"/>
              </a:rPr>
              <a:t>https://www.maff.go.jp/pps/j/map/index.html</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794</Words>
  <Application>Microsoft Office PowerPoint</Application>
  <PresentationFormat>ユーザー設定</PresentationFormat>
  <Paragraphs>52</Paragraphs>
  <Slides>21</Slides>
  <Notes>0</Notes>
  <HiddenSlides>0</HiddenSlides>
  <MMClips>2</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Hiragino Sans</vt:lpstr>
      <vt:lpstr>MS Mincho</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2024-03-26T07:02:05Z</dcterms:modified>
</cp:coreProperties>
</file>