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7586663" cy="1071721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8B4122-91E6-5C8E-CD93-55DED15555E2}" v="81" dt="2024-03-13T03:58:41.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1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hyperlink" Target="https://teachme.jp/%5e%5e%5e%5e%5e%5e/manuals/%5e%5e%5e%5e%5e%5e%5e%5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ff.go.jp/pps/j/map/index.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274320" y="274320"/>
            <a:ext cx="213360" cy="249936"/>
          </a:xfrm>
          <a:prstGeom prst="rect">
            <a:avLst/>
          </a:prstGeom>
        </p:spPr>
      </p:pic>
      <p:pic>
        <p:nvPicPr>
          <p:cNvPr id="3" name="図 2"/>
          <p:cNvPicPr>
            <a:picLocks noChangeAspect="1"/>
          </p:cNvPicPr>
          <p:nvPr/>
        </p:nvPicPr>
        <p:blipFill>
          <a:blip r:embed="rId3"/>
          <a:stretch>
            <a:fillRect/>
          </a:stretch>
        </p:blipFill>
        <p:spPr>
          <a:xfrm>
            <a:off x="652272" y="1453896"/>
            <a:ext cx="6257544" cy="5495544"/>
          </a:xfrm>
          <a:prstGeom prst="rect">
            <a:avLst/>
          </a:prstGeom>
        </p:spPr>
      </p:pic>
      <p:sp>
        <p:nvSpPr>
          <p:cNvPr id="5" name="正方形/長方形 4"/>
          <p:cNvSpPr/>
          <p:nvPr/>
        </p:nvSpPr>
        <p:spPr>
          <a:xfrm>
            <a:off x="6620256" y="271272"/>
            <a:ext cx="420624" cy="292608"/>
          </a:xfrm>
          <a:prstGeom prst="rect">
            <a:avLst/>
          </a:prstGeom>
          <a:solidFill>
            <a:srgbClr val="FFFFFF"/>
          </a:solidFill>
        </p:spPr>
        <p:txBody>
          <a:bodyPr lIns="0" tIns="0" rIns="0" bIns="0">
            <a:normAutofit fontScale="97500"/>
          </a:bodyPr>
          <a:lstStyle/>
          <a:p>
            <a:pPr indent="0" algn="r"/>
            <a:r>
              <a:rPr lang="en-US" sz="750">
                <a:solidFill>
                  <a:srgbClr val="4E515F"/>
                </a:solidFill>
                <a:latin typeface="Arial"/>
              </a:rPr>
              <a:t>^^ Steps</a:t>
            </a:r>
          </a:p>
        </p:txBody>
      </p:sp>
      <p:sp>
        <p:nvSpPr>
          <p:cNvPr id="6" name="正方形/長方形 5"/>
          <p:cNvSpPr/>
          <p:nvPr/>
        </p:nvSpPr>
        <p:spPr>
          <a:xfrm>
            <a:off x="652420" y="856488"/>
            <a:ext cx="5496963" cy="612806"/>
          </a:xfrm>
          <a:prstGeom prst="rect">
            <a:avLst/>
          </a:prstGeom>
          <a:solidFill>
            <a:srgbClr val="FFFFFF"/>
          </a:solidFill>
        </p:spPr>
        <p:txBody>
          <a:bodyPr lIns="0" tIns="0" rIns="0" bIns="0">
            <a:normAutofit fontScale="97500"/>
          </a:bodyPr>
          <a:lstStyle/>
          <a:p>
            <a:pPr indent="0"/>
            <a:r>
              <a:rPr lang="ja-JP" altLang="en-US" sz="1600" b="1" i="0">
                <a:solidFill>
                  <a:srgbClr val="3C434D"/>
                </a:solidFill>
                <a:effectLst/>
                <a:latin typeface="Hiragino Sans"/>
              </a:rPr>
              <a:t>初めての「</a:t>
            </a:r>
            <a:r>
              <a:rPr lang="en-US" altLang="ja-JP" sz="1600" b="1" i="0">
                <a:solidFill>
                  <a:srgbClr val="3C434D"/>
                </a:solidFill>
                <a:effectLst/>
                <a:latin typeface="Hiragino Sans"/>
              </a:rPr>
              <a:t>NACCS</a:t>
            </a:r>
            <a:r>
              <a:rPr lang="ja-JP" altLang="en-US" sz="1600" b="1" i="0">
                <a:solidFill>
                  <a:srgbClr val="3C434D"/>
                </a:solidFill>
                <a:effectLst/>
                <a:latin typeface="Hiragino Sans"/>
              </a:rPr>
              <a:t>植物検疫関連業務」の利用申込</a:t>
            </a:r>
            <a:endParaRPr lang="en-US" sz="1500" b="1" dirty="0">
              <a:solidFill>
                <a:srgbClr val="323232"/>
              </a:solidFill>
              <a:latin typeface="MS Mincho"/>
            </a:endParaRPr>
          </a:p>
        </p:txBody>
      </p:sp>
      <p:sp>
        <p:nvSpPr>
          <p:cNvPr id="7" name="正方形/長方形 6"/>
          <p:cNvSpPr/>
          <p:nvPr/>
        </p:nvSpPr>
        <p:spPr>
          <a:xfrm>
            <a:off x="637032" y="7046976"/>
            <a:ext cx="6056376" cy="387096"/>
          </a:xfrm>
          <a:prstGeom prst="rect">
            <a:avLst/>
          </a:prstGeom>
          <a:solidFill>
            <a:srgbClr val="FFFFFF"/>
          </a:solidFill>
        </p:spPr>
        <p:txBody>
          <a:bodyPr lIns="0" tIns="0" rIns="0" bIns="0">
            <a:normAutofit fontScale="97500"/>
          </a:bodyPr>
          <a:lstStyle/>
          <a:p>
            <a:pPr indent="0">
              <a:spcBef>
                <a:spcPts val="490"/>
              </a:spcBef>
            </a:pPr>
            <a:r>
              <a:rPr lang="en-US" sz="950">
                <a:solidFill>
                  <a:srgbClr val="363636"/>
                </a:solidFill>
                <a:latin typeface="MS Mincho"/>
              </a:rPr>
              <a:t>植物防疫所のホームページから「</a:t>
            </a:r>
            <a:r>
              <a:rPr lang="en-US" sz="950">
                <a:solidFill>
                  <a:srgbClr val="363636"/>
                </a:solidFill>
                <a:latin typeface="Arial"/>
              </a:rPr>
              <a:t>NACCS</a:t>
            </a:r>
            <a:r>
              <a:rPr lang="en-US" sz="950">
                <a:solidFill>
                  <a:srgbClr val="363636"/>
                </a:solidFill>
                <a:latin typeface="MS Mincho"/>
              </a:rPr>
              <a:t>植物検疫関連業務」の利⽤申込ページまで進み、利⽤を開始します。</a:t>
            </a:r>
          </a:p>
        </p:txBody>
      </p:sp>
      <p:sp>
        <p:nvSpPr>
          <p:cNvPr id="9" name="正方形/長方形 8"/>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62712" y="420624"/>
            <a:ext cx="6815328" cy="618744"/>
          </a:xfrm>
          <a:prstGeom prst="rect">
            <a:avLst/>
          </a:prstGeom>
          <a:solidFill>
            <a:srgbClr val="FFFFFF"/>
          </a:solidFill>
        </p:spPr>
        <p:txBody>
          <a:bodyPr lIns="0" tIns="0" rIns="0" bIns="0">
            <a:normAutofit fontScale="97500"/>
          </a:bodyPr>
          <a:lstStyle/>
          <a:p>
            <a:pPr marL="243400" indent="-279400">
              <a:lnSpc>
                <a:spcPts val="1272"/>
              </a:lnSpc>
            </a:pPr>
            <a:r>
              <a:rPr lang="ja-JP" altLang="en-US" sz="1100" b="1" i="0">
                <a:solidFill>
                  <a:srgbClr val="3C434D"/>
                </a:solidFill>
                <a:effectLst/>
                <a:latin typeface="Hiragino Sans"/>
              </a:rPr>
              <a:t>（動画）植物防疫所のホームページから「</a:t>
            </a:r>
            <a:r>
              <a:rPr lang="en-US" altLang="ja-JP" sz="1100" b="1" i="0">
                <a:solidFill>
                  <a:srgbClr val="3C434D"/>
                </a:solidFill>
                <a:effectLst/>
                <a:latin typeface="Hiragino Sans"/>
              </a:rPr>
              <a:t>NACCS</a:t>
            </a:r>
            <a:r>
              <a:rPr lang="ja-JP" altLang="en-US" sz="1100" b="1" i="0">
                <a:solidFill>
                  <a:srgbClr val="3C434D"/>
                </a:solidFill>
                <a:effectLst/>
                <a:latin typeface="Hiragino Sans"/>
              </a:rPr>
              <a:t>植物検疫関連業務」の利用申込ページまで進みます。</a:t>
            </a:r>
            <a:endParaRPr lang="ja" sz="1100" b="1" dirty="0">
              <a:solidFill>
                <a:srgbClr val="323232"/>
              </a:solidFill>
              <a:latin typeface="MS Mincho"/>
              <a:ea typeface="MS Mincho"/>
            </a:endParaRPr>
          </a:p>
        </p:txBody>
      </p:sp>
      <p:sp>
        <p:nvSpPr>
          <p:cNvPr id="5" name="正方形/長方形 4"/>
          <p:cNvSpPr/>
          <p:nvPr/>
        </p:nvSpPr>
        <p:spPr>
          <a:xfrm>
            <a:off x="2081716" y="24254464"/>
            <a:ext cx="1508760" cy="341376"/>
          </a:xfrm>
          <a:prstGeom prst="rect">
            <a:avLst/>
          </a:prstGeom>
          <a:solidFill>
            <a:srgbClr val="FFFFFF"/>
          </a:solidFill>
        </p:spPr>
        <p:txBody>
          <a:bodyPr lIns="0" tIns="0" rIns="0" bIns="0" anchor="t">
            <a:normAutofit fontScale="97500"/>
          </a:bodyPr>
          <a:lstStyle/>
          <a:p>
            <a:r>
              <a:rPr lang="ja" sz="500">
                <a:solidFill>
                  <a:srgbClr val="333333"/>
                </a:solidFill>
                <a:latin typeface="MS Mincho"/>
                <a:ea typeface="MS Mincho"/>
              </a:rPr>
              <a:t>オンライン版はこちら</a:t>
            </a:r>
            <a:endParaRPr lang="en-US" altLang="ja" dirty="0">
              <a:solidFill>
                <a:srgbClr val="000000"/>
              </a:solidFill>
              <a:latin typeface="Calibri"/>
              <a:ea typeface="Calibri"/>
              <a:cs typeface="Calibri"/>
            </a:endParaRPr>
          </a:p>
          <a:p>
            <a:pPr indent="0"/>
            <a:r>
              <a:rPr lang="en-US" sz="500">
                <a:solidFill>
                  <a:srgbClr val="333333"/>
                </a:solidFill>
                <a:latin typeface="Arial"/>
                <a:hlinkClick r:id="rId4"/>
              </a:rPr>
              <a:t>https://teachme.jp/^^^^^^/manuals/^^^^^^^^/</a:t>
            </a:r>
            <a:endParaRPr lang="en-US"/>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pic>
        <p:nvPicPr>
          <p:cNvPr id="8" name="3d44c76e43b7b6387f782cbfd4742cfc20230731022645UTC-0000001531259-converted">
            <a:hlinkClick r:id="" action="ppaction://media"/>
            <a:extLst>
              <a:ext uri="{FF2B5EF4-FFF2-40B4-BE49-F238E27FC236}">
                <a16:creationId xmlns:a16="http://schemas.microsoft.com/office/drawing/2014/main" id="{BACDA01B-218C-3129-6C77-725920CDB55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738133"/>
            <a:ext cx="7586663" cy="39116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6498336"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ページ移動①　</a:t>
            </a:r>
            <a:r>
              <a:rPr lang="en-US" altLang="ja-JP" sz="1100" b="1" i="0">
                <a:solidFill>
                  <a:srgbClr val="3C434D"/>
                </a:solidFill>
                <a:effectLst/>
                <a:latin typeface="Hiragino Sans"/>
              </a:rPr>
              <a:t>NACCS</a:t>
            </a:r>
            <a:r>
              <a:rPr lang="ja-JP" altLang="en-US" sz="1100" b="1" i="0">
                <a:solidFill>
                  <a:srgbClr val="3C434D"/>
                </a:solidFill>
                <a:effectLst/>
                <a:latin typeface="Hiragino Sans"/>
              </a:rPr>
              <a:t>植物検疫関連業務への移動します。　申請・手続きをクリックします。</a:t>
            </a:r>
            <a:endParaRPr lang="en-US" sz="1100" b="1">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3529584"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ページ移動②　電子申請窓口をクリックします。</a:t>
            </a:r>
            <a:endParaRPr lang="en-US" sz="1100" b="1" dirty="0">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4413504"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ページ移動③　植物検疫関連業務利用申込をクリックします。</a:t>
            </a:r>
            <a:endParaRPr lang="en-US" sz="1100" b="1" dirty="0">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530047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メールアドレス・パスワードを入力し、「確認画面」へをクリックします。</a:t>
            </a:r>
            <a:endParaRPr lang="en-US" sz="1100" b="1">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3973412" cy="460090"/>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ja" sz="1100" b="1">
                <a:solidFill>
                  <a:srgbClr val="323232"/>
                </a:solidFill>
                <a:latin typeface="MS Mincho"/>
                <a:ea typeface="MS Mincho"/>
              </a:rPr>
              <a:t>事前登録をクリックします。</a:t>
            </a:r>
          </a:p>
        </p:txBody>
      </p:sp>
      <p:sp>
        <p:nvSpPr>
          <p:cNvPr id="5" name="正方形/長方形 4"/>
          <p:cNvSpPr/>
          <p:nvPr/>
        </p:nvSpPr>
        <p:spPr>
          <a:xfrm>
            <a:off x="627888" y="6236208"/>
            <a:ext cx="2353056" cy="387096"/>
          </a:xfrm>
          <a:prstGeom prst="rect">
            <a:avLst/>
          </a:prstGeom>
          <a:solidFill>
            <a:srgbClr val="FFFFFF"/>
          </a:solidFill>
        </p:spPr>
        <p:txBody>
          <a:bodyPr lIns="0" tIns="0" rIns="0" bIns="0">
            <a:normAutofit fontScale="97500"/>
          </a:bodyPr>
          <a:lstStyle/>
          <a:p>
            <a:pPr indent="0" algn="r"/>
            <a:r>
              <a:rPr lang="ja" sz="950">
                <a:solidFill>
                  <a:srgbClr val="363636"/>
                </a:solidFill>
                <a:latin typeface="MS Mincho"/>
                <a:ea typeface="MS Mincho"/>
              </a:rPr>
              <a:t>※閉じると最初からになってしまいます。</a:t>
            </a:r>
          </a:p>
        </p:txBody>
      </p:sp>
      <p:sp>
        <p:nvSpPr>
          <p:cNvPr id="7" name="正方形/長方形 6"/>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3236976"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「利用者情報登録画面」をクリックします。</a:t>
            </a:r>
            <a:endParaRPr lang="en-US" sz="1100" b="1" dirty="0">
              <a:solidFill>
                <a:srgbClr val="323232"/>
              </a:solidFill>
              <a:latin typeface="MS Mincho"/>
            </a:endParaRPr>
          </a:p>
        </p:txBody>
      </p:sp>
      <p:sp>
        <p:nvSpPr>
          <p:cNvPr id="5" name="正方形/長方形 4"/>
          <p:cNvSpPr/>
          <p:nvPr/>
        </p:nvSpPr>
        <p:spPr>
          <a:xfrm>
            <a:off x="627888" y="6236208"/>
            <a:ext cx="2353056" cy="387096"/>
          </a:xfrm>
          <a:prstGeom prst="rect">
            <a:avLst/>
          </a:prstGeom>
          <a:solidFill>
            <a:srgbClr val="FFFFFF"/>
          </a:solidFill>
        </p:spPr>
        <p:txBody>
          <a:bodyPr lIns="0" tIns="0" rIns="0" bIns="0">
            <a:normAutofit fontScale="97500"/>
          </a:bodyPr>
          <a:lstStyle/>
          <a:p>
            <a:pPr indent="0"/>
            <a:r>
              <a:rPr lang="ja" sz="950">
                <a:solidFill>
                  <a:srgbClr val="363636"/>
                </a:solidFill>
                <a:latin typeface="MS Mincho"/>
                <a:ea typeface="MS Mincho"/>
              </a:rPr>
              <a:t>※閉じると最初からになってしまいます。</a:t>
            </a:r>
          </a:p>
        </p:txBody>
      </p:sp>
      <p:sp>
        <p:nvSpPr>
          <p:cNvPr id="7" name="正方形/長方形 6"/>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353263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利用規約を確認し、同意するをクリックします。</a:t>
            </a:r>
            <a:endParaRPr lang="en-US" sz="1100" b="1" dirty="0">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163068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利用者情報の登録①</a:t>
            </a:r>
            <a:endParaRPr lang="en-US" sz="1100" b="1" dirty="0">
              <a:solidFill>
                <a:srgbClr val="323232"/>
              </a:solidFill>
              <a:latin typeface="MS Mincho"/>
            </a:endParaRPr>
          </a:p>
        </p:txBody>
      </p:sp>
      <p:sp>
        <p:nvSpPr>
          <p:cNvPr id="5" name="正方形/長方形 4"/>
          <p:cNvSpPr/>
          <p:nvPr/>
        </p:nvSpPr>
        <p:spPr>
          <a:xfrm>
            <a:off x="643276" y="6251448"/>
            <a:ext cx="6111098" cy="743712"/>
          </a:xfrm>
          <a:prstGeom prst="rect">
            <a:avLst/>
          </a:prstGeom>
          <a:solidFill>
            <a:srgbClr val="FFFFFF"/>
          </a:solidFill>
        </p:spPr>
        <p:txBody>
          <a:bodyPr lIns="0" tIns="0" rIns="0" bIns="0">
            <a:normAutofit fontScale="97500"/>
          </a:bodyPr>
          <a:lstStyle/>
          <a:p>
            <a:pPr indent="279400"/>
            <a:r>
              <a:rPr lang="ja-JP" altLang="en-US" sz="950">
                <a:solidFill>
                  <a:srgbClr val="363636"/>
                </a:solidFill>
                <a:latin typeface="MS Mincho"/>
                <a:ea typeface="MS Mincho"/>
              </a:rPr>
              <a:t>① </a:t>
            </a:r>
            <a:r>
              <a:rPr lang="en-US" altLang="ja-JP" sz="950">
                <a:solidFill>
                  <a:srgbClr val="363636"/>
                </a:solidFill>
                <a:latin typeface="MS Mincho"/>
                <a:ea typeface="MS Mincho"/>
              </a:rPr>
              <a:t>STEP1</a:t>
            </a:r>
            <a:r>
              <a:rPr lang="ja-JP" altLang="en-US" sz="950">
                <a:solidFill>
                  <a:srgbClr val="363636"/>
                </a:solidFill>
                <a:latin typeface="MS Mincho"/>
                <a:ea typeface="MS Mincho"/>
              </a:rPr>
              <a:t>で入力したメールアドレスに送信されたメール記載の利用者</a:t>
            </a:r>
            <a:r>
              <a:rPr lang="en-US" altLang="ja-JP" sz="950">
                <a:solidFill>
                  <a:srgbClr val="363636"/>
                </a:solidFill>
                <a:latin typeface="MS Mincho"/>
                <a:ea typeface="MS Mincho"/>
              </a:rPr>
              <a:t>ID </a:t>
            </a:r>
            <a:r>
              <a:rPr lang="ja-JP" altLang="en-US" sz="950">
                <a:solidFill>
                  <a:srgbClr val="363636"/>
                </a:solidFill>
                <a:latin typeface="MS Mincho"/>
                <a:ea typeface="MS Mincho"/>
              </a:rPr>
              <a:t>を入力します。</a:t>
            </a:r>
          </a:p>
          <a:p>
            <a:pPr indent="279400"/>
            <a:r>
              <a:rPr lang="ja-JP" altLang="en-US" sz="950">
                <a:solidFill>
                  <a:srgbClr val="363636"/>
                </a:solidFill>
                <a:latin typeface="MS Mincho"/>
                <a:ea typeface="MS Mincho"/>
              </a:rPr>
              <a:t>② </a:t>
            </a:r>
            <a:r>
              <a:rPr lang="en-US" altLang="ja-JP" sz="950">
                <a:solidFill>
                  <a:srgbClr val="363636"/>
                </a:solidFill>
                <a:latin typeface="MS Mincho"/>
                <a:ea typeface="MS Mincho"/>
              </a:rPr>
              <a:t>STEP1 </a:t>
            </a:r>
            <a:r>
              <a:rPr lang="ja-JP" altLang="en-US" sz="950">
                <a:solidFill>
                  <a:srgbClr val="363636"/>
                </a:solidFill>
                <a:latin typeface="MS Mincho"/>
                <a:ea typeface="MS Mincho"/>
              </a:rPr>
              <a:t>で入力したパスワードを入力します。</a:t>
            </a:r>
          </a:p>
          <a:p>
            <a:pPr indent="279400"/>
            <a:r>
              <a:rPr lang="ja-JP" altLang="en-US" sz="950">
                <a:solidFill>
                  <a:srgbClr val="363636"/>
                </a:solidFill>
                <a:latin typeface="MS Mincho"/>
                <a:ea typeface="MS Mincho"/>
              </a:rPr>
              <a:t>③ 左側の欄に、任意のヒントを入力し、右側の欄に、対応する答えを入力します。</a:t>
            </a:r>
            <a:endParaRPr lang="en-US" sz="950" dirty="0">
              <a:solidFill>
                <a:srgbClr val="363636"/>
              </a:solidFill>
              <a:latin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67335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利用者情報の登録②</a:t>
            </a:r>
            <a:endParaRPr lang="en-US" sz="1100" b="1">
              <a:solidFill>
                <a:srgbClr val="323232"/>
              </a:solidFill>
              <a:latin typeface="MS Mincho"/>
            </a:endParaRPr>
          </a:p>
        </p:txBody>
      </p:sp>
      <p:sp>
        <p:nvSpPr>
          <p:cNvPr id="5" name="正方形/長方形 4"/>
          <p:cNvSpPr/>
          <p:nvPr/>
        </p:nvSpPr>
        <p:spPr>
          <a:xfrm>
            <a:off x="643276" y="6236208"/>
            <a:ext cx="6279109" cy="950976"/>
          </a:xfrm>
          <a:prstGeom prst="rect">
            <a:avLst/>
          </a:prstGeom>
          <a:solidFill>
            <a:srgbClr val="FFFFFF"/>
          </a:solidFill>
        </p:spPr>
        <p:txBody>
          <a:bodyPr lIns="0" tIns="0" rIns="0" bIns="0">
            <a:normAutofit fontScale="97500"/>
          </a:bodyPr>
          <a:lstStyle/>
          <a:p>
            <a:pPr indent="317500"/>
            <a:r>
              <a:rPr lang="ja-JP" altLang="en-US" sz="950">
                <a:solidFill>
                  <a:srgbClr val="363636"/>
                </a:solidFill>
                <a:latin typeface="MS Mincho"/>
              </a:rPr>
              <a:t>④「植物防疫所」を選択し、「主に申請する植物防疫所」をプルダウンリストから選択します。</a:t>
            </a:r>
          </a:p>
          <a:p>
            <a:pPr indent="317500"/>
            <a:r>
              <a:rPr lang="ja-JP" altLang="en-US" sz="950">
                <a:solidFill>
                  <a:srgbClr val="363636"/>
                </a:solidFill>
                <a:latin typeface="MS Mincho"/>
              </a:rPr>
              <a:t>⑤法人でない場合は個人名を入力します。</a:t>
            </a:r>
          </a:p>
          <a:p>
            <a:pPr indent="317500"/>
            <a:r>
              <a:rPr lang="ja-JP" altLang="en-US" sz="950">
                <a:solidFill>
                  <a:srgbClr val="363636"/>
                </a:solidFill>
                <a:latin typeface="MS Mincho"/>
              </a:rPr>
              <a:t>⑥電話番号を入力します。</a:t>
            </a:r>
          </a:p>
          <a:p>
            <a:pPr indent="317500"/>
            <a:r>
              <a:rPr lang="ja-JP" altLang="en-US" sz="950">
                <a:solidFill>
                  <a:srgbClr val="363636"/>
                </a:solidFill>
                <a:latin typeface="MS Mincho"/>
              </a:rPr>
              <a:t>⑦</a:t>
            </a:r>
            <a:r>
              <a:rPr lang="en-US" altLang="ja-JP" sz="950">
                <a:solidFill>
                  <a:srgbClr val="363636"/>
                </a:solidFill>
                <a:latin typeface="MS Mincho"/>
              </a:rPr>
              <a:t>FAX</a:t>
            </a:r>
            <a:r>
              <a:rPr lang="ja-JP" altLang="en-US" sz="950">
                <a:solidFill>
                  <a:srgbClr val="363636"/>
                </a:solidFill>
                <a:latin typeface="MS Mincho"/>
              </a:rPr>
              <a:t>がない場合は入力不要です。</a:t>
            </a:r>
            <a:endParaRPr lang="en-US" sz="950" dirty="0">
              <a:solidFill>
                <a:srgbClr val="363636"/>
              </a:solidFill>
              <a:latin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67335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利用者情報の登録③</a:t>
            </a:r>
            <a:endParaRPr lang="en-US" sz="1100" b="1">
              <a:solidFill>
                <a:srgbClr val="323232"/>
              </a:solidFill>
              <a:latin typeface="MS Mincho"/>
            </a:endParaRPr>
          </a:p>
        </p:txBody>
      </p:sp>
      <p:sp>
        <p:nvSpPr>
          <p:cNvPr id="5" name="正方形/長方形 4"/>
          <p:cNvSpPr/>
          <p:nvPr/>
        </p:nvSpPr>
        <p:spPr>
          <a:xfrm>
            <a:off x="643276" y="6236208"/>
            <a:ext cx="4187219" cy="950976"/>
          </a:xfrm>
          <a:prstGeom prst="rect">
            <a:avLst/>
          </a:prstGeom>
          <a:solidFill>
            <a:srgbClr val="FFFFFF"/>
          </a:solidFill>
        </p:spPr>
        <p:txBody>
          <a:bodyPr lIns="0" tIns="0" rIns="0" bIns="0">
            <a:normAutofit fontScale="97500"/>
          </a:bodyPr>
          <a:lstStyle/>
          <a:p>
            <a:pPr indent="317500"/>
            <a:r>
              <a:rPr lang="ja-JP" altLang="en-US" sz="950">
                <a:solidFill>
                  <a:srgbClr val="363636"/>
                </a:solidFill>
                <a:latin typeface="MS Mincho"/>
              </a:rPr>
              <a:t>⑧メールアドレスを入力します。</a:t>
            </a:r>
          </a:p>
          <a:p>
            <a:pPr indent="317500"/>
            <a:r>
              <a:rPr lang="ja-JP" altLang="en-US" sz="950">
                <a:solidFill>
                  <a:srgbClr val="363636"/>
                </a:solidFill>
                <a:latin typeface="MS Mincho"/>
              </a:rPr>
              <a:t>⑨⑧以外に通知先を登録する場合は記入。</a:t>
            </a:r>
          </a:p>
          <a:p>
            <a:pPr indent="317500"/>
            <a:r>
              <a:rPr lang="ja-JP" altLang="en-US" sz="950">
                <a:solidFill>
                  <a:srgbClr val="363636"/>
                </a:solidFill>
                <a:latin typeface="MS Mincho"/>
              </a:rPr>
              <a:t>⑩入力不要です。</a:t>
            </a:r>
          </a:p>
          <a:p>
            <a:pPr indent="317500"/>
            <a:r>
              <a:rPr lang="ja-JP" altLang="en-US" sz="950">
                <a:solidFill>
                  <a:srgbClr val="363636"/>
                </a:solidFill>
                <a:latin typeface="MS Mincho"/>
              </a:rPr>
              <a:t>申し込み完了！</a:t>
            </a:r>
            <a:endParaRPr lang="ja" sz="950" dirty="0">
              <a:solidFill>
                <a:srgbClr val="363636"/>
              </a:solidFill>
              <a:latin typeface="MS Mincho"/>
              <a:ea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516636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①「</a:t>
            </a:r>
            <a:r>
              <a:rPr lang="en-US" altLang="ja-JP" sz="1100" b="1" i="0">
                <a:solidFill>
                  <a:srgbClr val="3C434D"/>
                </a:solidFill>
                <a:effectLst/>
                <a:latin typeface="Hiragino Sans"/>
              </a:rPr>
              <a:t>NACCS </a:t>
            </a:r>
            <a:r>
              <a:rPr lang="ja-JP" altLang="en-US" sz="1100" b="1" i="0">
                <a:solidFill>
                  <a:srgbClr val="3C434D"/>
                </a:solidFill>
                <a:effectLst/>
                <a:latin typeface="Hiragino Sans"/>
              </a:rPr>
              <a:t>植物検疫関連業務」で輸出検査を申込む へお進みください。</a:t>
            </a:r>
            <a:endParaRPr lang="ja" sz="1100" b="1" dirty="0">
              <a:solidFill>
                <a:srgbClr val="323232"/>
              </a:solidFill>
              <a:latin typeface="MS Mincho"/>
              <a:ea typeface="MS Mincho"/>
            </a:endParaRPr>
          </a:p>
        </p:txBody>
      </p:sp>
      <p:sp>
        <p:nvSpPr>
          <p:cNvPr id="6" name="正方形/長方形 5"/>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2272"/>
            <a:ext cx="6284976" cy="5507736"/>
          </a:xfrm>
          <a:prstGeom prst="rect">
            <a:avLst/>
          </a:prstGeom>
        </p:spPr>
      </p:pic>
      <p:sp>
        <p:nvSpPr>
          <p:cNvPr id="4" name="正方形/長方形 3"/>
          <p:cNvSpPr/>
          <p:nvPr/>
        </p:nvSpPr>
        <p:spPr>
          <a:xfrm>
            <a:off x="304652" y="213360"/>
            <a:ext cx="2512149" cy="444692"/>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en-US" sz="1100" b="1">
                <a:solidFill>
                  <a:srgbClr val="323232"/>
                </a:solidFill>
                <a:latin typeface="MS Mincho"/>
              </a:rPr>
              <a:t>※作成元 植物防疫所</a:t>
            </a:r>
          </a:p>
        </p:txBody>
      </p:sp>
      <p:sp>
        <p:nvSpPr>
          <p:cNvPr id="5" name="正方形/長方形 4"/>
          <p:cNvSpPr/>
          <p:nvPr/>
        </p:nvSpPr>
        <p:spPr>
          <a:xfrm>
            <a:off x="640080" y="6242304"/>
            <a:ext cx="4093464" cy="585216"/>
          </a:xfrm>
          <a:prstGeom prst="rect">
            <a:avLst/>
          </a:prstGeom>
          <a:solidFill>
            <a:srgbClr val="FFFFFF"/>
          </a:solidFill>
        </p:spPr>
        <p:txBody>
          <a:bodyPr lIns="0" tIns="0" rIns="0" bIns="0">
            <a:normAutofit fontScale="97500"/>
          </a:bodyPr>
          <a:lstStyle/>
          <a:p>
            <a:pPr indent="330200"/>
            <a:r>
              <a:rPr lang="ja" sz="950">
                <a:solidFill>
                  <a:srgbClr val="363636"/>
                </a:solidFill>
                <a:latin typeface="MS Mincho"/>
                <a:ea typeface="MS Mincho"/>
              </a:rPr>
              <a:t>このマニュアルは植物防疫所が作成しています。</a:t>
            </a:r>
          </a:p>
          <a:p>
            <a:pPr indent="330200"/>
            <a:r>
              <a:rPr lang="ja" sz="950">
                <a:solidFill>
                  <a:srgbClr val="363636"/>
                </a:solidFill>
                <a:latin typeface="MS Mincho"/>
                <a:ea typeface="MS Mincho"/>
              </a:rPr>
              <a:t>ご不明な点がございましたらお近くの植物防疫所までお問合せください。</a:t>
            </a:r>
          </a:p>
        </p:txBody>
      </p:sp>
      <p:sp>
        <p:nvSpPr>
          <p:cNvPr id="7" name="正方形/長方形 6"/>
          <p:cNvSpPr/>
          <p:nvPr/>
        </p:nvSpPr>
        <p:spPr>
          <a:xfrm>
            <a:off x="3678936" y="10372344"/>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4" name="正方形/長方形 3"/>
          <p:cNvSpPr/>
          <p:nvPr/>
        </p:nvSpPr>
        <p:spPr>
          <a:xfrm>
            <a:off x="259080" y="426720"/>
            <a:ext cx="4443984" cy="2502408"/>
          </a:xfrm>
          <a:prstGeom prst="rect">
            <a:avLst/>
          </a:prstGeom>
          <a:solidFill>
            <a:srgbClr val="FFFFFF"/>
          </a:solidFill>
        </p:spPr>
        <p:txBody>
          <a:bodyPr lIns="0" tIns="0" rIns="0" bIns="0" anchor="t">
            <a:normAutofit fontScale="97500"/>
          </a:bodyPr>
          <a:lstStyle/>
          <a:p>
            <a:pPr indent="304800">
              <a:spcAft>
                <a:spcPts val="420"/>
              </a:spcAft>
            </a:pPr>
            <a:r>
              <a:rPr lang="ja" sz="1200" b="1">
                <a:solidFill>
                  <a:srgbClr val="323232"/>
                </a:solidFill>
                <a:latin typeface="MS Mincho"/>
                <a:ea typeface="MS Mincho"/>
              </a:rPr>
              <a:t>リンク</a:t>
            </a:r>
          </a:p>
          <a:p>
            <a:pPr indent="0"/>
            <a:endParaRPr lang="ja" sz="1000" b="1" dirty="0">
              <a:solidFill>
                <a:srgbClr val="323232"/>
              </a:solidFill>
              <a:latin typeface="MS Mincho"/>
              <a:ea typeface="MS Mincho"/>
            </a:endParaRPr>
          </a:p>
          <a:p>
            <a:pPr indent="0"/>
            <a:r>
              <a:rPr lang="en-US" sz="1000" b="1" dirty="0">
                <a:solidFill>
                  <a:srgbClr val="323232"/>
                </a:solidFill>
                <a:latin typeface="MS Mincho"/>
              </a:rPr>
              <a:t>※</a:t>
            </a:r>
            <a:r>
              <a:rPr lang="en-US" sz="1000" b="1" dirty="0" err="1">
                <a:solidFill>
                  <a:srgbClr val="323232"/>
                </a:solidFill>
                <a:latin typeface="MS Mincho"/>
              </a:rPr>
              <a:t>作成元</a:t>
            </a:r>
            <a:r>
              <a:rPr lang="en-US" sz="1000" b="1" dirty="0">
                <a:solidFill>
                  <a:srgbClr val="323232"/>
                </a:solidFill>
                <a:latin typeface="MS Mincho"/>
              </a:rPr>
              <a:t> </a:t>
            </a:r>
            <a:r>
              <a:rPr lang="en-US" sz="1000" b="1" dirty="0" err="1">
                <a:solidFill>
                  <a:srgbClr val="323232"/>
                </a:solidFill>
                <a:latin typeface="MS Mincho"/>
              </a:rPr>
              <a:t>植物防疫所</a:t>
            </a:r>
            <a:endParaRPr lang="en-US" sz="1000" b="1" dirty="0">
              <a:solidFill>
                <a:srgbClr val="323232"/>
              </a:solidFill>
              <a:latin typeface="MS Mincho"/>
              <a:ea typeface="MS Mincho"/>
            </a:endParaRPr>
          </a:p>
          <a:p>
            <a:pPr indent="0"/>
            <a:r>
              <a:rPr lang="en-US" sz="950" dirty="0" err="1">
                <a:solidFill>
                  <a:srgbClr val="323232"/>
                </a:solidFill>
                <a:latin typeface="MS Mincho"/>
              </a:rPr>
              <a:t>所在地⼀覧</a:t>
            </a:r>
            <a:r>
              <a:rPr lang="en-US" sz="950" dirty="0">
                <a:solidFill>
                  <a:srgbClr val="323232"/>
                </a:solidFill>
                <a:latin typeface="MS Mincho"/>
              </a:rPr>
              <a:t>(</a:t>
            </a:r>
            <a:r>
              <a:rPr lang="en-US" sz="950" dirty="0" err="1">
                <a:solidFill>
                  <a:srgbClr val="323232"/>
                </a:solidFill>
                <a:latin typeface="MS Mincho"/>
              </a:rPr>
              <a:t>アクセス‧地図</a:t>
            </a:r>
            <a:r>
              <a:rPr lang="en-US" sz="950" dirty="0">
                <a:solidFill>
                  <a:srgbClr val="323232"/>
                </a:solidFill>
                <a:latin typeface="MS Mincho"/>
              </a:rPr>
              <a:t>)：</a:t>
            </a:r>
            <a:r>
              <a:rPr lang="en-US" sz="950" dirty="0" err="1">
                <a:solidFill>
                  <a:srgbClr val="323232"/>
                </a:solidFill>
                <a:latin typeface="MS Mincho"/>
              </a:rPr>
              <a:t>植物防疫所</a:t>
            </a:r>
            <a:endParaRPr lang="en-US" sz="950" dirty="0">
              <a:solidFill>
                <a:srgbClr val="323232"/>
              </a:solidFill>
              <a:latin typeface="MS Mincho"/>
              <a:ea typeface="MS Mincho"/>
            </a:endParaRPr>
          </a:p>
          <a:p>
            <a:pPr indent="0"/>
            <a:r>
              <a:rPr lang="en-US" sz="950" dirty="0">
                <a:solidFill>
                  <a:srgbClr val="0975D5"/>
                </a:solidFill>
                <a:latin typeface="Arial"/>
                <a:hlinkClick r:id="rId2"/>
              </a:rPr>
              <a:t>https://www.maff.go.jp/pps/j/map/index.html</a:t>
            </a:r>
            <a:endParaRPr lang="en-US" sz="950" dirty="0">
              <a:solidFill>
                <a:srgbClr val="0975D5"/>
              </a:solidFill>
              <a:latin typeface="Arial"/>
              <a:cs typeface="Arial"/>
              <a:hlinkClick r:id="rId2"/>
            </a:endParaRP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432</Words>
  <Application>Microsoft Office PowerPoint</Application>
  <PresentationFormat>ユーザー設定</PresentationFormat>
  <Paragraphs>53</Paragraphs>
  <Slides>15</Slides>
  <Notes>0</Notes>
  <HiddenSlides>0</HiddenSlides>
  <MMClips>1</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Hiragino Sans</vt:lpstr>
      <vt:lpstr>MS Mincho</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2024-03-26T06:47:08Z</dcterms:modified>
</cp:coreProperties>
</file>