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7567613" cy="107045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0BCCB-4749-6238-1E7C-98A3D859B181}" v="115" dt="2024-03-13T03:48:43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ff.go.jp/j/kanbo/dx/emaff.html" TargetMode="External"/><Relationship Id="rId2" Type="http://schemas.openxmlformats.org/officeDocument/2006/relationships/hyperlink" Target="https://e.maff.go.jp/GuestPorta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.maff.go.jp/Manual" TargetMode="External"/><Relationship Id="rId4" Type="http://schemas.openxmlformats.org/officeDocument/2006/relationships/hyperlink" Target="https://e-maff.my.site.com/shinseisha/Log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213360" cy="24993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" y="1453896"/>
            <a:ext cx="6257544" cy="5495544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6620256" y="271272"/>
            <a:ext cx="420624" cy="2926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 algn="r"/>
            <a:r>
              <a:rPr lang="en-US" sz="750">
                <a:solidFill>
                  <a:srgbClr val="4E515F"/>
                </a:solidFill>
                <a:latin typeface="Arial"/>
              </a:rPr>
              <a:t>^^ Steps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637032" y="856488"/>
            <a:ext cx="5586984" cy="5974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600" b="1" i="0">
                <a:solidFill>
                  <a:srgbClr val="3C434D"/>
                </a:solidFill>
                <a:effectLst/>
                <a:latin typeface="Hiragino Sans"/>
              </a:rPr>
              <a:t>（全手続き共通）</a:t>
            </a:r>
            <a:r>
              <a:rPr lang="en-US" altLang="ja-JP" sz="1600" b="1" i="0">
                <a:solidFill>
                  <a:srgbClr val="3C434D"/>
                </a:solidFill>
                <a:effectLst/>
                <a:latin typeface="Hiragino Sans"/>
              </a:rPr>
              <a:t>eMAFF</a:t>
            </a:r>
            <a:r>
              <a:rPr lang="ja-JP" altLang="en-US" sz="1600" b="1" i="0">
                <a:solidFill>
                  <a:srgbClr val="3C434D"/>
                </a:solidFill>
                <a:effectLst/>
                <a:latin typeface="Hiragino Sans"/>
              </a:rPr>
              <a:t>へのログインと手続き及び検索の仕方</a:t>
            </a:r>
            <a:endParaRPr lang="en-US" sz="15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2712" y="402336"/>
            <a:ext cx="6178296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（動画）農林水産省のホームページからログインし、共通申請サービスまで移動します。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  <p:pic>
        <p:nvPicPr>
          <p:cNvPr id="8" name="動画①">
            <a:hlinkClick r:id="" action="ppaction://media"/>
            <a:extLst>
              <a:ext uri="{FF2B5EF4-FFF2-40B4-BE49-F238E27FC236}">
                <a16:creationId xmlns:a16="http://schemas.microsoft.com/office/drawing/2014/main" id="{99DC9071-C8A3-705D-0B95-641E6A8DA0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614699"/>
            <a:ext cx="7567613" cy="38671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62712" y="201168"/>
            <a:ext cx="3230880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農林水産省のホームページから移動します。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62712" y="201168"/>
            <a:ext cx="3158900" cy="4601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1100" b="1">
                <a:solidFill>
                  <a:srgbClr val="FFFFFF"/>
                </a:solidFill>
                <a:latin typeface="MS Mincho"/>
              </a:rPr>
              <a:t>^ </a:t>
            </a:r>
            <a:r>
              <a:rPr lang="en-US" sz="1100" b="1">
                <a:solidFill>
                  <a:srgbClr val="323232"/>
                </a:solidFill>
                <a:latin typeface="Arial"/>
              </a:rPr>
              <a:t>emaff</a:t>
            </a:r>
            <a:r>
              <a:rPr lang="en-US" sz="1100" b="1">
                <a:solidFill>
                  <a:srgbClr val="323232"/>
                </a:solidFill>
                <a:latin typeface="MS Mincho"/>
              </a:rPr>
              <a:t>へログインします。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62712" y="201168"/>
            <a:ext cx="3801444" cy="4601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1100" b="1">
                <a:solidFill>
                  <a:srgbClr val="FFFFFF"/>
                </a:solidFill>
                <a:latin typeface="MS Mincho"/>
              </a:rPr>
              <a:t>^ </a:t>
            </a:r>
            <a:r>
              <a:rPr lang="en-US" sz="1100" b="1">
                <a:solidFill>
                  <a:srgbClr val="323232"/>
                </a:solidFill>
                <a:latin typeface="Arial"/>
              </a:rPr>
              <a:t>gBizID</a:t>
            </a:r>
            <a:r>
              <a:rPr lang="en-US" sz="1100" b="1">
                <a:solidFill>
                  <a:srgbClr val="323232"/>
                </a:solidFill>
                <a:latin typeface="MS Mincho"/>
              </a:rPr>
              <a:t>でログインします。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62712" y="201168"/>
            <a:ext cx="3243072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altLang="ja-JP" sz="1100" b="1" i="0">
                <a:solidFill>
                  <a:srgbClr val="3C434D"/>
                </a:solidFill>
                <a:effectLst/>
                <a:latin typeface="Hiragino Sans"/>
              </a:rPr>
              <a:t>ID</a:t>
            </a:r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、パスワードを入力し、ログインします。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2712" y="201168"/>
            <a:ext cx="3273552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1100" b="1">
                <a:solidFill>
                  <a:srgbClr val="FFFFFF"/>
                </a:solidFill>
                <a:latin typeface="MS Mincho"/>
              </a:rPr>
              <a:t>^ </a:t>
            </a:r>
            <a:r>
              <a:rPr lang="en-US" sz="1100" b="1">
                <a:solidFill>
                  <a:srgbClr val="323232"/>
                </a:solidFill>
                <a:latin typeface="MS Mincho"/>
              </a:rPr>
              <a:t>(動画)</a:t>
            </a:r>
            <a:r>
              <a:rPr lang="en-US" sz="1100" b="1">
                <a:solidFill>
                  <a:srgbClr val="323232"/>
                </a:solidFill>
                <a:latin typeface="Arial"/>
              </a:rPr>
              <a:t>eMAFF</a:t>
            </a:r>
            <a:r>
              <a:rPr lang="en-US" sz="1100" b="1">
                <a:solidFill>
                  <a:srgbClr val="323232"/>
                </a:solidFill>
                <a:latin typeface="MS Mincho"/>
              </a:rPr>
              <a:t>サイトからログインします。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  <p:pic>
        <p:nvPicPr>
          <p:cNvPr id="8" name="動画②">
            <a:hlinkClick r:id="" action="ppaction://media"/>
            <a:extLst>
              <a:ext uri="{FF2B5EF4-FFF2-40B4-BE49-F238E27FC236}">
                <a16:creationId xmlns:a16="http://schemas.microsoft.com/office/drawing/2014/main" id="{14CABECD-2FA5-8EDF-071D-4A8BD560D6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552915"/>
            <a:ext cx="7567613" cy="38671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62712" y="201168"/>
            <a:ext cx="3630695" cy="4601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1100" b="1">
                <a:solidFill>
                  <a:srgbClr val="FFFFFF"/>
                </a:solidFill>
                <a:latin typeface="MS Mincho"/>
              </a:rPr>
              <a:t>^ </a:t>
            </a:r>
            <a:r>
              <a:rPr lang="en-US" sz="1100" b="1">
                <a:solidFill>
                  <a:srgbClr val="323232"/>
                </a:solidFill>
                <a:latin typeface="Arial"/>
              </a:rPr>
              <a:t>eMAFFID</a:t>
            </a:r>
            <a:r>
              <a:rPr lang="en-US" sz="1100" b="1">
                <a:solidFill>
                  <a:srgbClr val="323232"/>
                </a:solidFill>
                <a:latin typeface="MS Mincho"/>
              </a:rPr>
              <a:t>でログインします。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62712" y="201168"/>
            <a:ext cx="3974592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メールアドレス、パスワードを入力しログインします。</a:t>
            </a:r>
            <a:endParaRPr lang="en-US" sz="1100" b="1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78936" y="10366248"/>
            <a:ext cx="204216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2712" y="201168"/>
            <a:ext cx="2810256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（動画）申請の探し方（制度名検索）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27888" y="6236208"/>
            <a:ext cx="6549580" cy="5791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279400"/>
            <a:r>
              <a:rPr lang="ja-JP" altLang="en-US" sz="950">
                <a:solidFill>
                  <a:srgbClr val="363636"/>
                </a:solidFill>
                <a:latin typeface="MS Mincho"/>
              </a:rPr>
              <a:t>申請の探し方の一例です。今回は制度名「輸出検疫」が判明しているため、「制度：輸出検疫」で探してみます。</a:t>
            </a:r>
          </a:p>
          <a:p>
            <a:pPr indent="279400"/>
            <a:r>
              <a:rPr lang="en-US" altLang="ja-JP" sz="950">
                <a:solidFill>
                  <a:srgbClr val="363636"/>
                </a:solidFill>
                <a:latin typeface="MS Mincho"/>
              </a:rPr>
              <a:t>※</a:t>
            </a:r>
            <a:r>
              <a:rPr lang="ja-JP" altLang="en-US" sz="950">
                <a:solidFill>
                  <a:srgbClr val="363636"/>
                </a:solidFill>
                <a:latin typeface="MS Mincho"/>
              </a:rPr>
              <a:t>手続き名のワードを入力いただいても検索可能です。例：こん包、精密　等</a:t>
            </a:r>
            <a:endParaRPr lang="en-US" sz="950" dirty="0">
              <a:solidFill>
                <a:srgbClr val="363636"/>
              </a:solidFill>
              <a:latin typeface="MS Mincho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  <p:pic>
        <p:nvPicPr>
          <p:cNvPr id="9" name="動画③">
            <a:hlinkClick r:id="" action="ppaction://media"/>
            <a:extLst>
              <a:ext uri="{FF2B5EF4-FFF2-40B4-BE49-F238E27FC236}">
                <a16:creationId xmlns:a16="http://schemas.microsoft.com/office/drawing/2014/main" id="{AD5AB5A7-B64E-7E27-A7CE-F008073DEF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635569"/>
            <a:ext cx="7567613" cy="36417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20040" y="201168"/>
            <a:ext cx="2688336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手続を検索する画面へ移動します。</a:t>
            </a:r>
            <a:endParaRPr lang="en-US" sz="1100" b="1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20040" y="201168"/>
            <a:ext cx="3867912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「利用できる全ての手続」から探す」を選択します。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20040" y="201168"/>
            <a:ext cx="3721608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制度・手続名「輸出検疫」を入力し、検索します。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20040" y="201168"/>
            <a:ext cx="3575304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該当手続きの新規申請マークをクリックします。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20040" y="201168"/>
            <a:ext cx="3575304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申請画面の例です。（精密検査申請手続き画面）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" y="658368"/>
            <a:ext cx="6275832" cy="548944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20040" y="201168"/>
            <a:ext cx="4928616" cy="4754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区分別検査申請書の入力マニュアルは、</a:t>
            </a:r>
            <a:r>
              <a:rPr lang="en-US" altLang="ja-JP" sz="1100" b="1" i="0">
                <a:solidFill>
                  <a:srgbClr val="3C434D"/>
                </a:solidFill>
                <a:effectLst/>
                <a:latin typeface="Hiragino Sans"/>
              </a:rPr>
              <a:t>eMAFF</a:t>
            </a:r>
            <a:r>
              <a:rPr lang="ja-JP" altLang="en-US" sz="1100" b="1" i="0">
                <a:solidFill>
                  <a:srgbClr val="3C434D"/>
                </a:solidFill>
                <a:effectLst/>
                <a:latin typeface="Hiragino Sans"/>
              </a:rPr>
              <a:t>に掲載されています。</a:t>
            </a:r>
            <a:endParaRPr lang="en-US" sz="1100" b="1" dirty="0">
              <a:solidFill>
                <a:srgbClr val="323232"/>
              </a:solidFill>
              <a:latin typeface="MS Mincho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27888" y="6236208"/>
            <a:ext cx="6068568" cy="5791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ja-JP" altLang="en-US" sz="950">
                <a:solidFill>
                  <a:srgbClr val="363636"/>
                </a:solidFill>
                <a:latin typeface="MS Mincho"/>
              </a:rPr>
              <a:t>区分別検査申請の入力マニュアルは、</a:t>
            </a:r>
            <a:r>
              <a:rPr lang="en-US" altLang="ja-JP" sz="950">
                <a:solidFill>
                  <a:srgbClr val="363636"/>
                </a:solidFill>
                <a:latin typeface="MS Mincho"/>
              </a:rPr>
              <a:t>eMAFFTOP</a:t>
            </a:r>
            <a:r>
              <a:rPr lang="ja-JP" altLang="en-US" sz="950">
                <a:solidFill>
                  <a:srgbClr val="363636"/>
                </a:solidFill>
                <a:latin typeface="MS Mincho"/>
              </a:rPr>
              <a:t>画面</a:t>
            </a:r>
            <a:r>
              <a:rPr lang="en-US" altLang="ja-JP" sz="950">
                <a:solidFill>
                  <a:srgbClr val="363636"/>
                </a:solidFill>
                <a:latin typeface="MS Mincho"/>
              </a:rPr>
              <a:t>&gt;</a:t>
            </a:r>
            <a:r>
              <a:rPr lang="ja-JP" altLang="en-US" sz="950">
                <a:solidFill>
                  <a:srgbClr val="363636"/>
                </a:solidFill>
                <a:latin typeface="MS Mincho"/>
              </a:rPr>
              <a:t>お困りの場合</a:t>
            </a:r>
            <a:r>
              <a:rPr lang="en-US" altLang="ja-JP" sz="950">
                <a:solidFill>
                  <a:srgbClr val="363636"/>
                </a:solidFill>
                <a:latin typeface="MS Mincho"/>
              </a:rPr>
              <a:t>&gt;</a:t>
            </a:r>
            <a:r>
              <a:rPr lang="ja-JP" altLang="en-US" sz="950">
                <a:solidFill>
                  <a:srgbClr val="363636"/>
                </a:solidFill>
                <a:latin typeface="MS Mincho"/>
              </a:rPr>
              <a:t>マニュアルから探すのページで検索欄に「栽培地検査」、「消毒検査」、「精密検査」又は「目視検査」と入力してご確認ください。</a:t>
            </a:r>
            <a:endParaRPr lang="en-US" sz="950" dirty="0">
              <a:solidFill>
                <a:srgbClr val="363636"/>
              </a:solidFill>
              <a:latin typeface="MS Mincho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3660648" y="10366248"/>
            <a:ext cx="240792" cy="219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 fontScale="97500"/>
          </a:bodyPr>
          <a:lstStyle/>
          <a:p>
            <a:pPr indent="0"/>
            <a:r>
              <a:rPr lang="en-US" sz="500">
                <a:solidFill>
                  <a:srgbClr val="333333"/>
                </a:solidFill>
                <a:latin typeface="Arial"/>
              </a:rPr>
              <a:t>^^ / ^^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59080" y="426720"/>
            <a:ext cx="5410200" cy="551992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t">
            <a:normAutofit fontScale="97500"/>
          </a:bodyPr>
          <a:lstStyle/>
          <a:p>
            <a:pPr indent="304800">
              <a:spcAft>
                <a:spcPts val="420"/>
              </a:spcAft>
            </a:pPr>
            <a:r>
              <a:rPr lang="ja" sz="1200" b="1">
                <a:solidFill>
                  <a:srgbClr val="323232"/>
                </a:solidFill>
                <a:latin typeface="MS Mincho"/>
                <a:ea typeface="MS Mincho"/>
              </a:rPr>
              <a:t>リンク</a:t>
            </a:r>
          </a:p>
          <a:p>
            <a:pPr indent="0"/>
            <a:r>
              <a:rPr lang="en-US" sz="1000" b="1" dirty="0">
                <a:solidFill>
                  <a:srgbClr val="323232"/>
                </a:solidFill>
                <a:latin typeface="MS Mincho"/>
              </a:rPr>
              <a:t>(</a:t>
            </a:r>
            <a:r>
              <a:rPr lang="en-US" sz="1000" b="1" dirty="0" err="1">
                <a:solidFill>
                  <a:srgbClr val="323232"/>
                </a:solidFill>
                <a:latin typeface="MS Mincho"/>
              </a:rPr>
              <a:t>動画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)</a:t>
            </a:r>
            <a:r>
              <a:rPr lang="ja-JP" altLang="en-US" sz="1000" b="1">
                <a:solidFill>
                  <a:srgbClr val="323232"/>
                </a:solidFill>
                <a:latin typeface="MS Mincho"/>
                <a:ea typeface="MS Mincho"/>
              </a:rPr>
              <a:t>農林水産省のホームページからログインし、共通申請サービスまで移動します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。</a:t>
            </a:r>
            <a:endParaRPr lang="en-US" sz="1000" b="1">
              <a:solidFill>
                <a:srgbClr val="323232"/>
              </a:solidFill>
              <a:latin typeface="MS Mincho"/>
              <a:ea typeface="MS Mincho"/>
            </a:endParaRPr>
          </a:p>
          <a:p>
            <a:pPr indent="0"/>
            <a:r>
              <a:rPr lang="en-US" sz="950" dirty="0" err="1">
                <a:solidFill>
                  <a:srgbClr val="323232"/>
                </a:solidFill>
                <a:latin typeface="MS Mincho"/>
              </a:rPr>
              <a:t>申請者ログイン画⾯</a:t>
            </a:r>
            <a:r>
              <a:rPr lang="en-US" sz="950" dirty="0" err="1">
                <a:solidFill>
                  <a:srgbClr val="323232"/>
                </a:solidFill>
                <a:latin typeface="Arial"/>
              </a:rPr>
              <a:t>gBiz</a:t>
            </a:r>
            <a:endParaRPr lang="en-US" sz="950" dirty="0" err="1">
              <a:solidFill>
                <a:srgbClr val="323232"/>
              </a:solidFill>
              <a:latin typeface="Arial"/>
              <a:cs typeface="Arial"/>
            </a:endParaRPr>
          </a:p>
          <a:p>
            <a:pPr indent="0">
              <a:spcAft>
                <a:spcPts val="420"/>
              </a:spcAft>
            </a:pPr>
            <a:r>
              <a:rPr lang="en-US" sz="950" dirty="0">
                <a:solidFill>
                  <a:srgbClr val="0975D5"/>
                </a:solidFill>
                <a:latin typeface="Arial"/>
                <a:hlinkClick r:id="rId2"/>
              </a:rPr>
              <a:t>https://e.maff.go.jp/GuestPortal</a:t>
            </a:r>
            <a:endParaRPr lang="en-US" sz="950" dirty="0">
              <a:solidFill>
                <a:srgbClr val="0975D5"/>
              </a:solidFill>
              <a:latin typeface="Arial"/>
              <a:cs typeface="Arial"/>
              <a:hlinkClick r:id="rId2"/>
            </a:endParaRPr>
          </a:p>
          <a:p>
            <a:pPr indent="0"/>
            <a:r>
              <a:rPr lang="ja-JP" altLang="en-US" sz="1000" b="1">
                <a:solidFill>
                  <a:srgbClr val="323232"/>
                </a:solidFill>
                <a:latin typeface="MS Mincho"/>
                <a:ea typeface="MS Mincho"/>
              </a:rPr>
              <a:t>農林水産省のホームページから移動します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。</a:t>
            </a:r>
            <a:endParaRPr lang="en-US" sz="1000" b="1" dirty="0">
              <a:solidFill>
                <a:srgbClr val="323232"/>
              </a:solidFill>
              <a:latin typeface="MS Mincho"/>
              <a:ea typeface="MS Mincho"/>
            </a:endParaRPr>
          </a:p>
          <a:p>
            <a:pPr indent="0"/>
            <a:r>
              <a:rPr lang="en-US" sz="950" dirty="0" err="1">
                <a:solidFill>
                  <a:srgbClr val="323232"/>
                </a:solidFill>
                <a:latin typeface="MS Mincho"/>
              </a:rPr>
              <a:t>農林⽔産省共通申請サービス</a:t>
            </a:r>
            <a:r>
              <a:rPr lang="en-US" sz="950" dirty="0">
                <a:solidFill>
                  <a:srgbClr val="323232"/>
                </a:solidFill>
                <a:latin typeface="MS Mincho"/>
              </a:rPr>
              <a:t>(</a:t>
            </a:r>
            <a:r>
              <a:rPr lang="en-US" sz="950" dirty="0" err="1">
                <a:solidFill>
                  <a:srgbClr val="323232"/>
                </a:solidFill>
                <a:latin typeface="Arial"/>
              </a:rPr>
              <a:t>eMAFF</a:t>
            </a:r>
            <a:r>
              <a:rPr lang="en-US" sz="950" dirty="0">
                <a:solidFill>
                  <a:srgbClr val="323232"/>
                </a:solidFill>
                <a:latin typeface="Arial"/>
              </a:rPr>
              <a:t>)：</a:t>
            </a:r>
            <a:r>
              <a:rPr lang="en-US" sz="950" dirty="0" err="1">
                <a:solidFill>
                  <a:srgbClr val="323232"/>
                </a:solidFill>
                <a:latin typeface="MS Mincho"/>
              </a:rPr>
              <a:t>農林⽔産省</a:t>
            </a:r>
            <a:endParaRPr lang="en-US" sz="950" dirty="0" err="1">
              <a:solidFill>
                <a:srgbClr val="323232"/>
              </a:solidFill>
              <a:latin typeface="MS Mincho"/>
              <a:ea typeface="MS Mincho"/>
            </a:endParaRPr>
          </a:p>
          <a:p>
            <a:pPr indent="0">
              <a:spcAft>
                <a:spcPts val="420"/>
              </a:spcAft>
            </a:pPr>
            <a:r>
              <a:rPr lang="en-US" sz="950" dirty="0">
                <a:solidFill>
                  <a:srgbClr val="0975D5"/>
                </a:solidFill>
                <a:latin typeface="Arial"/>
                <a:hlinkClick r:id="rId3"/>
              </a:rPr>
              <a:t>https://www.maff.go.jp/j/kanbo/dx/emaff.html</a:t>
            </a:r>
            <a:endParaRPr lang="en-US" sz="950" dirty="0">
              <a:solidFill>
                <a:srgbClr val="0975D5"/>
              </a:solidFill>
              <a:latin typeface="Arial"/>
              <a:cs typeface="Arial"/>
              <a:hlinkClick r:id="rId3"/>
            </a:endParaRPr>
          </a:p>
          <a:p>
            <a:pPr indent="0"/>
            <a:r>
              <a:rPr lang="en-US" sz="1000" b="1" dirty="0">
                <a:solidFill>
                  <a:srgbClr val="323232"/>
                </a:solidFill>
                <a:latin typeface="MS Mincho"/>
              </a:rPr>
              <a:t>(</a:t>
            </a:r>
            <a:r>
              <a:rPr lang="en-US" sz="1000" b="1" dirty="0" err="1">
                <a:solidFill>
                  <a:srgbClr val="323232"/>
                </a:solidFill>
                <a:latin typeface="MS Mincho"/>
              </a:rPr>
              <a:t>動画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)</a:t>
            </a:r>
            <a:r>
              <a:rPr lang="en-US" sz="1000" b="1" dirty="0" err="1">
                <a:solidFill>
                  <a:srgbClr val="323232"/>
                </a:solidFill>
                <a:latin typeface="Arial"/>
              </a:rPr>
              <a:t>eMAFF</a:t>
            </a:r>
            <a:r>
              <a:rPr lang="en-US" sz="1000" b="1" dirty="0" err="1">
                <a:solidFill>
                  <a:srgbClr val="323232"/>
                </a:solidFill>
                <a:latin typeface="MS Mincho"/>
              </a:rPr>
              <a:t>サイトからログインします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。</a:t>
            </a:r>
            <a:endParaRPr lang="en-US" sz="1000" b="1" dirty="0">
              <a:solidFill>
                <a:srgbClr val="323232"/>
              </a:solidFill>
              <a:latin typeface="MS Mincho"/>
              <a:ea typeface="MS Mincho"/>
            </a:endParaRPr>
          </a:p>
          <a:p>
            <a:pPr indent="0"/>
            <a:r>
              <a:rPr lang="en-US" sz="950" dirty="0" err="1">
                <a:solidFill>
                  <a:srgbClr val="323232"/>
                </a:solidFill>
                <a:latin typeface="MS Mincho"/>
              </a:rPr>
              <a:t>申請者ログイン画⾯</a:t>
            </a:r>
            <a:r>
              <a:rPr lang="en-US" sz="950" dirty="0" err="1">
                <a:solidFill>
                  <a:srgbClr val="323232"/>
                </a:solidFill>
                <a:latin typeface="Arial"/>
              </a:rPr>
              <a:t>eMAFF</a:t>
            </a:r>
            <a:endParaRPr lang="en-US" sz="950" dirty="0" err="1">
              <a:solidFill>
                <a:srgbClr val="323232"/>
              </a:solidFill>
              <a:latin typeface="Arial"/>
              <a:cs typeface="Arial"/>
            </a:endParaRPr>
          </a:p>
          <a:p>
            <a:pPr indent="0">
              <a:spcAft>
                <a:spcPts val="420"/>
              </a:spcAft>
            </a:pPr>
            <a:r>
              <a:rPr lang="en-US" sz="950" dirty="0">
                <a:solidFill>
                  <a:srgbClr val="0975D5"/>
                </a:solidFill>
                <a:latin typeface="Arial"/>
                <a:hlinkClick r:id="rId4"/>
              </a:rPr>
              <a:t>https://e-maff.my.site.com/shinseisha/Login</a:t>
            </a:r>
            <a:endParaRPr lang="en-US" sz="950" dirty="0">
              <a:solidFill>
                <a:srgbClr val="0975D5"/>
              </a:solidFill>
              <a:latin typeface="Arial"/>
              <a:cs typeface="Arial"/>
              <a:hlinkClick r:id="rId4"/>
            </a:endParaRPr>
          </a:p>
          <a:p>
            <a:pPr indent="0"/>
            <a:r>
              <a:rPr lang="en-US" sz="1000" b="1" dirty="0" err="1">
                <a:solidFill>
                  <a:srgbClr val="323232"/>
                </a:solidFill>
                <a:latin typeface="Arial"/>
              </a:rPr>
              <a:t>eMAFFID</a:t>
            </a:r>
            <a:r>
              <a:rPr lang="en-US" sz="1000" b="1" dirty="0" err="1">
                <a:solidFill>
                  <a:srgbClr val="323232"/>
                </a:solidFill>
                <a:latin typeface="MS Mincho"/>
              </a:rPr>
              <a:t>でログインします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。</a:t>
            </a:r>
            <a:endParaRPr lang="en-US" sz="1000" b="1" dirty="0">
              <a:solidFill>
                <a:srgbClr val="323232"/>
              </a:solidFill>
              <a:latin typeface="MS Mincho"/>
              <a:ea typeface="MS Mincho"/>
            </a:endParaRPr>
          </a:p>
          <a:p>
            <a:pPr indent="0"/>
            <a:r>
              <a:rPr lang="en-US" sz="950" dirty="0" err="1">
                <a:solidFill>
                  <a:srgbClr val="323232"/>
                </a:solidFill>
                <a:latin typeface="Arial"/>
              </a:rPr>
              <a:t>eMAFF</a:t>
            </a:r>
            <a:endParaRPr lang="en-US" sz="950" dirty="0" err="1">
              <a:solidFill>
                <a:srgbClr val="323232"/>
              </a:solidFill>
              <a:latin typeface="Arial"/>
              <a:cs typeface="Arial"/>
            </a:endParaRPr>
          </a:p>
          <a:p>
            <a:pPr indent="0">
              <a:spcAft>
                <a:spcPts val="420"/>
              </a:spcAft>
            </a:pPr>
            <a:r>
              <a:rPr lang="en-US" sz="950" dirty="0">
                <a:solidFill>
                  <a:srgbClr val="0975D5"/>
                </a:solidFill>
                <a:latin typeface="Arial"/>
                <a:hlinkClick r:id="rId4"/>
              </a:rPr>
              <a:t>https://e-maff.my.site.com/shinseisha/Login</a:t>
            </a:r>
            <a:endParaRPr lang="en-US" sz="950" dirty="0">
              <a:solidFill>
                <a:srgbClr val="0975D5"/>
              </a:solidFill>
              <a:latin typeface="Arial"/>
              <a:cs typeface="Arial"/>
              <a:hlinkClick r:id="rId4"/>
            </a:endParaRPr>
          </a:p>
          <a:p>
            <a:pPr indent="0"/>
            <a:r>
              <a:rPr lang="ja-JP" altLang="en-US" sz="1000" b="1">
                <a:solidFill>
                  <a:srgbClr val="323232"/>
                </a:solidFill>
                <a:latin typeface="MS Mincho"/>
                <a:ea typeface="ＭＳ Ｐゴシック"/>
              </a:rPr>
              <a:t>区分別検査申請書の入力マニュアルは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、</a:t>
            </a:r>
            <a:r>
              <a:rPr lang="en-US" sz="1000" b="1" dirty="0" err="1">
                <a:solidFill>
                  <a:srgbClr val="323232"/>
                </a:solidFill>
                <a:latin typeface="Arial"/>
              </a:rPr>
              <a:t>eMAFF</a:t>
            </a:r>
            <a:r>
              <a:rPr lang="en-US" sz="1000" b="1" dirty="0" err="1">
                <a:solidFill>
                  <a:srgbClr val="323232"/>
                </a:solidFill>
                <a:latin typeface="MS Mincho"/>
              </a:rPr>
              <a:t>に掲載されています</a:t>
            </a:r>
            <a:r>
              <a:rPr lang="en-US" sz="1000" b="1" dirty="0">
                <a:solidFill>
                  <a:srgbClr val="323232"/>
                </a:solidFill>
                <a:latin typeface="MS Mincho"/>
              </a:rPr>
              <a:t>。</a:t>
            </a:r>
          </a:p>
          <a:p>
            <a:pPr indent="0"/>
            <a:r>
              <a:rPr lang="ja" sz="950">
                <a:solidFill>
                  <a:srgbClr val="323232"/>
                </a:solidFill>
                <a:latin typeface="MS Mincho"/>
                <a:ea typeface="MS Mincho"/>
              </a:rPr>
              <a:t>マニュアルから探す</a:t>
            </a:r>
          </a:p>
          <a:p>
            <a:pPr indent="0"/>
            <a:r>
              <a:rPr lang="en-US" sz="950" dirty="0">
                <a:solidFill>
                  <a:srgbClr val="0975D5"/>
                </a:solidFill>
                <a:latin typeface="Arial"/>
                <a:hlinkClick r:id="rId5"/>
              </a:rPr>
              <a:t>https://e.maff.go.jp/Manual</a:t>
            </a:r>
            <a:endParaRPr lang="en-US" sz="950" dirty="0">
              <a:solidFill>
                <a:srgbClr val="0975D5"/>
              </a:solidFill>
              <a:latin typeface="Arial"/>
              <a:cs typeface="Arial"/>
              <a:hlinkClick r:id="rId5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Office PowerPoint</Application>
  <PresentationFormat>ユーザー設定</PresentationFormat>
  <Paragraphs>53</Paragraphs>
  <Slides>17</Slides>
  <Notes>0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1" baseType="lpstr">
      <vt:lpstr>Hiragino Sans</vt:lpstr>
      <vt:lpstr>MS Mincho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2024-03-26T06:34:07Z</dcterms:modified>
</cp:coreProperties>
</file>