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7599363" cy="1072515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7674DD-E479-77FF-0120-C44F28BBFCEB}" v="590" dt="2024-03-19T09:03:27.1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12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www.maff.go.jp/pps/j/information/shomeisho/index.html"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e.maff.go.jp/GuestPortal?ec=302&amp;startURL=%2Fs%2F" TargetMode="External"/><Relationship Id="rId5" Type="http://schemas.openxmlformats.org/officeDocument/2006/relationships/hyperlink" Target="https://www.maff.go.jp/j/kanbo/dx/emaff.html" TargetMode="External"/><Relationship Id="rId4" Type="http://schemas.openxmlformats.org/officeDocument/2006/relationships/hyperlink" Target="https://www.maff.go.jp/j/syouan/syokubo/keneki/yusyutu_kensakikan.htm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youtu.be/-iWEq2vfPWk" TargetMode="External"/><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hyperlink" Target="https://youtu.be/zutfOKUN0B4"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maff.go.jp/pps/j/law/form/other/mokusi_sinseisyo.pdf" TargetMode="External"/><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hyperlink" Target="https://e.maff.go.jp/gbizshinseisha/sfc/servlet.shepherd/document/download/0692v00000NUiTyAAL"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e.maff.go.jp/gbizshinseisha/sfc/servlet.shepherd/document/download/0692v00000NUpYVAA1" TargetMode="External"/><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ebaps.nac6.naccs.jp/dfw/prod/pqau/pq/POWZ01/OWZ01W06O.do" TargetMode="External"/><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hyperlink" Target="https://bbs.naccscenter.com/naccs/dfw/web/system/code/pq-code.html"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hyperlink" Target="https://www.maff.go.jp/pps/j/law/form/other/mokusi_sinseisyo.pdf" TargetMode="External"/><Relationship Id="rId3" Type="http://schemas.openxmlformats.org/officeDocument/2006/relationships/hyperlink" Target="https://www.maff.go.jp/j/syouan/syokubo/keneki/yusyutu_kensakikan.html" TargetMode="External"/><Relationship Id="rId7" Type="http://schemas.openxmlformats.org/officeDocument/2006/relationships/hyperlink" Target="https://youtu.be/zutfOKUN0B4" TargetMode="External"/><Relationship Id="rId12" Type="http://schemas.openxmlformats.org/officeDocument/2006/relationships/hyperlink" Target="https://bbs.naccscenter.com/naccs/dfw/web/system/code/pq-code.html" TargetMode="External"/><Relationship Id="rId2" Type="http://schemas.openxmlformats.org/officeDocument/2006/relationships/hyperlink" Target="https://www.maff.go.jp/pps/j/information/shomeisho/index.html" TargetMode="External"/><Relationship Id="rId1" Type="http://schemas.openxmlformats.org/officeDocument/2006/relationships/slideLayout" Target="../slideLayouts/slideLayout1.xml"/><Relationship Id="rId6" Type="http://schemas.openxmlformats.org/officeDocument/2006/relationships/hyperlink" Target="https://youtu.be/-iWEq2vfPWk" TargetMode="External"/><Relationship Id="rId11" Type="http://schemas.openxmlformats.org/officeDocument/2006/relationships/hyperlink" Target="https://webaps.nac6.naccs.jp/dfw/prod/pqau/pq/POWZ01/OWZ01W06O.do" TargetMode="External"/><Relationship Id="rId5" Type="http://schemas.openxmlformats.org/officeDocument/2006/relationships/hyperlink" Target="https://e.maff.go.jp/GuestPortal?ec=302&amp;startURL=%2Fs%2F" TargetMode="External"/><Relationship Id="rId10" Type="http://schemas.openxmlformats.org/officeDocument/2006/relationships/hyperlink" Target="https://e.maff.go.jp/gbizshinseisha/sfc/servlet.shepherd/document/download/0692v00000NUpYVAA1" TargetMode="External"/><Relationship Id="rId4" Type="http://schemas.openxmlformats.org/officeDocument/2006/relationships/hyperlink" Target="https://www.maff.go.jp/j/kanbo/dx/emaff.html" TargetMode="External"/><Relationship Id="rId9" Type="http://schemas.openxmlformats.org/officeDocument/2006/relationships/hyperlink" Target="https://e.maff.go.jp/gbizshinseisha/sfc/servlet.shepherd/document/download/0692v00000NUiTyA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236918" y="143398"/>
            <a:ext cx="494124" cy="624286"/>
          </a:xfrm>
          <a:prstGeom prst="rect">
            <a:avLst/>
          </a:prstGeom>
        </p:spPr>
      </p:pic>
      <p:pic>
        <p:nvPicPr>
          <p:cNvPr id="3" name="図 2"/>
          <p:cNvPicPr>
            <a:picLocks noChangeAspect="1"/>
          </p:cNvPicPr>
          <p:nvPr/>
        </p:nvPicPr>
        <p:blipFill>
          <a:blip r:embed="rId3"/>
          <a:stretch>
            <a:fillRect/>
          </a:stretch>
        </p:blipFill>
        <p:spPr>
          <a:xfrm>
            <a:off x="353056" y="1884017"/>
            <a:ext cx="6893943" cy="6057070"/>
          </a:xfrm>
          <a:prstGeom prst="rect">
            <a:avLst/>
          </a:prstGeom>
        </p:spPr>
      </p:pic>
      <p:sp>
        <p:nvSpPr>
          <p:cNvPr id="6" name="正方形/長方形 5"/>
          <p:cNvSpPr/>
          <p:nvPr/>
        </p:nvSpPr>
        <p:spPr>
          <a:xfrm>
            <a:off x="1141975" y="1099600"/>
            <a:ext cx="5312997" cy="597408"/>
          </a:xfrm>
          <a:prstGeom prst="rect">
            <a:avLst/>
          </a:prstGeom>
          <a:solidFill>
            <a:srgbClr val="FFFFFF"/>
          </a:solidFill>
        </p:spPr>
        <p:txBody>
          <a:bodyPr lIns="0" tIns="0" rIns="0" bIns="0">
            <a:noAutofit/>
          </a:bodyPr>
          <a:lstStyle/>
          <a:p>
            <a:pPr indent="0"/>
            <a:r>
              <a:rPr lang="ja-JP" altLang="en-US" sz="2000" b="1" i="0">
                <a:solidFill>
                  <a:srgbClr val="3C434D"/>
                </a:solidFill>
                <a:effectLst/>
                <a:latin typeface="ＭＳ 明朝"/>
                <a:ea typeface="ＭＳ 明朝"/>
              </a:rPr>
              <a:t>新しい輸出検査手続きのご案内（一例）</a:t>
            </a:r>
            <a:endParaRPr lang="en-US" sz="2000" b="1" dirty="0">
              <a:solidFill>
                <a:srgbClr val="323232"/>
              </a:solidFill>
              <a:latin typeface="ＭＳ 明朝"/>
              <a:ea typeface="ＭＳ 明朝"/>
            </a:endParaRPr>
          </a:p>
        </p:txBody>
      </p:sp>
      <p:sp>
        <p:nvSpPr>
          <p:cNvPr id="7" name="正方形/長方形 6"/>
          <p:cNvSpPr/>
          <p:nvPr/>
        </p:nvSpPr>
        <p:spPr>
          <a:xfrm>
            <a:off x="898846" y="8299937"/>
            <a:ext cx="5744621" cy="1229384"/>
          </a:xfrm>
          <a:prstGeom prst="rect">
            <a:avLst/>
          </a:prstGeom>
          <a:solidFill>
            <a:srgbClr val="FFFFFF"/>
          </a:solidFill>
        </p:spPr>
        <p:txBody>
          <a:bodyPr lIns="0" tIns="0" rIns="0" bIns="0" anchor="t">
            <a:noAutofit/>
          </a:bodyPr>
          <a:lstStyle/>
          <a:p>
            <a:pPr indent="0">
              <a:spcBef>
                <a:spcPts val="490"/>
              </a:spcBef>
            </a:pPr>
            <a:r>
              <a:rPr lang="ja-JP" altLang="en-US" sz="1400">
                <a:solidFill>
                  <a:srgbClr val="363636"/>
                </a:solidFill>
                <a:latin typeface="ＭＳ Ｐゴシック"/>
                <a:ea typeface="ＭＳ Ｐゴシック"/>
              </a:rPr>
              <a:t>積載船のスケジュールに左右されず、申請者の都合に合わせた輸出検査申請ができる方法を紹介します。</a:t>
            </a:r>
          </a:p>
          <a:p>
            <a:pPr>
              <a:spcBef>
                <a:spcPts val="490"/>
              </a:spcBef>
            </a:pPr>
            <a:endParaRPr lang="ja-JP" altLang="en-US" sz="1400" dirty="0">
              <a:solidFill>
                <a:srgbClr val="363636"/>
              </a:solidFill>
              <a:latin typeface="ＭＳ Ｐゴシック"/>
              <a:ea typeface="ＭＳ Ｐゴシック"/>
            </a:endParaRPr>
          </a:p>
          <a:p>
            <a:r>
              <a:rPr lang="ja" altLang="en-US" sz="1400">
                <a:solidFill>
                  <a:srgbClr val="323232"/>
                </a:solidFill>
                <a:latin typeface="ＭＳ Ｐゴシック"/>
                <a:ea typeface="ＭＳ Ｐゴシック"/>
              </a:rPr>
              <a:t>輸出検疫の重要なお知らせ：植物防疫所</a:t>
            </a:r>
            <a:endParaRPr lang="en-US" altLang="ja-JP" sz="1400">
              <a:solidFill>
                <a:srgbClr val="000000"/>
              </a:solidFill>
              <a:latin typeface="ＭＳ Ｐゴシック"/>
              <a:ea typeface="ＭＳ Ｐゴシック"/>
            </a:endParaRPr>
          </a:p>
          <a:p>
            <a:pPr>
              <a:spcAft>
                <a:spcPts val="420"/>
              </a:spcAft>
            </a:pPr>
            <a:r>
              <a:rPr lang="en-US" altLang="ja-JP" sz="1400" dirty="0">
                <a:solidFill>
                  <a:srgbClr val="000000"/>
                </a:solidFill>
                <a:latin typeface="ＭＳ Ｐゴシック"/>
                <a:ea typeface="ＭＳ Ｐゴシック"/>
                <a:cs typeface="Arial"/>
                <a:hlinkClick r:id="rId4"/>
              </a:rPr>
              <a:t>https://www.maff.go.jp/pps/j/information/shomeisho/index.html</a:t>
            </a:r>
            <a:endParaRPr lang="en-US" altLang="ja-JP" sz="1400">
              <a:solidFill>
                <a:srgbClr val="000000"/>
              </a:solidFill>
              <a:latin typeface="ＭＳ Ｐゴシック"/>
              <a:ea typeface="ＭＳ Ｐゴシック"/>
            </a:endParaRPr>
          </a:p>
          <a:p>
            <a:pPr>
              <a:spcBef>
                <a:spcPts val="490"/>
              </a:spcBef>
            </a:pPr>
            <a:endParaRPr lang="ja-JP" altLang="en-US" sz="1400" dirty="0">
              <a:solidFill>
                <a:srgbClr val="363636"/>
              </a:solidFill>
              <a:latin typeface="ＭＳ Ｐゴシック"/>
              <a:ea typeface="ＭＳ Ｐゴシック"/>
            </a:endParaRPr>
          </a:p>
        </p:txBody>
      </p:sp>
      <p:sp>
        <p:nvSpPr>
          <p:cNvPr id="11" name="正方形/長方形 10">
            <a:extLst>
              <a:ext uri="{FF2B5EF4-FFF2-40B4-BE49-F238E27FC236}">
                <a16:creationId xmlns:a16="http://schemas.microsoft.com/office/drawing/2014/main" id="{4CA39A44-BBF5-A584-B4D7-567389A6B55A}"/>
              </a:ext>
            </a:extLst>
          </p:cNvPr>
          <p:cNvSpPr/>
          <p:nvPr/>
        </p:nvSpPr>
        <p:spPr>
          <a:xfrm>
            <a:off x="6111883" y="224961"/>
            <a:ext cx="1056063" cy="348653"/>
          </a:xfrm>
          <a:prstGeom prst="rect">
            <a:avLst/>
          </a:prstGeom>
          <a:solidFill>
            <a:srgbClr val="FFFFFF"/>
          </a:solidFill>
        </p:spPr>
        <p:txBody>
          <a:bodyPr lIns="0" tIns="0" rIns="0" bIns="0" anchor="t">
            <a:no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lang="en-US" sz="2400" dirty="0">
                <a:solidFill>
                  <a:srgbClr val="4E515F"/>
                </a:solidFill>
                <a:latin typeface="Calibri"/>
                <a:ea typeface="Calibri"/>
                <a:cs typeface="Calibri"/>
              </a:rPr>
              <a:t>13 Steps</a:t>
            </a: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52863" y="902869"/>
            <a:ext cx="5697850" cy="475488"/>
          </a:xfrm>
          <a:prstGeom prst="rect">
            <a:avLst/>
          </a:prstGeom>
          <a:solidFill>
            <a:srgbClr val="FFFFFF"/>
          </a:solidFill>
        </p:spPr>
        <p:txBody>
          <a:bodyPr lIns="0" tIns="0" rIns="0" bIns="0">
            <a:noAutofit/>
          </a:bodyPr>
          <a:lstStyle/>
          <a:p>
            <a:pPr indent="0"/>
            <a:r>
              <a:rPr lang="ja-JP" altLang="en-US" sz="2000" b="1" i="0">
                <a:solidFill>
                  <a:srgbClr val="3C434D"/>
                </a:solidFill>
                <a:effectLst/>
                <a:latin typeface="ＭＳ 明朝"/>
                <a:ea typeface="ＭＳ 明朝"/>
              </a:rPr>
              <a:t>（申請者）申請方法のオプションが増えます</a:t>
            </a:r>
            <a:endParaRPr lang="en-US" sz="2000" b="1" dirty="0">
              <a:solidFill>
                <a:srgbClr val="323232"/>
              </a:solidFill>
              <a:latin typeface="ＭＳ 明朝"/>
              <a:ea typeface="ＭＳ 明朝"/>
            </a:endParaRPr>
          </a:p>
        </p:txBody>
      </p:sp>
      <p:sp>
        <p:nvSpPr>
          <p:cNvPr id="5" name="正方形/長方形 4"/>
          <p:cNvSpPr/>
          <p:nvPr/>
        </p:nvSpPr>
        <p:spPr>
          <a:xfrm>
            <a:off x="462487" y="7519606"/>
            <a:ext cx="6461401" cy="2408625"/>
          </a:xfrm>
          <a:prstGeom prst="rect">
            <a:avLst/>
          </a:prstGeom>
          <a:solidFill>
            <a:srgbClr val="FFFFFF"/>
          </a:solidFill>
        </p:spPr>
        <p:txBody>
          <a:bodyPr lIns="0" tIns="0" rIns="0" bIns="0" anchor="t">
            <a:noAutofit/>
          </a:bodyPr>
          <a:lstStyle/>
          <a:p>
            <a:pPr indent="0">
              <a:lnSpc>
                <a:spcPts val="1416"/>
              </a:lnSpc>
              <a:spcAft>
                <a:spcPts val="210"/>
              </a:spcAft>
            </a:pPr>
            <a:r>
              <a:rPr lang="ja-JP" altLang="en-US" sz="1400">
                <a:solidFill>
                  <a:srgbClr val="363636"/>
                </a:solidFill>
                <a:latin typeface="ＭＳ Ｐゴシック"/>
                <a:ea typeface="ＭＳ Ｐゴシック"/>
              </a:rPr>
              <a:t>輸出しようとする者（選果こん包施設の責任者、輸出者等）が、目視検査を希望する植物防疫所若しくは登録検査機関に</a:t>
            </a:r>
            <a:r>
              <a:rPr lang="en-US" altLang="ja-JP" sz="1400" dirty="0" err="1">
                <a:solidFill>
                  <a:srgbClr val="363636"/>
                </a:solidFill>
                <a:latin typeface="ＭＳ Ｐゴシック"/>
                <a:ea typeface="ＭＳ Ｐゴシック"/>
              </a:rPr>
              <a:t>eMAFF</a:t>
            </a:r>
            <a:r>
              <a:rPr lang="ja-JP" altLang="en-US" sz="1400">
                <a:solidFill>
                  <a:srgbClr val="363636"/>
                </a:solidFill>
                <a:latin typeface="ＭＳ Ｐゴシック"/>
                <a:ea typeface="ＭＳ Ｐゴシック"/>
              </a:rPr>
              <a:t>を使って申請します。</a:t>
            </a:r>
          </a:p>
          <a:p>
            <a:pPr indent="0">
              <a:lnSpc>
                <a:spcPts val="1416"/>
              </a:lnSpc>
              <a:spcAft>
                <a:spcPts val="210"/>
              </a:spcAft>
            </a:pPr>
            <a:endParaRPr lang="ja-JP" altLang="en-US" sz="1400">
              <a:solidFill>
                <a:srgbClr val="363636"/>
              </a:solidFill>
              <a:latin typeface="ＭＳ Ｐゴシック"/>
              <a:ea typeface="ＭＳ Ｐゴシック"/>
            </a:endParaRPr>
          </a:p>
          <a:p>
            <a:pPr indent="0">
              <a:lnSpc>
                <a:spcPts val="1416"/>
              </a:lnSpc>
              <a:spcAft>
                <a:spcPts val="210"/>
              </a:spcAft>
            </a:pPr>
            <a:r>
              <a:rPr lang="ja-JP" altLang="en-US" sz="1400">
                <a:solidFill>
                  <a:srgbClr val="363636"/>
                </a:solidFill>
                <a:latin typeface="ＭＳ Ｐゴシック"/>
                <a:ea typeface="ＭＳ Ｐゴシック"/>
              </a:rPr>
              <a:t>植物防疫所に申請する場合は、手続き名「輸出検疫：目視検査（再輸出含む）申請手続き（植物防疫所）」を選択して下さい。</a:t>
            </a:r>
          </a:p>
          <a:p>
            <a:pPr indent="0">
              <a:lnSpc>
                <a:spcPts val="1416"/>
              </a:lnSpc>
              <a:spcAft>
                <a:spcPts val="210"/>
              </a:spcAft>
            </a:pPr>
            <a:r>
              <a:rPr lang="ja-JP" altLang="en-US" sz="1400">
                <a:solidFill>
                  <a:srgbClr val="363636"/>
                </a:solidFill>
                <a:latin typeface="ＭＳ Ｐゴシック"/>
                <a:ea typeface="ＭＳ Ｐゴシック"/>
              </a:rPr>
              <a:t>登録検査機関に申請する場合は、登録検査機関にお問い合わせください。</a:t>
            </a:r>
          </a:p>
          <a:p>
            <a:pPr>
              <a:lnSpc>
                <a:spcPts val="1416"/>
              </a:lnSpc>
              <a:spcAft>
                <a:spcPts val="210"/>
              </a:spcAft>
            </a:pPr>
            <a:endParaRPr lang="ja-JP" altLang="en-US" sz="1400" dirty="0">
              <a:solidFill>
                <a:srgbClr val="363636"/>
              </a:solidFill>
              <a:latin typeface="ＭＳ Ｐゴシック"/>
              <a:ea typeface="ＭＳ Ｐゴシック"/>
            </a:endParaRPr>
          </a:p>
          <a:p>
            <a:r>
              <a:rPr lang="ja-JP" altLang="en-US" sz="1400" dirty="0" err="1">
                <a:solidFill>
                  <a:srgbClr val="323232"/>
                </a:solidFill>
                <a:latin typeface="ＭＳ Ｐゴシック"/>
                <a:ea typeface="ＭＳ Ｐゴシック"/>
              </a:rPr>
              <a:t>登録検査機関について：農林</a:t>
            </a:r>
            <a:r>
              <a:rPr lang="en-US" altLang="ja-JP" sz="1400" dirty="0" err="1">
                <a:solidFill>
                  <a:srgbClr val="323232"/>
                </a:solidFill>
                <a:latin typeface="ＭＳ Ｐゴシック"/>
                <a:ea typeface="ＭＳ Ｐゴシック"/>
              </a:rPr>
              <a:t>⽔</a:t>
            </a:r>
            <a:r>
              <a:rPr lang="ja-JP" altLang="en-US" sz="1400" dirty="0" err="1">
                <a:solidFill>
                  <a:srgbClr val="323232"/>
                </a:solidFill>
                <a:latin typeface="ＭＳ Ｐゴシック"/>
                <a:ea typeface="ＭＳ Ｐゴシック"/>
              </a:rPr>
              <a:t>産省</a:t>
            </a:r>
            <a:endParaRPr lang="en-US" altLang="ja-JP" sz="1400" dirty="0" err="1">
              <a:solidFill>
                <a:srgbClr val="000000"/>
              </a:solidFill>
              <a:latin typeface="ＭＳ Ｐゴシック"/>
              <a:ea typeface="ＭＳ Ｐゴシック"/>
            </a:endParaRPr>
          </a:p>
          <a:p>
            <a:r>
              <a:rPr lang="en-US" altLang="ja-JP" sz="1400" dirty="0">
                <a:solidFill>
                  <a:srgbClr val="000000"/>
                </a:solidFill>
                <a:latin typeface="ＭＳ Ｐゴシック"/>
                <a:ea typeface="ＭＳ Ｐゴシック"/>
                <a:cs typeface="Arial"/>
                <a:hlinkClick r:id="rId4"/>
              </a:rPr>
              <a:t>https://www.maff.go.jp/j/syouan/syokubo/keneki/yusyutu_kensakikan.html</a:t>
            </a:r>
            <a:endParaRPr lang="en-US" altLang="ja-JP" sz="1400">
              <a:solidFill>
                <a:srgbClr val="000000"/>
              </a:solidFill>
              <a:latin typeface="ＭＳ Ｐゴシック"/>
              <a:ea typeface="ＭＳ Ｐゴシック"/>
            </a:endParaRPr>
          </a:p>
          <a:p>
            <a:r>
              <a:rPr lang="ja-JP" altLang="en-US" sz="1400" dirty="0" err="1">
                <a:solidFill>
                  <a:srgbClr val="323232"/>
                </a:solidFill>
                <a:latin typeface="ＭＳ Ｐゴシック"/>
                <a:ea typeface="ＭＳ Ｐゴシック"/>
              </a:rPr>
              <a:t>農林</a:t>
            </a:r>
            <a:r>
              <a:rPr lang="en-US" altLang="ja-JP" sz="1400" dirty="0" err="1">
                <a:solidFill>
                  <a:srgbClr val="323232"/>
                </a:solidFill>
                <a:latin typeface="ＭＳ Ｐゴシック"/>
                <a:ea typeface="ＭＳ Ｐゴシック"/>
              </a:rPr>
              <a:t>⽔</a:t>
            </a:r>
            <a:r>
              <a:rPr lang="ja-JP" altLang="en-US" sz="1400" dirty="0" err="1">
                <a:solidFill>
                  <a:srgbClr val="323232"/>
                </a:solidFill>
                <a:latin typeface="ＭＳ Ｐゴシック"/>
                <a:ea typeface="ＭＳ Ｐゴシック"/>
              </a:rPr>
              <a:t>産省共通申請サービス</a:t>
            </a:r>
            <a:r>
              <a:rPr lang="en-US" altLang="ja-JP" sz="1400" dirty="0">
                <a:solidFill>
                  <a:srgbClr val="323232"/>
                </a:solidFill>
                <a:latin typeface="ＭＳ Ｐゴシック"/>
                <a:ea typeface="ＭＳ Ｐゴシック"/>
              </a:rPr>
              <a:t>(</a:t>
            </a:r>
            <a:r>
              <a:rPr lang="en-US" altLang="ja-JP" sz="1400" dirty="0" err="1">
                <a:solidFill>
                  <a:srgbClr val="323232"/>
                </a:solidFill>
                <a:latin typeface="ＭＳ Ｐゴシック"/>
                <a:ea typeface="ＭＳ Ｐゴシック"/>
                <a:cs typeface="Arial"/>
              </a:rPr>
              <a:t>eMAFF</a:t>
            </a:r>
            <a:r>
              <a:rPr lang="en-US" altLang="ja-JP" sz="1400" dirty="0">
                <a:solidFill>
                  <a:srgbClr val="323232"/>
                </a:solidFill>
                <a:latin typeface="ＭＳ Ｐゴシック"/>
                <a:ea typeface="ＭＳ Ｐゴシック"/>
                <a:cs typeface="Arial"/>
              </a:rPr>
              <a:t>)</a:t>
            </a:r>
            <a:r>
              <a:rPr lang="ja-JP" altLang="en-US" sz="1400" dirty="0">
                <a:solidFill>
                  <a:srgbClr val="323232"/>
                </a:solidFill>
                <a:latin typeface="ＭＳ Ｐゴシック"/>
                <a:ea typeface="ＭＳ Ｐゴシック"/>
                <a:cs typeface="Arial"/>
              </a:rPr>
              <a:t>：</a:t>
            </a:r>
            <a:r>
              <a:rPr lang="ja-JP" altLang="en-US" sz="1400" dirty="0" err="1">
                <a:solidFill>
                  <a:srgbClr val="323232"/>
                </a:solidFill>
                <a:latin typeface="ＭＳ Ｐゴシック"/>
                <a:ea typeface="ＭＳ Ｐゴシック"/>
              </a:rPr>
              <a:t>農林</a:t>
            </a:r>
            <a:r>
              <a:rPr lang="en-US" altLang="ja-JP" sz="1400" dirty="0" err="1">
                <a:solidFill>
                  <a:srgbClr val="323232"/>
                </a:solidFill>
                <a:latin typeface="ＭＳ Ｐゴシック"/>
                <a:ea typeface="ＭＳ Ｐゴシック"/>
              </a:rPr>
              <a:t>⽔</a:t>
            </a:r>
            <a:r>
              <a:rPr lang="ja-JP" altLang="en-US" sz="1400" dirty="0" err="1">
                <a:solidFill>
                  <a:srgbClr val="323232"/>
                </a:solidFill>
                <a:latin typeface="ＭＳ Ｐゴシック"/>
                <a:ea typeface="ＭＳ Ｐゴシック"/>
              </a:rPr>
              <a:t>産省</a:t>
            </a:r>
            <a:endParaRPr lang="en-US" altLang="ja-JP" sz="1400" dirty="0" err="1">
              <a:solidFill>
                <a:srgbClr val="000000"/>
              </a:solidFill>
              <a:latin typeface="ＭＳ Ｐゴシック"/>
              <a:ea typeface="ＭＳ Ｐゴシック"/>
            </a:endParaRPr>
          </a:p>
          <a:p>
            <a:pPr>
              <a:spcAft>
                <a:spcPts val="420"/>
              </a:spcAft>
            </a:pPr>
            <a:r>
              <a:rPr lang="en-US" altLang="ja-JP" sz="1400" dirty="0">
                <a:solidFill>
                  <a:srgbClr val="000000"/>
                </a:solidFill>
                <a:latin typeface="ＭＳ Ｐゴシック"/>
                <a:ea typeface="ＭＳ Ｐゴシック"/>
                <a:cs typeface="Arial"/>
                <a:hlinkClick r:id="rId5"/>
              </a:rPr>
              <a:t>https://www.maff.go.jp/j/kanbo/dx/emaff.html</a:t>
            </a:r>
            <a:endParaRPr lang="en-US" altLang="ja-JP" sz="1400">
              <a:solidFill>
                <a:srgbClr val="000000"/>
              </a:solidFill>
              <a:latin typeface="ＭＳ Ｐゴシック"/>
              <a:ea typeface="ＭＳ Ｐゴシック"/>
            </a:endParaRPr>
          </a:p>
          <a:p>
            <a:r>
              <a:rPr lang="en-US" altLang="ja-JP" sz="1400" dirty="0" err="1">
                <a:solidFill>
                  <a:srgbClr val="323232"/>
                </a:solidFill>
                <a:latin typeface="ＭＳ Ｐゴシック"/>
                <a:ea typeface="ＭＳ Ｐゴシック"/>
                <a:cs typeface="Arial"/>
              </a:rPr>
              <a:t>eMAFF</a:t>
            </a:r>
            <a:r>
              <a:rPr lang="ja-JP" altLang="en-US" sz="1400" dirty="0" err="1">
                <a:solidFill>
                  <a:srgbClr val="323232"/>
                </a:solidFill>
                <a:latin typeface="ＭＳ Ｐゴシック"/>
                <a:ea typeface="ＭＳ Ｐゴシック"/>
              </a:rPr>
              <a:t>申請</a:t>
            </a:r>
            <a:endParaRPr lang="en-US" altLang="ja-JP" sz="1400" dirty="0" err="1">
              <a:solidFill>
                <a:srgbClr val="000000"/>
              </a:solidFill>
              <a:latin typeface="ＭＳ Ｐゴシック"/>
              <a:ea typeface="ＭＳ Ｐゴシック"/>
            </a:endParaRPr>
          </a:p>
          <a:p>
            <a:pPr>
              <a:spcAft>
                <a:spcPts val="1050"/>
              </a:spcAft>
            </a:pPr>
            <a:r>
              <a:rPr lang="en-US" altLang="ja-JP" sz="1400" dirty="0">
                <a:solidFill>
                  <a:srgbClr val="000000"/>
                </a:solidFill>
                <a:latin typeface="ＭＳ Ｐゴシック"/>
                <a:ea typeface="ＭＳ Ｐゴシック"/>
                <a:cs typeface="Arial"/>
                <a:hlinkClick r:id="rId6"/>
              </a:rPr>
              <a:t>https://e.maff.go.jp/GuestPortal?ec=^^^&amp;startURL=%^Fs%^F</a:t>
            </a:r>
            <a:endParaRPr lang="en-US" altLang="ja-JP" sz="1400">
              <a:solidFill>
                <a:srgbClr val="000000"/>
              </a:solidFill>
              <a:latin typeface="ＭＳ Ｐゴシック"/>
              <a:ea typeface="ＭＳ Ｐゴシック"/>
            </a:endParaRPr>
          </a:p>
          <a:p>
            <a:pPr>
              <a:lnSpc>
                <a:spcPts val="1416"/>
              </a:lnSpc>
              <a:spcAft>
                <a:spcPts val="210"/>
              </a:spcAft>
            </a:pPr>
            <a:endParaRPr lang="ja-JP" altLang="en-US" sz="1400" dirty="0">
              <a:solidFill>
                <a:srgbClr val="363636"/>
              </a:solidFill>
              <a:latin typeface="ＭＳ Ｐゴシック"/>
              <a:ea typeface="ＭＳ Ｐゴシック"/>
            </a:endParaRPr>
          </a:p>
        </p:txBody>
      </p:sp>
      <p:pic>
        <p:nvPicPr>
          <p:cNvPr id="9" name="05486a93dd29b22c710a8bb6a38e15c820230907075612UTC-0000001580767-converted (1)">
            <a:hlinkClick r:id="" action="ppaction://media"/>
            <a:extLst>
              <a:ext uri="{FF2B5EF4-FFF2-40B4-BE49-F238E27FC236}">
                <a16:creationId xmlns:a16="http://schemas.microsoft.com/office/drawing/2014/main" id="{B1003D1D-04CF-9AF0-2E33-0B7592616A1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01861" y="1522714"/>
            <a:ext cx="6663996" cy="5638697"/>
          </a:xfrm>
          <a:prstGeom prst="rect">
            <a:avLst/>
          </a:prstGeom>
        </p:spPr>
      </p:pic>
      <p:sp>
        <p:nvSpPr>
          <p:cNvPr id="2" name="テキスト ボックス 8">
            <a:extLst>
              <a:ext uri="{FF2B5EF4-FFF2-40B4-BE49-F238E27FC236}">
                <a16:creationId xmlns:a16="http://schemas.microsoft.com/office/drawing/2014/main" id="{21EC29F9-611B-0526-78A1-299C7E5EC351}"/>
              </a:ext>
            </a:extLst>
          </p:cNvPr>
          <p:cNvSpPr txBox="1"/>
          <p:nvPr/>
        </p:nvSpPr>
        <p:spPr>
          <a:xfrm>
            <a:off x="107080" y="83567"/>
            <a:ext cx="1115768" cy="461665"/>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a:t>STEP 1</a:t>
            </a:r>
            <a:endParaRPr kumimoji="1" lang="ja-JP" altLang="en-US" sz="24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3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323065" y="1838588"/>
            <a:ext cx="6952121" cy="6040824"/>
          </a:xfrm>
          <a:prstGeom prst="rect">
            <a:avLst/>
          </a:prstGeom>
        </p:spPr>
      </p:pic>
      <p:sp>
        <p:nvSpPr>
          <p:cNvPr id="4" name="正方形/長方形 3"/>
          <p:cNvSpPr/>
          <p:nvPr/>
        </p:nvSpPr>
        <p:spPr>
          <a:xfrm>
            <a:off x="331701" y="975535"/>
            <a:ext cx="6955463" cy="475488"/>
          </a:xfrm>
          <a:prstGeom prst="rect">
            <a:avLst/>
          </a:prstGeom>
          <a:solidFill>
            <a:srgbClr val="FFFFFF"/>
          </a:solidFill>
        </p:spPr>
        <p:txBody>
          <a:bodyPr lIns="0" tIns="0" rIns="0" bIns="0">
            <a:noAutofit/>
          </a:bodyPr>
          <a:lstStyle/>
          <a:p>
            <a:pPr indent="0"/>
            <a:r>
              <a:rPr lang="ja-JP" altLang="en-US" sz="2000" b="1" i="0">
                <a:solidFill>
                  <a:srgbClr val="3C434D"/>
                </a:solidFill>
                <a:effectLst/>
                <a:latin typeface="ＭＳ 明朝"/>
                <a:ea typeface="ＭＳ 明朝"/>
              </a:rPr>
              <a:t>（申請者）</a:t>
            </a:r>
            <a:r>
              <a:rPr lang="en-US" altLang="ja-JP" sz="2000" b="1" i="0">
                <a:solidFill>
                  <a:srgbClr val="3C434D"/>
                </a:solidFill>
                <a:effectLst/>
                <a:latin typeface="ＭＳ 明朝"/>
                <a:ea typeface="ＭＳ 明朝"/>
              </a:rPr>
              <a:t>eMAFF</a:t>
            </a:r>
            <a:r>
              <a:rPr lang="ja-JP" altLang="en-US" sz="2000" b="1" i="0">
                <a:solidFill>
                  <a:srgbClr val="3C434D"/>
                </a:solidFill>
                <a:effectLst/>
                <a:latin typeface="ＭＳ 明朝"/>
                <a:ea typeface="ＭＳ 明朝"/>
              </a:rPr>
              <a:t>による申請の準備をお願いします。</a:t>
            </a:r>
            <a:endParaRPr lang="en-US" sz="2000" b="1" dirty="0">
              <a:solidFill>
                <a:srgbClr val="323232"/>
              </a:solidFill>
              <a:latin typeface="ＭＳ 明朝"/>
              <a:ea typeface="ＭＳ 明朝"/>
            </a:endParaRPr>
          </a:p>
        </p:txBody>
      </p:sp>
      <p:sp>
        <p:nvSpPr>
          <p:cNvPr id="5" name="正方形/長方形 4"/>
          <p:cNvSpPr/>
          <p:nvPr/>
        </p:nvSpPr>
        <p:spPr>
          <a:xfrm>
            <a:off x="657626" y="8431194"/>
            <a:ext cx="6265829" cy="1980440"/>
          </a:xfrm>
          <a:prstGeom prst="rect">
            <a:avLst/>
          </a:prstGeom>
          <a:solidFill>
            <a:srgbClr val="FFFFFF"/>
          </a:solidFill>
        </p:spPr>
        <p:txBody>
          <a:bodyPr lIns="0" tIns="0" rIns="0" bIns="0" anchor="t">
            <a:noAutofit/>
          </a:bodyPr>
          <a:lstStyle/>
          <a:p>
            <a:pPr indent="0">
              <a:lnSpc>
                <a:spcPts val="1440"/>
              </a:lnSpc>
            </a:pPr>
            <a:r>
              <a:rPr lang="ja-JP" altLang="en-US" sz="1400">
                <a:solidFill>
                  <a:srgbClr val="363636"/>
                </a:solidFill>
                <a:latin typeface="ＭＳ Ｐゴシック"/>
                <a:ea typeface="ＭＳ Ｐゴシック"/>
              </a:rPr>
              <a:t>まずは以下のリンクを確認して、</a:t>
            </a:r>
            <a:r>
              <a:rPr lang="en-US" altLang="ja-JP" sz="1400" dirty="0" err="1">
                <a:solidFill>
                  <a:srgbClr val="363636"/>
                </a:solidFill>
                <a:latin typeface="ＭＳ Ｐゴシック"/>
                <a:ea typeface="ＭＳ Ｐゴシック"/>
              </a:rPr>
              <a:t>eMAFF</a:t>
            </a:r>
            <a:r>
              <a:rPr lang="ja-JP" altLang="en-US" sz="1400">
                <a:solidFill>
                  <a:srgbClr val="363636"/>
                </a:solidFill>
                <a:latin typeface="ＭＳ Ｐゴシック"/>
                <a:ea typeface="ＭＳ Ｐゴシック"/>
              </a:rPr>
              <a:t>で申請できる準備をしてください。</a:t>
            </a:r>
          </a:p>
          <a:p>
            <a:pPr indent="0">
              <a:lnSpc>
                <a:spcPts val="1440"/>
              </a:lnSpc>
            </a:pPr>
            <a:r>
              <a:rPr lang="en-US" altLang="ja-JP" sz="1400" dirty="0" err="1">
                <a:solidFill>
                  <a:srgbClr val="363636"/>
                </a:solidFill>
                <a:latin typeface="ＭＳ Ｐゴシック"/>
                <a:ea typeface="ＭＳ Ｐゴシック"/>
              </a:rPr>
              <a:t>eMAFF</a:t>
            </a:r>
            <a:r>
              <a:rPr lang="ja-JP" altLang="en-US" sz="1400">
                <a:solidFill>
                  <a:srgbClr val="363636"/>
                </a:solidFill>
                <a:latin typeface="ＭＳ Ｐゴシック"/>
                <a:ea typeface="ＭＳ Ｐゴシック"/>
              </a:rPr>
              <a:t>を使えば、スマホやタブレット端末からも申請が可能ですし、過去の申請流用をすることで、簡単に申請が提出できます。</a:t>
            </a:r>
          </a:p>
          <a:p>
            <a:pPr indent="0">
              <a:lnSpc>
                <a:spcPts val="1440"/>
              </a:lnSpc>
            </a:pPr>
            <a:r>
              <a:rPr lang="ja-JP" altLang="en-US" sz="1400">
                <a:solidFill>
                  <a:srgbClr val="363636"/>
                </a:solidFill>
                <a:latin typeface="ＭＳ Ｐゴシック"/>
                <a:ea typeface="ＭＳ Ｐゴシック"/>
              </a:rPr>
              <a:t>①アカウントの取得→②オンライン申請が可能に</a:t>
            </a:r>
          </a:p>
          <a:p>
            <a:pPr>
              <a:lnSpc>
                <a:spcPts val="1440"/>
              </a:lnSpc>
            </a:pPr>
            <a:endParaRPr lang="ja-JP" altLang="en-US" sz="1400" dirty="0">
              <a:solidFill>
                <a:srgbClr val="363636"/>
              </a:solidFill>
              <a:latin typeface="ＭＳ Ｐゴシック"/>
              <a:ea typeface="ＭＳ Ｐゴシック"/>
            </a:endParaRPr>
          </a:p>
          <a:p>
            <a:r>
              <a:rPr lang="en-US" altLang="ja-JP" sz="1400" dirty="0">
                <a:solidFill>
                  <a:srgbClr val="323232"/>
                </a:solidFill>
                <a:latin typeface="MS PGothic"/>
                <a:ea typeface="Meiryo UI"/>
              </a:rPr>
              <a:t>【</a:t>
            </a:r>
            <a:r>
              <a:rPr lang="en-US" altLang="ja-JP" sz="1400" dirty="0" err="1">
                <a:solidFill>
                  <a:srgbClr val="323232"/>
                </a:solidFill>
                <a:latin typeface="MS PGothic"/>
                <a:ea typeface="Meiryo UI"/>
              </a:rPr>
              <a:t>eMAFF</a:t>
            </a:r>
            <a:r>
              <a:rPr lang="en-US" altLang="ja-JP" sz="1400" dirty="0">
                <a:solidFill>
                  <a:srgbClr val="323232"/>
                </a:solidFill>
                <a:latin typeface="MS PGothic"/>
                <a:ea typeface="Meiryo UI"/>
              </a:rPr>
              <a:t>】</a:t>
            </a:r>
            <a:r>
              <a:rPr lang="ja-JP" sz="1400">
                <a:solidFill>
                  <a:srgbClr val="323232"/>
                </a:solidFill>
                <a:latin typeface="MS PGothic"/>
                <a:ea typeface="MS PGothic"/>
              </a:rPr>
              <a:t>アカウントの取得</a:t>
            </a:r>
            <a:r>
              <a:rPr lang="en-US" altLang="ja-JP" sz="1400" dirty="0">
                <a:solidFill>
                  <a:srgbClr val="323232"/>
                </a:solidFill>
                <a:latin typeface="MS PGothic"/>
                <a:ea typeface="Meiryo UI"/>
              </a:rPr>
              <a:t>⽅</a:t>
            </a:r>
            <a:r>
              <a:rPr lang="ja-JP" sz="1400">
                <a:solidFill>
                  <a:srgbClr val="323232"/>
                </a:solidFill>
                <a:latin typeface="MS PGothic"/>
                <a:ea typeface="MS PGothic"/>
              </a:rPr>
              <a:t>法</a:t>
            </a:r>
            <a:r>
              <a:rPr lang="en-US" altLang="ja-JP" sz="1400" dirty="0">
                <a:solidFill>
                  <a:srgbClr val="323232"/>
                </a:solidFill>
                <a:latin typeface="MS PGothic"/>
                <a:ea typeface="Meiryo UI"/>
              </a:rPr>
              <a:t> - YouTube</a:t>
            </a:r>
            <a:endParaRPr lang="en-US" altLang="ja-JP" sz="1400" dirty="0">
              <a:solidFill>
                <a:srgbClr val="000000"/>
              </a:solidFill>
              <a:latin typeface="MS PGothic"/>
              <a:ea typeface="Meiryo UI"/>
            </a:endParaRPr>
          </a:p>
          <a:p>
            <a:r>
              <a:rPr lang="en-US" altLang="ja-JP" sz="1400" dirty="0">
                <a:solidFill>
                  <a:srgbClr val="000000"/>
                </a:solidFill>
                <a:latin typeface="MS PGothic"/>
                <a:ea typeface="Meiryo UI"/>
                <a:hlinkClick r:id="rId3"/>
              </a:rPr>
              <a:t>https://youtu.be/-iWEq^vfPWk</a:t>
            </a:r>
            <a:endParaRPr lang="en-US" altLang="ja-JP" sz="1400">
              <a:solidFill>
                <a:srgbClr val="000000"/>
              </a:solidFill>
              <a:latin typeface="MS PGothic"/>
              <a:ea typeface="Meiryo UI"/>
            </a:endParaRPr>
          </a:p>
          <a:p>
            <a:r>
              <a:rPr lang="en-US" altLang="ja-JP" sz="1400" dirty="0">
                <a:solidFill>
                  <a:srgbClr val="323232"/>
                </a:solidFill>
                <a:latin typeface="MS PGothic"/>
                <a:ea typeface="Meiryo UI"/>
              </a:rPr>
              <a:t>【</a:t>
            </a:r>
            <a:r>
              <a:rPr lang="en-US" altLang="ja-JP" sz="1400" dirty="0" err="1">
                <a:solidFill>
                  <a:srgbClr val="323232"/>
                </a:solidFill>
                <a:latin typeface="MS PGothic"/>
                <a:ea typeface="Meiryo UI"/>
              </a:rPr>
              <a:t>eMAFF</a:t>
            </a:r>
            <a:r>
              <a:rPr lang="en-US" altLang="ja-JP" sz="1400" dirty="0">
                <a:solidFill>
                  <a:srgbClr val="323232"/>
                </a:solidFill>
                <a:latin typeface="MS PGothic"/>
                <a:ea typeface="Meiryo UI"/>
              </a:rPr>
              <a:t>】</a:t>
            </a:r>
            <a:r>
              <a:rPr lang="ja-JP" sz="1400">
                <a:solidFill>
                  <a:srgbClr val="323232"/>
                </a:solidFill>
                <a:latin typeface="MS PGothic"/>
                <a:ea typeface="MS PGothic"/>
              </a:rPr>
              <a:t>オンライン申請の</a:t>
            </a:r>
            <a:r>
              <a:rPr lang="en-US" altLang="ja-JP" sz="1400" dirty="0">
                <a:solidFill>
                  <a:srgbClr val="323232"/>
                </a:solidFill>
                <a:latin typeface="MS PGothic"/>
                <a:ea typeface="Meiryo UI"/>
              </a:rPr>
              <a:t>⽅</a:t>
            </a:r>
            <a:r>
              <a:rPr lang="ja-JP" sz="1400">
                <a:solidFill>
                  <a:srgbClr val="323232"/>
                </a:solidFill>
                <a:latin typeface="MS PGothic"/>
                <a:ea typeface="MS PGothic"/>
              </a:rPr>
              <a:t>法</a:t>
            </a:r>
            <a:r>
              <a:rPr lang="en-US" altLang="ja-JP" sz="1400" dirty="0">
                <a:solidFill>
                  <a:srgbClr val="323232"/>
                </a:solidFill>
                <a:latin typeface="MS PGothic"/>
                <a:ea typeface="Meiryo UI"/>
              </a:rPr>
              <a:t> - YouTube</a:t>
            </a:r>
            <a:endParaRPr lang="en-US" altLang="ja-JP" sz="1400" dirty="0">
              <a:solidFill>
                <a:srgbClr val="000000"/>
              </a:solidFill>
              <a:latin typeface="MS PGothic"/>
              <a:ea typeface="Meiryo UI"/>
            </a:endParaRPr>
          </a:p>
          <a:p>
            <a:pPr>
              <a:spcAft>
                <a:spcPts val="420"/>
              </a:spcAft>
            </a:pPr>
            <a:r>
              <a:rPr lang="en-US" altLang="ja-JP" sz="1400" dirty="0">
                <a:solidFill>
                  <a:srgbClr val="000000"/>
                </a:solidFill>
                <a:latin typeface="MS PGothic"/>
                <a:ea typeface="Meiryo UI"/>
                <a:hlinkClick r:id="rId4"/>
              </a:rPr>
              <a:t>https://youtu.be/zutfOKUN^B^</a:t>
            </a:r>
            <a:endParaRPr lang="ja-JP"/>
          </a:p>
        </p:txBody>
      </p:sp>
      <p:sp>
        <p:nvSpPr>
          <p:cNvPr id="9" name="テキスト ボックス 8">
            <a:extLst>
              <a:ext uri="{FF2B5EF4-FFF2-40B4-BE49-F238E27FC236}">
                <a16:creationId xmlns:a16="http://schemas.microsoft.com/office/drawing/2014/main" id="{21EC29F9-611B-0526-78A1-299C7E5EC351}"/>
              </a:ext>
            </a:extLst>
          </p:cNvPr>
          <p:cNvSpPr txBox="1"/>
          <p:nvPr/>
        </p:nvSpPr>
        <p:spPr>
          <a:xfrm>
            <a:off x="192151" y="104289"/>
            <a:ext cx="1078022" cy="461665"/>
          </a:xfrm>
          <a:prstGeom prst="rect">
            <a:avLst/>
          </a:prstGeom>
          <a:noFill/>
        </p:spPr>
        <p:txBody>
          <a:bodyPr wrap="square" lIns="91440" tIns="45720" rIns="91440" bIns="4572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dirty="0">
                <a:ea typeface="ＭＳ Ｐゴシック"/>
              </a:rPr>
              <a:t>STEP </a:t>
            </a:r>
            <a:r>
              <a:rPr lang="en-US" altLang="ja-JP" sz="2400" dirty="0">
                <a:ea typeface="ＭＳ Ｐゴシック"/>
              </a:rPr>
              <a:t>2</a:t>
            </a:r>
            <a:endParaRPr kumimoji="1" lang="ja-JP" altLang="en-US" sz="2400" dirty="0">
              <a:ea typeface="ＭＳ Ｐゴシック"/>
            </a:endParaRP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287809" y="1967449"/>
            <a:ext cx="6949667" cy="6050974"/>
          </a:xfrm>
          <a:prstGeom prst="rect">
            <a:avLst/>
          </a:prstGeom>
        </p:spPr>
      </p:pic>
      <p:sp>
        <p:nvSpPr>
          <p:cNvPr id="4" name="正方形/長方形 3"/>
          <p:cNvSpPr/>
          <p:nvPr/>
        </p:nvSpPr>
        <p:spPr>
          <a:xfrm>
            <a:off x="250506" y="1154915"/>
            <a:ext cx="7032052" cy="475488"/>
          </a:xfrm>
          <a:prstGeom prst="rect">
            <a:avLst/>
          </a:prstGeom>
          <a:solidFill>
            <a:srgbClr val="FFFFFF"/>
          </a:solidFill>
        </p:spPr>
        <p:txBody>
          <a:bodyPr lIns="0" tIns="0" rIns="0" bIns="0">
            <a:noAutofit/>
          </a:bodyPr>
          <a:lstStyle/>
          <a:p>
            <a:pPr indent="0"/>
            <a:r>
              <a:rPr lang="ja-JP" altLang="en-US" sz="2000" b="1" i="0">
                <a:solidFill>
                  <a:srgbClr val="3C434D"/>
                </a:solidFill>
                <a:effectLst/>
                <a:latin typeface="ＭＳ 明朝"/>
                <a:ea typeface="ＭＳ 明朝"/>
              </a:rPr>
              <a:t>（申請者）基本情報の欄に情報を入力してください。</a:t>
            </a:r>
            <a:endParaRPr lang="en-US" sz="2000" b="1">
              <a:solidFill>
                <a:srgbClr val="323232"/>
              </a:solidFill>
              <a:latin typeface="ＭＳ 明朝"/>
              <a:ea typeface="ＭＳ 明朝"/>
            </a:endParaRPr>
          </a:p>
        </p:txBody>
      </p:sp>
      <p:sp>
        <p:nvSpPr>
          <p:cNvPr id="5" name="正方形/長方形 4"/>
          <p:cNvSpPr/>
          <p:nvPr/>
        </p:nvSpPr>
        <p:spPr>
          <a:xfrm>
            <a:off x="384791" y="8461618"/>
            <a:ext cx="4844115" cy="1491430"/>
          </a:xfrm>
          <a:prstGeom prst="rect">
            <a:avLst/>
          </a:prstGeom>
          <a:solidFill>
            <a:srgbClr val="FFFFFF"/>
          </a:solidFill>
        </p:spPr>
        <p:txBody>
          <a:bodyPr lIns="0" tIns="0" rIns="0" bIns="0" anchor="t">
            <a:noAutofit/>
          </a:bodyPr>
          <a:lstStyle/>
          <a:p>
            <a:pPr indent="0" algn="ctr"/>
            <a:r>
              <a:rPr lang="ja-JP" altLang="en-US" sz="1400">
                <a:solidFill>
                  <a:srgbClr val="363636"/>
                </a:solidFill>
                <a:latin typeface="ＭＳ Ｐゴシック"/>
                <a:ea typeface="ＭＳ Ｐゴシック"/>
              </a:rPr>
              <a:t>申請年月日と提出先をプルダウン選択して選んでください。</a:t>
            </a:r>
          </a:p>
          <a:p>
            <a:pPr algn="ctr"/>
            <a:endParaRPr lang="ja-JP" altLang="en-US" sz="1400" dirty="0">
              <a:solidFill>
                <a:srgbClr val="363636"/>
              </a:solidFill>
              <a:latin typeface="ＭＳ Ｐゴシック"/>
              <a:ea typeface="ＭＳ Ｐゴシック"/>
            </a:endParaRPr>
          </a:p>
          <a:p>
            <a:r>
              <a:rPr lang="en-US" altLang="ja-JP" sz="1400" dirty="0">
                <a:solidFill>
                  <a:srgbClr val="323232"/>
                </a:solidFill>
                <a:latin typeface="ＭＳ Ｐゴシック"/>
                <a:ea typeface="ＭＳ Ｐゴシック"/>
              </a:rPr>
              <a:t>⽬</a:t>
            </a:r>
            <a:r>
              <a:rPr lang="ja-JP" altLang="en-US" sz="1400">
                <a:solidFill>
                  <a:srgbClr val="323232"/>
                </a:solidFill>
                <a:latin typeface="ＭＳ Ｐゴシック"/>
                <a:ea typeface="ＭＳ Ｐゴシック"/>
              </a:rPr>
              <a:t>視検査申請書に</a:t>
            </a:r>
            <a:r>
              <a:rPr lang="en-US" altLang="ja-JP" sz="1400" dirty="0">
                <a:solidFill>
                  <a:srgbClr val="323232"/>
                </a:solidFill>
                <a:latin typeface="ＭＳ Ｐゴシック"/>
                <a:ea typeface="ＭＳ Ｐゴシック"/>
              </a:rPr>
              <a:t>⼊⼒</a:t>
            </a:r>
            <a:r>
              <a:rPr lang="ja-JP" altLang="en-US" sz="1400">
                <a:solidFill>
                  <a:srgbClr val="323232"/>
                </a:solidFill>
                <a:latin typeface="ＭＳ Ｐゴシック"/>
                <a:ea typeface="ＭＳ Ｐゴシック"/>
              </a:rPr>
              <a:t>する必要にある項</a:t>
            </a:r>
            <a:r>
              <a:rPr lang="en-US" altLang="ja-JP" sz="1400" dirty="0">
                <a:solidFill>
                  <a:srgbClr val="323232"/>
                </a:solidFill>
                <a:latin typeface="ＭＳ Ｐゴシック"/>
                <a:ea typeface="ＭＳ Ｐゴシック"/>
              </a:rPr>
              <a:t>⽬</a:t>
            </a:r>
            <a:r>
              <a:rPr lang="ja-JP" altLang="en-US" sz="1400">
                <a:solidFill>
                  <a:srgbClr val="323232"/>
                </a:solidFill>
                <a:latin typeface="ＭＳ Ｐゴシック"/>
                <a:ea typeface="ＭＳ Ｐゴシック"/>
              </a:rPr>
              <a:t>は少ない！</a:t>
            </a:r>
            <a:endParaRPr lang="en-US" sz="1400">
              <a:solidFill>
                <a:srgbClr val="000000"/>
              </a:solidFill>
              <a:latin typeface="ＭＳ Ｐゴシック"/>
              <a:ea typeface="ＭＳ Ｐゴシック"/>
              <a:cs typeface="Arial"/>
            </a:endParaRPr>
          </a:p>
          <a:p>
            <a:pPr>
              <a:spcAft>
                <a:spcPts val="420"/>
              </a:spcAft>
            </a:pPr>
            <a:r>
              <a:rPr lang="en-US" sz="1400" dirty="0">
                <a:solidFill>
                  <a:srgbClr val="000000"/>
                </a:solidFill>
                <a:latin typeface="ＭＳ Ｐゴシック"/>
                <a:ea typeface="ＭＳ Ｐゴシック"/>
                <a:cs typeface="Arial"/>
                <a:hlinkClick r:id="rId3"/>
              </a:rPr>
              <a:t>https://www.maff.go.jp/pps/j/law/form/other/mokusi_sinseisyo.pdf</a:t>
            </a:r>
            <a:endParaRPr lang="en-US" sz="1400">
              <a:solidFill>
                <a:srgbClr val="000000"/>
              </a:solidFill>
              <a:latin typeface="ＭＳ Ｐゴシック"/>
              <a:ea typeface="ＭＳ Ｐゴシック"/>
            </a:endParaRPr>
          </a:p>
          <a:p>
            <a:r>
              <a:rPr lang="en-US" sz="1400" dirty="0">
                <a:solidFill>
                  <a:srgbClr val="323232"/>
                </a:solidFill>
                <a:latin typeface="ＭＳ Ｐゴシック"/>
                <a:ea typeface="ＭＳ Ｐゴシック"/>
              </a:rPr>
              <a:t>⽬</a:t>
            </a:r>
            <a:r>
              <a:rPr lang="en-US" sz="1400" err="1">
                <a:solidFill>
                  <a:srgbClr val="323232"/>
                </a:solidFill>
                <a:latin typeface="ＭＳ Ｐゴシック"/>
                <a:ea typeface="ＭＳ Ｐゴシック"/>
              </a:rPr>
              <a:t>視検査申請者マニュアル</a:t>
            </a:r>
            <a:endParaRPr lang="en-US" sz="1400">
              <a:solidFill>
                <a:srgbClr val="000000"/>
              </a:solidFill>
              <a:latin typeface="ＭＳ Ｐゴシック"/>
              <a:ea typeface="ＭＳ Ｐゴシック"/>
              <a:cs typeface="Arial"/>
            </a:endParaRPr>
          </a:p>
          <a:p>
            <a:pPr>
              <a:spcAft>
                <a:spcPts val="420"/>
              </a:spcAft>
            </a:pPr>
            <a:r>
              <a:rPr lang="en-US" sz="1400" dirty="0">
                <a:solidFill>
                  <a:srgbClr val="000000"/>
                </a:solidFill>
                <a:latin typeface="ＭＳ Ｐゴシック"/>
                <a:ea typeface="ＭＳ Ｐゴシック"/>
                <a:cs typeface="Arial"/>
                <a:hlinkClick r:id="rId4"/>
              </a:rPr>
              <a:t>https://e.maff.go.jp/gbizshinseisha/sfc/servlet.shepherd/document/download/^^^^v^^^^^NUiTyAAL</a:t>
            </a:r>
            <a:endParaRPr lang="en-US" sz="1400">
              <a:latin typeface="ＭＳ Ｐゴシック"/>
              <a:ea typeface="ＭＳ Ｐゴシック"/>
              <a:cs typeface="Calibri"/>
            </a:endParaRPr>
          </a:p>
          <a:p>
            <a:pPr>
              <a:spcAft>
                <a:spcPts val="420"/>
              </a:spcAft>
            </a:pPr>
            <a:endParaRPr lang="en-US" altLang="ja-JP" sz="1400" dirty="0">
              <a:latin typeface="ＭＳ Ｐゴシック"/>
              <a:ea typeface="ＭＳ Ｐゴシック"/>
              <a:cs typeface="Arial"/>
            </a:endParaRPr>
          </a:p>
        </p:txBody>
      </p:sp>
      <p:sp>
        <p:nvSpPr>
          <p:cNvPr id="9" name="テキスト ボックス 8">
            <a:extLst>
              <a:ext uri="{FF2B5EF4-FFF2-40B4-BE49-F238E27FC236}">
                <a16:creationId xmlns:a16="http://schemas.microsoft.com/office/drawing/2014/main" id="{21EC29F9-611B-0526-78A1-299C7E5EC351}"/>
              </a:ext>
            </a:extLst>
          </p:cNvPr>
          <p:cNvSpPr txBox="1"/>
          <p:nvPr/>
        </p:nvSpPr>
        <p:spPr>
          <a:xfrm>
            <a:off x="248254" y="160392"/>
            <a:ext cx="1077715" cy="461665"/>
          </a:xfrm>
          <a:prstGeom prst="rect">
            <a:avLst/>
          </a:prstGeom>
          <a:noFill/>
        </p:spPr>
        <p:txBody>
          <a:bodyPr wrap="square" lIns="91440" tIns="45720" rIns="91440" bIns="4572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dirty="0">
                <a:ea typeface="ＭＳ Ｐゴシック"/>
              </a:rPr>
              <a:t>STEP </a:t>
            </a:r>
            <a:r>
              <a:rPr lang="en-US" altLang="ja-JP" sz="2400" dirty="0">
                <a:ea typeface="ＭＳ Ｐゴシック"/>
              </a:rPr>
              <a:t>3</a:t>
            </a:r>
            <a:endParaRPr kumimoji="1" lang="ja-JP" altLang="en-US" sz="2400" dirty="0">
              <a:ea typeface="ＭＳ Ｐゴシック"/>
            </a:endParaRPr>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325227" y="2229261"/>
            <a:ext cx="6930950" cy="6050974"/>
          </a:xfrm>
          <a:prstGeom prst="rect">
            <a:avLst/>
          </a:prstGeom>
        </p:spPr>
      </p:pic>
      <p:sp>
        <p:nvSpPr>
          <p:cNvPr id="4" name="正方形/長方形 3"/>
          <p:cNvSpPr/>
          <p:nvPr/>
        </p:nvSpPr>
        <p:spPr>
          <a:xfrm>
            <a:off x="474918" y="1080111"/>
            <a:ext cx="5886425" cy="662663"/>
          </a:xfrm>
          <a:prstGeom prst="rect">
            <a:avLst/>
          </a:prstGeom>
          <a:solidFill>
            <a:srgbClr val="FFFFFF"/>
          </a:solidFill>
        </p:spPr>
        <p:txBody>
          <a:bodyPr lIns="0" tIns="0" rIns="0" bIns="0">
            <a:noAutofit/>
          </a:bodyPr>
          <a:lstStyle/>
          <a:p>
            <a:pPr indent="0"/>
            <a:r>
              <a:rPr lang="ja-JP" altLang="en-US" sz="2000" b="1" i="0">
                <a:solidFill>
                  <a:srgbClr val="3C434D"/>
                </a:solidFill>
                <a:effectLst/>
                <a:latin typeface="ＭＳ 明朝"/>
                <a:ea typeface="ＭＳ 明朝"/>
              </a:rPr>
              <a:t>（申請者）申請書の提出先及び目視検査申請に必要な情報を入力してください</a:t>
            </a:r>
            <a:endParaRPr lang="en-US" sz="2000" b="1" dirty="0">
              <a:solidFill>
                <a:srgbClr val="323232"/>
              </a:solidFill>
              <a:latin typeface="ＭＳ 明朝"/>
              <a:ea typeface="ＭＳ 明朝"/>
            </a:endParaRPr>
          </a:p>
        </p:txBody>
      </p:sp>
      <p:sp>
        <p:nvSpPr>
          <p:cNvPr id="5" name="正方形/長方形 4"/>
          <p:cNvSpPr/>
          <p:nvPr/>
        </p:nvSpPr>
        <p:spPr>
          <a:xfrm>
            <a:off x="553100" y="8854336"/>
            <a:ext cx="4865881" cy="579120"/>
          </a:xfrm>
          <a:prstGeom prst="rect">
            <a:avLst/>
          </a:prstGeom>
          <a:solidFill>
            <a:srgbClr val="FFFFFF"/>
          </a:solidFill>
        </p:spPr>
        <p:txBody>
          <a:bodyPr lIns="0" tIns="0" rIns="0" bIns="0">
            <a:noAutofit/>
          </a:bodyPr>
          <a:lstStyle/>
          <a:p>
            <a:pPr indent="0"/>
            <a:r>
              <a:rPr lang="ja-JP" altLang="en-US" sz="1400">
                <a:solidFill>
                  <a:srgbClr val="363636"/>
                </a:solidFill>
                <a:latin typeface="ＭＳ Ｐゴシック"/>
                <a:ea typeface="ＭＳ Ｐゴシック"/>
              </a:rPr>
              <a:t>申請する植物防疫所を選択後、住所氏名等入力してください</a:t>
            </a:r>
          </a:p>
          <a:p>
            <a:pPr indent="0"/>
            <a:r>
              <a:rPr lang="ja-JP" altLang="en-US" sz="1400">
                <a:solidFill>
                  <a:srgbClr val="363636"/>
                </a:solidFill>
                <a:latin typeface="ＭＳ Ｐゴシック"/>
                <a:ea typeface="ＭＳ Ｐゴシック"/>
              </a:rPr>
              <a:t>（必須となっている部分は必ず入力してください）</a:t>
            </a:r>
            <a:endParaRPr lang="en-US" sz="1400" dirty="0">
              <a:solidFill>
                <a:srgbClr val="363636"/>
              </a:solidFill>
              <a:latin typeface="ＭＳ Ｐゴシック"/>
              <a:ea typeface="ＭＳ Ｐゴシック"/>
            </a:endParaRPr>
          </a:p>
        </p:txBody>
      </p:sp>
      <p:sp>
        <p:nvSpPr>
          <p:cNvPr id="9" name="テキスト ボックス 8">
            <a:extLst>
              <a:ext uri="{FF2B5EF4-FFF2-40B4-BE49-F238E27FC236}">
                <a16:creationId xmlns:a16="http://schemas.microsoft.com/office/drawing/2014/main" id="{21EC29F9-611B-0526-78A1-299C7E5EC351}"/>
              </a:ext>
            </a:extLst>
          </p:cNvPr>
          <p:cNvSpPr txBox="1"/>
          <p:nvPr/>
        </p:nvSpPr>
        <p:spPr>
          <a:xfrm>
            <a:off x="266955" y="197794"/>
            <a:ext cx="1021562" cy="461665"/>
          </a:xfrm>
          <a:prstGeom prst="rect">
            <a:avLst/>
          </a:prstGeom>
          <a:noFill/>
        </p:spPr>
        <p:txBody>
          <a:bodyPr wrap="square" lIns="91440" tIns="45720" rIns="91440" bIns="4572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dirty="0">
                <a:ea typeface="ＭＳ Ｐゴシック"/>
              </a:rPr>
              <a:t>STEP </a:t>
            </a:r>
            <a:r>
              <a:rPr lang="en-US" altLang="ja-JP" sz="2400" dirty="0">
                <a:ea typeface="ＭＳ Ｐゴシック"/>
              </a:rPr>
              <a:t>4</a:t>
            </a:r>
            <a:endParaRPr kumimoji="1" lang="ja-JP" altLang="en-US" sz="2400" dirty="0"/>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325211" y="1705636"/>
            <a:ext cx="6949667" cy="6050974"/>
          </a:xfrm>
          <a:prstGeom prst="rect">
            <a:avLst/>
          </a:prstGeom>
        </p:spPr>
      </p:pic>
      <p:sp>
        <p:nvSpPr>
          <p:cNvPr id="4" name="正方形/長方形 3"/>
          <p:cNvSpPr/>
          <p:nvPr/>
        </p:nvSpPr>
        <p:spPr>
          <a:xfrm>
            <a:off x="325310" y="949205"/>
            <a:ext cx="6315424" cy="475488"/>
          </a:xfrm>
          <a:prstGeom prst="rect">
            <a:avLst/>
          </a:prstGeom>
          <a:solidFill>
            <a:srgbClr val="FFFFFF"/>
          </a:solidFill>
        </p:spPr>
        <p:txBody>
          <a:bodyPr lIns="0" tIns="0" rIns="0" bIns="0">
            <a:noAutofit/>
          </a:bodyPr>
          <a:lstStyle/>
          <a:p>
            <a:pPr indent="0"/>
            <a:r>
              <a:rPr lang="ja-JP" altLang="en-US" sz="2000" b="1" i="0">
                <a:solidFill>
                  <a:srgbClr val="3C434D"/>
                </a:solidFill>
                <a:effectLst/>
                <a:latin typeface="ＭＳ 明朝"/>
                <a:ea typeface="ＭＳ 明朝"/>
              </a:rPr>
              <a:t>（申請者）検査に必要な情報を入力して下さい</a:t>
            </a:r>
            <a:endParaRPr lang="en-US" sz="2000" b="1" dirty="0">
              <a:solidFill>
                <a:srgbClr val="323232"/>
              </a:solidFill>
              <a:latin typeface="ＭＳ 明朝"/>
              <a:ea typeface="ＭＳ 明朝"/>
            </a:endParaRPr>
          </a:p>
        </p:txBody>
      </p:sp>
      <p:sp>
        <p:nvSpPr>
          <p:cNvPr id="5" name="正方形/長方形 4"/>
          <p:cNvSpPr/>
          <p:nvPr/>
        </p:nvSpPr>
        <p:spPr>
          <a:xfrm>
            <a:off x="515682" y="8106300"/>
            <a:ext cx="6306312" cy="1310640"/>
          </a:xfrm>
          <a:prstGeom prst="rect">
            <a:avLst/>
          </a:prstGeom>
          <a:solidFill>
            <a:srgbClr val="FFFFFF"/>
          </a:solidFill>
        </p:spPr>
        <p:txBody>
          <a:bodyPr lIns="0" tIns="0" rIns="0" bIns="0">
            <a:normAutofit fontScale="97500"/>
          </a:bodyPr>
          <a:lstStyle/>
          <a:p>
            <a:pPr indent="0">
              <a:lnSpc>
                <a:spcPts val="1440"/>
              </a:lnSpc>
            </a:pPr>
            <a:r>
              <a:rPr lang="ja-JP" altLang="en-US" sz="1400">
                <a:solidFill>
                  <a:srgbClr val="363636"/>
                </a:solidFill>
                <a:latin typeface="ＭＳ Ｐゴシック"/>
                <a:ea typeface="ＭＳ Ｐゴシック"/>
              </a:rPr>
              <a:t>目視検査申請に必要な情報は、輸出するのに必要最小限の情報（①種類・名称、②形態・用途、③ロット番号・品種名、④輸入国、⑤産地（国名・都道府県名）、⑥数量、⑦梱数、⑧梱包表示（ケースマーク）、⑨備考（輸入国の要求事項等））の９項目だけです。</a:t>
            </a:r>
          </a:p>
          <a:p>
            <a:pPr indent="0">
              <a:lnSpc>
                <a:spcPts val="1440"/>
              </a:lnSpc>
            </a:pPr>
            <a:endParaRPr lang="ja-JP" altLang="en-US" sz="1400">
              <a:solidFill>
                <a:srgbClr val="363636"/>
              </a:solidFill>
              <a:latin typeface="ＭＳ Ｐゴシック"/>
              <a:ea typeface="ＭＳ Ｐゴシック"/>
            </a:endParaRPr>
          </a:p>
          <a:p>
            <a:pPr indent="0">
              <a:lnSpc>
                <a:spcPts val="1440"/>
              </a:lnSpc>
            </a:pPr>
            <a:r>
              <a:rPr lang="ja-JP" altLang="en-US" sz="1400">
                <a:solidFill>
                  <a:srgbClr val="363636"/>
                </a:solidFill>
                <a:latin typeface="ＭＳ Ｐゴシック"/>
                <a:ea typeface="ＭＳ Ｐゴシック"/>
              </a:rPr>
              <a:t>目視検査申請時には、荷受人名や輸入港等といった現地輸入者との調整に時間の要する情報は入力する必要はありません。</a:t>
            </a:r>
            <a:endParaRPr lang="ja" sz="1400" dirty="0">
              <a:solidFill>
                <a:srgbClr val="363636"/>
              </a:solidFill>
              <a:latin typeface="ＭＳ Ｐゴシック"/>
              <a:ea typeface="ＭＳ Ｐゴシック"/>
            </a:endParaRPr>
          </a:p>
        </p:txBody>
      </p:sp>
      <p:sp>
        <p:nvSpPr>
          <p:cNvPr id="11" name="テキスト ボックス 8">
            <a:extLst>
              <a:ext uri="{FF2B5EF4-FFF2-40B4-BE49-F238E27FC236}">
                <a16:creationId xmlns:a16="http://schemas.microsoft.com/office/drawing/2014/main" id="{1C848AAF-C609-2664-F9B8-0E8997CB3E85}"/>
              </a:ext>
            </a:extLst>
          </p:cNvPr>
          <p:cNvSpPr txBox="1"/>
          <p:nvPr/>
        </p:nvSpPr>
        <p:spPr>
          <a:xfrm>
            <a:off x="229370" y="197794"/>
            <a:ext cx="1152585" cy="461665"/>
          </a:xfrm>
          <a:prstGeom prst="rect">
            <a:avLst/>
          </a:prstGeom>
          <a:noFill/>
        </p:spPr>
        <p:txBody>
          <a:bodyPr wrap="square" lIns="91440" tIns="45720" rIns="91440" bIns="4572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dirty="0">
                <a:ea typeface="ＭＳ Ｐゴシック"/>
              </a:rPr>
              <a:t>STEP </a:t>
            </a:r>
            <a:r>
              <a:rPr lang="en-US" altLang="ja-JP" sz="2400" dirty="0">
                <a:ea typeface="ＭＳ Ｐゴシック"/>
              </a:rPr>
              <a:t>5</a:t>
            </a:r>
            <a:endParaRPr kumimoji="1" lang="ja-JP" altLang="en-US" sz="2400" dirty="0"/>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325211" y="1556028"/>
            <a:ext cx="6930949" cy="6069692"/>
          </a:xfrm>
          <a:prstGeom prst="rect">
            <a:avLst/>
          </a:prstGeom>
        </p:spPr>
      </p:pic>
      <p:sp>
        <p:nvSpPr>
          <p:cNvPr id="4" name="正方形/長方形 3"/>
          <p:cNvSpPr/>
          <p:nvPr/>
        </p:nvSpPr>
        <p:spPr>
          <a:xfrm>
            <a:off x="269174" y="818298"/>
            <a:ext cx="6293714" cy="475488"/>
          </a:xfrm>
          <a:prstGeom prst="rect">
            <a:avLst/>
          </a:prstGeom>
          <a:solidFill>
            <a:srgbClr val="FFFFFF"/>
          </a:solidFill>
        </p:spPr>
        <p:txBody>
          <a:bodyPr lIns="0" tIns="0" rIns="0" bIns="0">
            <a:noAutofit/>
          </a:bodyPr>
          <a:lstStyle/>
          <a:p>
            <a:pPr indent="0"/>
            <a:r>
              <a:rPr lang="ja-JP" altLang="en-US" sz="2000" b="1" i="0">
                <a:solidFill>
                  <a:srgbClr val="3C434D"/>
                </a:solidFill>
                <a:effectLst/>
                <a:latin typeface="ＭＳ 明朝"/>
                <a:ea typeface="ＭＳ 明朝"/>
              </a:rPr>
              <a:t>（申請者）植物防疫所への目視検査の予約は、</a:t>
            </a:r>
            <a:r>
              <a:rPr lang="en-US" altLang="ja-JP" sz="2000" b="1" i="0">
                <a:solidFill>
                  <a:srgbClr val="3C434D"/>
                </a:solidFill>
                <a:effectLst/>
                <a:latin typeface="ＭＳ 明朝"/>
                <a:ea typeface="ＭＳ 明朝"/>
              </a:rPr>
              <a:t>P-Quick</a:t>
            </a:r>
            <a:r>
              <a:rPr lang="ja-JP" altLang="en-US" sz="2000" b="1" i="0">
                <a:solidFill>
                  <a:srgbClr val="3C434D"/>
                </a:solidFill>
                <a:effectLst/>
                <a:latin typeface="ＭＳ 明朝"/>
                <a:ea typeface="ＭＳ 明朝"/>
              </a:rPr>
              <a:t>でも可能です。</a:t>
            </a:r>
            <a:endParaRPr lang="en-US" sz="2000" b="1" dirty="0">
              <a:solidFill>
                <a:srgbClr val="323232"/>
              </a:solidFill>
              <a:latin typeface="ＭＳ 明朝"/>
              <a:ea typeface="ＭＳ 明朝"/>
            </a:endParaRPr>
          </a:p>
        </p:txBody>
      </p:sp>
      <p:sp>
        <p:nvSpPr>
          <p:cNvPr id="5" name="正方形/長方形 4"/>
          <p:cNvSpPr/>
          <p:nvPr/>
        </p:nvSpPr>
        <p:spPr>
          <a:xfrm>
            <a:off x="609203" y="7919290"/>
            <a:ext cx="6300646" cy="2639585"/>
          </a:xfrm>
          <a:prstGeom prst="rect">
            <a:avLst/>
          </a:prstGeom>
          <a:solidFill>
            <a:srgbClr val="FFFFFF"/>
          </a:solidFill>
        </p:spPr>
        <p:txBody>
          <a:bodyPr lIns="0" tIns="0" rIns="0" bIns="0" anchor="t">
            <a:noAutofit/>
          </a:bodyPr>
          <a:lstStyle/>
          <a:p>
            <a:pPr indent="0"/>
            <a:r>
              <a:rPr lang="ja-JP" altLang="en-US" sz="1400">
                <a:solidFill>
                  <a:srgbClr val="363636"/>
                </a:solidFill>
                <a:latin typeface="ＭＳ Ｐゴシック"/>
                <a:ea typeface="ＭＳ Ｐゴシック"/>
              </a:rPr>
              <a:t>横浜植物防疫所管内の検査の予約については、簡単便利な</a:t>
            </a:r>
            <a:r>
              <a:rPr lang="en-US" altLang="ja-JP" sz="1400" dirty="0">
                <a:solidFill>
                  <a:srgbClr val="363636"/>
                </a:solidFill>
                <a:latin typeface="ＭＳ Ｐゴシック"/>
                <a:ea typeface="ＭＳ Ｐゴシック"/>
              </a:rPr>
              <a:t>P-Quick</a:t>
            </a:r>
            <a:r>
              <a:rPr lang="ja-JP" altLang="en-US" sz="1400">
                <a:solidFill>
                  <a:srgbClr val="363636"/>
                </a:solidFill>
                <a:latin typeface="ＭＳ Ｐゴシック"/>
                <a:ea typeface="ＭＳ Ｐゴシック"/>
              </a:rPr>
              <a:t>をご活用ください。同じ</a:t>
            </a:r>
            <a:r>
              <a:rPr lang="en-US" altLang="ja-JP" sz="1400" dirty="0" err="1">
                <a:solidFill>
                  <a:srgbClr val="363636"/>
                </a:solidFill>
                <a:latin typeface="ＭＳ Ｐゴシック"/>
                <a:ea typeface="ＭＳ Ｐゴシック"/>
              </a:rPr>
              <a:t>eMAFF</a:t>
            </a:r>
            <a:r>
              <a:rPr lang="ja-JP" altLang="en-US" sz="1400">
                <a:solidFill>
                  <a:srgbClr val="363636"/>
                </a:solidFill>
                <a:latin typeface="ＭＳ Ｐゴシック"/>
                <a:ea typeface="ＭＳ Ｐゴシック"/>
              </a:rPr>
              <a:t>のシステムを利用しています。目視検査申請前に忘れないようすぐに申し込んでください。（</a:t>
            </a:r>
            <a:r>
              <a:rPr lang="en-US" altLang="ja-JP" sz="1400" dirty="0">
                <a:solidFill>
                  <a:srgbClr val="363636"/>
                </a:solidFill>
                <a:latin typeface="ＭＳ Ｐゴシック"/>
                <a:ea typeface="ＭＳ Ｐゴシック"/>
              </a:rPr>
              <a:t>※</a:t>
            </a:r>
            <a:r>
              <a:rPr lang="ja-JP" altLang="en-US" sz="1400">
                <a:solidFill>
                  <a:srgbClr val="363636"/>
                </a:solidFill>
                <a:latin typeface="ＭＳ Ｐゴシック"/>
                <a:ea typeface="ＭＳ Ｐゴシック"/>
              </a:rPr>
              <a:t>名古屋、神戸、門司、那覇植物防疫（事務）所管内では電話やメールでの受付をしています。）</a:t>
            </a:r>
          </a:p>
          <a:p>
            <a:pPr indent="0"/>
            <a:r>
              <a:rPr lang="ja-JP" altLang="en-US" sz="1400">
                <a:solidFill>
                  <a:srgbClr val="363636"/>
                </a:solidFill>
                <a:latin typeface="ＭＳ Ｐゴシック"/>
                <a:ea typeface="ＭＳ Ｐゴシック"/>
              </a:rPr>
              <a:t>植物防疫所から、検査日時の通知が</a:t>
            </a:r>
            <a:r>
              <a:rPr lang="en-US" altLang="ja-JP" sz="1400" dirty="0">
                <a:solidFill>
                  <a:srgbClr val="363636"/>
                </a:solidFill>
                <a:latin typeface="ＭＳ Ｐゴシック"/>
                <a:ea typeface="ＭＳ Ｐゴシック"/>
              </a:rPr>
              <a:t>P-Quick</a:t>
            </a:r>
            <a:r>
              <a:rPr lang="ja-JP" altLang="en-US" sz="1400">
                <a:solidFill>
                  <a:srgbClr val="363636"/>
                </a:solidFill>
                <a:latin typeface="ＭＳ Ｐゴシック"/>
                <a:ea typeface="ＭＳ Ｐゴシック"/>
              </a:rPr>
              <a:t>経由で届きます。</a:t>
            </a:r>
          </a:p>
          <a:p>
            <a:pPr indent="0"/>
            <a:endParaRPr lang="ja-JP" altLang="en-US" sz="1400">
              <a:solidFill>
                <a:srgbClr val="363636"/>
              </a:solidFill>
              <a:latin typeface="ＭＳ Ｐゴシック"/>
              <a:ea typeface="ＭＳ Ｐゴシック"/>
            </a:endParaRPr>
          </a:p>
          <a:p>
            <a:pPr indent="0"/>
            <a:r>
              <a:rPr lang="ja-JP" altLang="en-US" sz="1400">
                <a:solidFill>
                  <a:srgbClr val="363636"/>
                </a:solidFill>
                <a:latin typeface="ＭＳ Ｐゴシック"/>
                <a:ea typeface="ＭＳ Ｐゴシック"/>
              </a:rPr>
              <a:t>登録検査機関に申し込んだ場合は、それぞれの登録検査機関にお問い合わせください。</a:t>
            </a:r>
            <a:endParaRPr lang="ja" altLang="en-US" sz="1400" dirty="0">
              <a:solidFill>
                <a:srgbClr val="363636"/>
              </a:solidFill>
              <a:latin typeface="ＭＳ Ｐゴシック"/>
              <a:ea typeface="ＭＳ Ｐゴシック"/>
            </a:endParaRPr>
          </a:p>
          <a:p>
            <a:endParaRPr lang="ja-JP" altLang="en-US" sz="1400" dirty="0">
              <a:solidFill>
                <a:srgbClr val="363636"/>
              </a:solidFill>
              <a:latin typeface="ＭＳ Ｐゴシック"/>
              <a:ea typeface="ＭＳ Ｐゴシック"/>
            </a:endParaRPr>
          </a:p>
          <a:p>
            <a:r>
              <a:rPr lang="en-US" altLang="ja-JP" sz="1400" dirty="0">
                <a:solidFill>
                  <a:srgbClr val="323232"/>
                </a:solidFill>
                <a:latin typeface="MS PGothic"/>
                <a:ea typeface="Meiryo UI"/>
                <a:cs typeface="Arial"/>
              </a:rPr>
              <a:t>P-Quick</a:t>
            </a:r>
            <a:r>
              <a:rPr lang="ja-JP" altLang="en-US" sz="1400">
                <a:solidFill>
                  <a:srgbClr val="323232"/>
                </a:solidFill>
                <a:latin typeface="MS PGothic"/>
                <a:ea typeface="MS PGothic"/>
              </a:rPr>
              <a:t>申請者マニュアル</a:t>
            </a:r>
            <a:endParaRPr lang="en-US" altLang="ja-JP" sz="1400">
              <a:solidFill>
                <a:srgbClr val="000000"/>
              </a:solidFill>
              <a:latin typeface="MS PGothic"/>
              <a:ea typeface="MS PGothic"/>
            </a:endParaRPr>
          </a:p>
          <a:p>
            <a:pPr>
              <a:spcAft>
                <a:spcPts val="420"/>
              </a:spcAft>
            </a:pPr>
            <a:r>
              <a:rPr lang="en-US" altLang="ja-JP" sz="1400" dirty="0">
                <a:solidFill>
                  <a:srgbClr val="000000"/>
                </a:solidFill>
                <a:latin typeface="MS PGothic"/>
                <a:ea typeface="Meiryo UI"/>
                <a:cs typeface="Arial"/>
                <a:hlinkClick r:id="rId3"/>
              </a:rPr>
              <a:t>https://e.maff.go.jp/gbizshinseisha/sfc/servlet.shepherd/document/download/^^^^v^^^^^NUpYVAA^</a:t>
            </a:r>
            <a:endParaRPr lang="ja-JP" sz="1400">
              <a:latin typeface="MS PGothic"/>
            </a:endParaRPr>
          </a:p>
        </p:txBody>
      </p:sp>
      <p:sp>
        <p:nvSpPr>
          <p:cNvPr id="9" name="テキスト ボックス 8">
            <a:extLst>
              <a:ext uri="{FF2B5EF4-FFF2-40B4-BE49-F238E27FC236}">
                <a16:creationId xmlns:a16="http://schemas.microsoft.com/office/drawing/2014/main" id="{21EC29F9-611B-0526-78A1-299C7E5EC351}"/>
              </a:ext>
            </a:extLst>
          </p:cNvPr>
          <p:cNvSpPr txBox="1"/>
          <p:nvPr/>
        </p:nvSpPr>
        <p:spPr>
          <a:xfrm>
            <a:off x="210852" y="160392"/>
            <a:ext cx="1115151" cy="461665"/>
          </a:xfrm>
          <a:prstGeom prst="rect">
            <a:avLst/>
          </a:prstGeom>
          <a:noFill/>
        </p:spPr>
        <p:txBody>
          <a:bodyPr wrap="square" lIns="91440" tIns="45720" rIns="91440" bIns="4572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dirty="0">
                <a:ea typeface="ＭＳ Ｐゴシック"/>
              </a:rPr>
              <a:t>STEP </a:t>
            </a:r>
            <a:r>
              <a:rPr lang="en-US" altLang="ja-JP" sz="2400" dirty="0">
                <a:ea typeface="ＭＳ Ｐゴシック"/>
              </a:rPr>
              <a:t>6</a:t>
            </a:r>
            <a:endParaRPr kumimoji="1" lang="ja-JP" altLang="en-US" sz="2400" dirty="0"/>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363744" y="1992761"/>
            <a:ext cx="6763576" cy="4722822"/>
          </a:xfrm>
          <a:prstGeom prst="rect">
            <a:avLst/>
          </a:prstGeom>
        </p:spPr>
      </p:pic>
      <p:sp>
        <p:nvSpPr>
          <p:cNvPr id="5" name="正方形/長方形 4"/>
          <p:cNvSpPr/>
          <p:nvPr/>
        </p:nvSpPr>
        <p:spPr>
          <a:xfrm>
            <a:off x="515682" y="7489170"/>
            <a:ext cx="6284976" cy="1028340"/>
          </a:xfrm>
          <a:prstGeom prst="rect">
            <a:avLst/>
          </a:prstGeom>
          <a:solidFill>
            <a:srgbClr val="FFFFFF"/>
          </a:solidFill>
        </p:spPr>
        <p:txBody>
          <a:bodyPr lIns="0" tIns="0" rIns="0" bIns="0">
            <a:noAutofit/>
          </a:bodyPr>
          <a:lstStyle/>
          <a:p>
            <a:pPr indent="279400"/>
            <a:r>
              <a:rPr lang="ja-JP" altLang="en-US" sz="1400">
                <a:solidFill>
                  <a:srgbClr val="363636"/>
                </a:solidFill>
                <a:latin typeface="ＭＳ Ｐゴシック"/>
                <a:ea typeface="ＭＳ Ｐゴシック"/>
              </a:rPr>
              <a:t>検査を申し込んだ植物防疫所の植物防疫官又は登録検査機関が目視検査を実施します。目視検査に当たっては、これまでとおり申請者等の立ち合いをお願いします。</a:t>
            </a:r>
            <a:endParaRPr lang="en-US" sz="1400" dirty="0">
              <a:solidFill>
                <a:srgbClr val="363636"/>
              </a:solidFill>
              <a:latin typeface="ＭＳ Ｐゴシック"/>
              <a:ea typeface="ＭＳ Ｐゴシック"/>
            </a:endParaRPr>
          </a:p>
        </p:txBody>
      </p:sp>
      <p:sp>
        <p:nvSpPr>
          <p:cNvPr id="10" name="テキスト ボックス 8">
            <a:extLst>
              <a:ext uri="{FF2B5EF4-FFF2-40B4-BE49-F238E27FC236}">
                <a16:creationId xmlns:a16="http://schemas.microsoft.com/office/drawing/2014/main" id="{21EC29F9-611B-0526-78A1-299C7E5EC351}"/>
              </a:ext>
            </a:extLst>
          </p:cNvPr>
          <p:cNvSpPr txBox="1"/>
          <p:nvPr/>
        </p:nvSpPr>
        <p:spPr>
          <a:xfrm>
            <a:off x="323058" y="422204"/>
            <a:ext cx="1115151" cy="461665"/>
          </a:xfrm>
          <a:prstGeom prst="rect">
            <a:avLst/>
          </a:prstGeom>
          <a:noFill/>
        </p:spPr>
        <p:txBody>
          <a:bodyPr wrap="square" lIns="91440" tIns="45720" rIns="91440" bIns="4572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dirty="0">
                <a:ea typeface="ＭＳ Ｐゴシック"/>
              </a:rPr>
              <a:t>STEP </a:t>
            </a:r>
            <a:r>
              <a:rPr lang="en-US" altLang="ja-JP" sz="2400" dirty="0">
                <a:ea typeface="ＭＳ Ｐゴシック"/>
              </a:rPr>
              <a:t>7</a:t>
            </a:r>
            <a:endParaRPr kumimoji="1" lang="ja-JP" altLang="en-US" sz="2400" dirty="0">
              <a:ea typeface="ＭＳ Ｐゴシック"/>
            </a:endParaRPr>
          </a:p>
        </p:txBody>
      </p:sp>
      <p:sp>
        <p:nvSpPr>
          <p:cNvPr id="11" name="TextBox 10">
            <a:extLst>
              <a:ext uri="{FF2B5EF4-FFF2-40B4-BE49-F238E27FC236}">
                <a16:creationId xmlns:a16="http://schemas.microsoft.com/office/drawing/2014/main" id="{7A9D8061-2AC9-FE4F-2717-913C5DC5D352}"/>
              </a:ext>
            </a:extLst>
          </p:cNvPr>
          <p:cNvSpPr txBox="1"/>
          <p:nvPr/>
        </p:nvSpPr>
        <p:spPr>
          <a:xfrm>
            <a:off x="409874" y="1205403"/>
            <a:ext cx="668707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000" b="1">
                <a:solidFill>
                  <a:srgbClr val="3C434D"/>
                </a:solidFill>
                <a:latin typeface="ＭＳ 明朝"/>
                <a:ea typeface="ＭＳ 明朝"/>
                <a:cs typeface="+mn-lt"/>
              </a:rPr>
              <a:t>（申請者）目視検査に立ち会いをお願いします</a:t>
            </a:r>
            <a:r>
              <a:rPr lang="en-US" sz="2000" b="1" dirty="0">
                <a:solidFill>
                  <a:srgbClr val="3C434D"/>
                </a:solidFill>
                <a:latin typeface="ＭＳ 明朝"/>
                <a:ea typeface="ＭＳ 明朝"/>
                <a:cs typeface="+mn-lt"/>
              </a:rPr>
              <a:t>。</a:t>
            </a:r>
            <a:endParaRPr lang="en-US" sz="2000" dirty="0">
              <a:latin typeface="ＭＳ 明朝"/>
              <a:ea typeface="ＭＳ 明朝"/>
            </a:endParaRPr>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479733" y="3067940"/>
            <a:ext cx="4362085" cy="2460959"/>
          </a:xfrm>
          <a:prstGeom prst="rect">
            <a:avLst/>
          </a:prstGeom>
        </p:spPr>
      </p:pic>
      <p:sp>
        <p:nvSpPr>
          <p:cNvPr id="4" name="正方形/長方形 3"/>
          <p:cNvSpPr/>
          <p:nvPr/>
        </p:nvSpPr>
        <p:spPr>
          <a:xfrm>
            <a:off x="456217" y="1528933"/>
            <a:ext cx="6411686" cy="887273"/>
          </a:xfrm>
          <a:prstGeom prst="rect">
            <a:avLst/>
          </a:prstGeom>
          <a:solidFill>
            <a:srgbClr val="FFFFFF"/>
          </a:solidFill>
        </p:spPr>
        <p:txBody>
          <a:bodyPr lIns="0" tIns="0" rIns="0" bIns="0">
            <a:noAutofit/>
          </a:bodyPr>
          <a:lstStyle/>
          <a:p>
            <a:pPr indent="0"/>
            <a:r>
              <a:rPr lang="ja-JP" altLang="en-US" sz="2000" b="1" i="0">
                <a:solidFill>
                  <a:srgbClr val="3C434D"/>
                </a:solidFill>
                <a:effectLst/>
                <a:latin typeface="Hiragino Sans"/>
              </a:rPr>
              <a:t>（申請者）検査終了後、すぐに国内輸送していただいてかまいません。</a:t>
            </a:r>
            <a:endParaRPr lang="ja" sz="2000" b="1" dirty="0">
              <a:solidFill>
                <a:srgbClr val="323232"/>
              </a:solidFill>
              <a:latin typeface="MS Mincho"/>
              <a:ea typeface="MS Mincho"/>
            </a:endParaRPr>
          </a:p>
        </p:txBody>
      </p:sp>
      <p:sp>
        <p:nvSpPr>
          <p:cNvPr id="5" name="正方形/長方形 4"/>
          <p:cNvSpPr/>
          <p:nvPr/>
        </p:nvSpPr>
        <p:spPr>
          <a:xfrm>
            <a:off x="515682" y="6348413"/>
            <a:ext cx="6291072" cy="950976"/>
          </a:xfrm>
          <a:prstGeom prst="rect">
            <a:avLst/>
          </a:prstGeom>
          <a:solidFill>
            <a:srgbClr val="FFFFFF"/>
          </a:solidFill>
        </p:spPr>
        <p:txBody>
          <a:bodyPr lIns="0" tIns="0" rIns="0" bIns="0">
            <a:noAutofit/>
          </a:bodyPr>
          <a:lstStyle/>
          <a:p>
            <a:pPr indent="279400">
              <a:lnSpc>
                <a:spcPts val="1488"/>
              </a:lnSpc>
            </a:pPr>
            <a:r>
              <a:rPr lang="ja-JP" altLang="en-US" sz="1400">
                <a:solidFill>
                  <a:srgbClr val="363636"/>
                </a:solidFill>
                <a:latin typeface="ＭＳ Ｐゴシック"/>
                <a:ea typeface="ＭＳ Ｐゴシック"/>
              </a:rPr>
              <a:t>目視検査終了後、目視検査が「適合」となった場合、いつでも国内輸送を開始していただいてかまいません。</a:t>
            </a:r>
          </a:p>
          <a:p>
            <a:pPr indent="279400">
              <a:lnSpc>
                <a:spcPts val="1488"/>
              </a:lnSpc>
            </a:pPr>
            <a:endParaRPr lang="ja-JP" altLang="en-US" sz="1400">
              <a:solidFill>
                <a:srgbClr val="363636"/>
              </a:solidFill>
              <a:latin typeface="ＭＳ Ｐゴシック"/>
              <a:ea typeface="ＭＳ Ｐゴシック"/>
            </a:endParaRPr>
          </a:p>
          <a:p>
            <a:pPr indent="279400">
              <a:lnSpc>
                <a:spcPts val="1488"/>
              </a:lnSpc>
            </a:pPr>
            <a:r>
              <a:rPr lang="ja-JP" altLang="en-US" sz="1400">
                <a:solidFill>
                  <a:srgbClr val="363636"/>
                </a:solidFill>
                <a:latin typeface="ＭＳ Ｐゴシック"/>
                <a:ea typeface="ＭＳ Ｐゴシック"/>
              </a:rPr>
              <a:t>なお、目視検査報告書は、「輸出検査申請書」の提出のタイミングまでに、入手できるようなスケジュールを設定していただければ問題がありません。</a:t>
            </a:r>
            <a:endParaRPr lang="ja" sz="1400" dirty="0">
              <a:solidFill>
                <a:srgbClr val="363636"/>
              </a:solidFill>
              <a:latin typeface="ＭＳ Ｐゴシック"/>
              <a:ea typeface="ＭＳ Ｐゴシック"/>
            </a:endParaRPr>
          </a:p>
        </p:txBody>
      </p:sp>
      <p:sp>
        <p:nvSpPr>
          <p:cNvPr id="9" name="テキスト ボックス 8">
            <a:extLst>
              <a:ext uri="{FF2B5EF4-FFF2-40B4-BE49-F238E27FC236}">
                <a16:creationId xmlns:a16="http://schemas.microsoft.com/office/drawing/2014/main" id="{21EC29F9-611B-0526-78A1-299C7E5EC351}"/>
              </a:ext>
            </a:extLst>
          </p:cNvPr>
          <p:cNvSpPr txBox="1"/>
          <p:nvPr/>
        </p:nvSpPr>
        <p:spPr>
          <a:xfrm>
            <a:off x="154749" y="309999"/>
            <a:ext cx="1077715" cy="461665"/>
          </a:xfrm>
          <a:prstGeom prst="rect">
            <a:avLst/>
          </a:prstGeom>
          <a:noFill/>
        </p:spPr>
        <p:txBody>
          <a:bodyPr wrap="square" lIns="91440" tIns="45720" rIns="91440" bIns="4572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dirty="0">
                <a:ea typeface="ＭＳ Ｐゴシック"/>
              </a:rPr>
              <a:t>STEP </a:t>
            </a:r>
            <a:r>
              <a:rPr lang="en-US" altLang="ja-JP" sz="2400" dirty="0">
                <a:ea typeface="ＭＳ Ｐゴシック"/>
              </a:rPr>
              <a:t>8</a:t>
            </a:r>
            <a:endParaRPr kumimoji="1" lang="ja-JP" altLang="en-US" sz="2400" dirty="0">
              <a:ea typeface="ＭＳ Ｐゴシック"/>
            </a:endParaRP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347389" y="2538256"/>
            <a:ext cx="4476004" cy="4121607"/>
          </a:xfrm>
          <a:prstGeom prst="rect">
            <a:avLst/>
          </a:prstGeom>
        </p:spPr>
      </p:pic>
      <p:sp>
        <p:nvSpPr>
          <p:cNvPr id="4" name="正方形/長方形 3"/>
          <p:cNvSpPr/>
          <p:nvPr/>
        </p:nvSpPr>
        <p:spPr>
          <a:xfrm>
            <a:off x="437516" y="1288472"/>
            <a:ext cx="6938748" cy="453723"/>
          </a:xfrm>
          <a:prstGeom prst="rect">
            <a:avLst/>
          </a:prstGeom>
          <a:solidFill>
            <a:srgbClr val="FFFFFF"/>
          </a:solidFill>
        </p:spPr>
        <p:txBody>
          <a:bodyPr lIns="0" tIns="0" rIns="0" bIns="0">
            <a:noAutofit/>
          </a:bodyPr>
          <a:lstStyle/>
          <a:p>
            <a:pPr indent="0"/>
            <a:r>
              <a:rPr lang="ja-JP" altLang="en-US" sz="2000" b="1" i="0">
                <a:solidFill>
                  <a:srgbClr val="3C434D"/>
                </a:solidFill>
                <a:effectLst/>
                <a:latin typeface="ＭＳ 明朝"/>
                <a:ea typeface="ＭＳ 明朝"/>
              </a:rPr>
              <a:t>（植物防疫官・登録検査機関の作業）審査手続きはすべて</a:t>
            </a:r>
            <a:r>
              <a:rPr lang="en-US" altLang="ja-JP" sz="2000" b="1" i="0">
                <a:solidFill>
                  <a:srgbClr val="3C434D"/>
                </a:solidFill>
                <a:effectLst/>
                <a:latin typeface="ＭＳ 明朝"/>
                <a:ea typeface="ＭＳ 明朝"/>
              </a:rPr>
              <a:t>eMAFF</a:t>
            </a:r>
            <a:r>
              <a:rPr lang="ja-JP" altLang="en-US" sz="2000" b="1" i="0">
                <a:solidFill>
                  <a:srgbClr val="3C434D"/>
                </a:solidFill>
                <a:effectLst/>
                <a:latin typeface="ＭＳ 明朝"/>
                <a:ea typeface="ＭＳ 明朝"/>
              </a:rPr>
              <a:t>で</a:t>
            </a:r>
            <a:endParaRPr lang="en-US" sz="2000" b="1">
              <a:solidFill>
                <a:srgbClr val="323232"/>
              </a:solidFill>
              <a:latin typeface="ＭＳ 明朝"/>
              <a:ea typeface="ＭＳ 明朝"/>
            </a:endParaRPr>
          </a:p>
        </p:txBody>
      </p:sp>
      <p:sp>
        <p:nvSpPr>
          <p:cNvPr id="5" name="正方形/長方形 4"/>
          <p:cNvSpPr/>
          <p:nvPr/>
        </p:nvSpPr>
        <p:spPr>
          <a:xfrm>
            <a:off x="328259" y="7364359"/>
            <a:ext cx="6958795" cy="399288"/>
          </a:xfrm>
          <a:prstGeom prst="rect">
            <a:avLst/>
          </a:prstGeom>
          <a:solidFill>
            <a:srgbClr val="FFFFFF"/>
          </a:solidFill>
        </p:spPr>
        <p:txBody>
          <a:bodyPr lIns="0" tIns="0" rIns="0" bIns="0">
            <a:noAutofit/>
          </a:bodyPr>
          <a:lstStyle/>
          <a:p>
            <a:pPr indent="0" algn="r"/>
            <a:r>
              <a:rPr lang="ja-JP" altLang="en-US" sz="1400">
                <a:solidFill>
                  <a:srgbClr val="363636"/>
                </a:solidFill>
                <a:latin typeface="ＭＳ Ｐゴシック"/>
                <a:ea typeface="ＭＳ Ｐゴシック"/>
              </a:rPr>
              <a:t>植物防疫官又は登録検査機関による受付後、</a:t>
            </a:r>
            <a:r>
              <a:rPr lang="en-US" altLang="ja-JP" sz="1400">
                <a:solidFill>
                  <a:srgbClr val="363636"/>
                </a:solidFill>
                <a:latin typeface="ＭＳ Ｐゴシック"/>
                <a:ea typeface="ＭＳ Ｐゴシック"/>
              </a:rPr>
              <a:t>eMAFF</a:t>
            </a:r>
            <a:r>
              <a:rPr lang="ja-JP" altLang="en-US" sz="1400">
                <a:solidFill>
                  <a:srgbClr val="363636"/>
                </a:solidFill>
                <a:latin typeface="ＭＳ Ｐゴシック"/>
                <a:ea typeface="ＭＳ Ｐゴシック"/>
              </a:rPr>
              <a:t>を通じて申請者に連絡が届きます。</a:t>
            </a:r>
            <a:endParaRPr lang="en-US" sz="1400">
              <a:solidFill>
                <a:srgbClr val="363636"/>
              </a:solidFill>
              <a:latin typeface="ＭＳ Ｐゴシック"/>
              <a:ea typeface="ＭＳ Ｐゴシック"/>
            </a:endParaRPr>
          </a:p>
        </p:txBody>
      </p:sp>
      <p:sp>
        <p:nvSpPr>
          <p:cNvPr id="9" name="テキスト ボックス 8">
            <a:extLst>
              <a:ext uri="{FF2B5EF4-FFF2-40B4-BE49-F238E27FC236}">
                <a16:creationId xmlns:a16="http://schemas.microsoft.com/office/drawing/2014/main" id="{21EC29F9-611B-0526-78A1-299C7E5EC351}"/>
              </a:ext>
            </a:extLst>
          </p:cNvPr>
          <p:cNvSpPr txBox="1"/>
          <p:nvPr/>
        </p:nvSpPr>
        <p:spPr>
          <a:xfrm>
            <a:off x="266955" y="235195"/>
            <a:ext cx="1133868" cy="461665"/>
          </a:xfrm>
          <a:prstGeom prst="rect">
            <a:avLst/>
          </a:prstGeom>
          <a:noFill/>
        </p:spPr>
        <p:txBody>
          <a:bodyPr wrap="square" lIns="91440" tIns="45720" rIns="91440" bIns="4572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dirty="0">
                <a:ea typeface="ＭＳ Ｐゴシック"/>
              </a:rPr>
              <a:t>STEP </a:t>
            </a:r>
            <a:r>
              <a:rPr lang="en-US" altLang="ja-JP" sz="2400" dirty="0">
                <a:ea typeface="ＭＳ Ｐゴシック"/>
              </a:rPr>
              <a:t>9</a:t>
            </a:r>
            <a:endParaRPr kumimoji="1" lang="ja-JP" altLang="en-US" sz="2400" dirty="0">
              <a:ea typeface="ＭＳ Ｐゴシック"/>
            </a:endParaRP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465272" y="2186633"/>
            <a:ext cx="6791947" cy="5934106"/>
          </a:xfrm>
          <a:prstGeom prst="rect">
            <a:avLst/>
          </a:prstGeom>
        </p:spPr>
      </p:pic>
      <p:sp>
        <p:nvSpPr>
          <p:cNvPr id="4" name="正方形/長方形 3"/>
          <p:cNvSpPr/>
          <p:nvPr/>
        </p:nvSpPr>
        <p:spPr>
          <a:xfrm>
            <a:off x="320040" y="1360625"/>
            <a:ext cx="7086486" cy="475488"/>
          </a:xfrm>
          <a:prstGeom prst="rect">
            <a:avLst/>
          </a:prstGeom>
          <a:solidFill>
            <a:srgbClr val="FFFFFF"/>
          </a:solidFill>
        </p:spPr>
        <p:txBody>
          <a:bodyPr lIns="0" tIns="0" rIns="0" bIns="0">
            <a:noAutofit/>
          </a:bodyPr>
          <a:lstStyle/>
          <a:p>
            <a:pPr indent="0"/>
            <a:r>
              <a:rPr lang="ja-JP" altLang="en-US" sz="2000" b="1" i="0">
                <a:solidFill>
                  <a:srgbClr val="3C434D"/>
                </a:solidFill>
                <a:effectLst/>
                <a:latin typeface="ＭＳ 明朝"/>
                <a:ea typeface="ＭＳ 明朝"/>
              </a:rPr>
              <a:t>（申請者）目視検査報告書は</a:t>
            </a:r>
            <a:r>
              <a:rPr lang="en-US" altLang="ja-JP" sz="2000" b="1" i="0">
                <a:solidFill>
                  <a:srgbClr val="3C434D"/>
                </a:solidFill>
                <a:effectLst/>
                <a:latin typeface="ＭＳ 明朝"/>
                <a:ea typeface="ＭＳ 明朝"/>
              </a:rPr>
              <a:t>eMAFF</a:t>
            </a:r>
            <a:r>
              <a:rPr lang="ja-JP" altLang="en-US" sz="2000" b="1" i="0">
                <a:solidFill>
                  <a:srgbClr val="3C434D"/>
                </a:solidFill>
                <a:effectLst/>
                <a:latin typeface="ＭＳ 明朝"/>
                <a:ea typeface="ＭＳ 明朝"/>
              </a:rPr>
              <a:t>で受け取ります。</a:t>
            </a:r>
            <a:endParaRPr lang="en-US" sz="2000" b="1">
              <a:solidFill>
                <a:srgbClr val="323232"/>
              </a:solidFill>
              <a:latin typeface="ＭＳ 明朝"/>
              <a:ea typeface="ＭＳ 明朝"/>
            </a:endParaRPr>
          </a:p>
        </p:txBody>
      </p:sp>
      <p:sp>
        <p:nvSpPr>
          <p:cNvPr id="5" name="正方形/長方形 4"/>
          <p:cNvSpPr/>
          <p:nvPr/>
        </p:nvSpPr>
        <p:spPr>
          <a:xfrm>
            <a:off x="752373" y="8617458"/>
            <a:ext cx="6362915" cy="1715787"/>
          </a:xfrm>
          <a:prstGeom prst="rect">
            <a:avLst/>
          </a:prstGeom>
          <a:solidFill>
            <a:srgbClr val="FFFFFF"/>
          </a:solidFill>
        </p:spPr>
        <p:txBody>
          <a:bodyPr lIns="0" tIns="0" rIns="0" bIns="0">
            <a:noAutofit/>
          </a:bodyPr>
          <a:lstStyle/>
          <a:p>
            <a:pPr indent="0"/>
            <a:r>
              <a:rPr lang="ja-JP" altLang="en-US" sz="1400" dirty="0">
                <a:solidFill>
                  <a:srgbClr val="363636"/>
                </a:solidFill>
                <a:latin typeface="ＭＳ Ｐゴシック"/>
                <a:ea typeface="ＭＳ Ｐゴシック"/>
              </a:rPr>
              <a:t>目視検査を終了すると、植物防疫所若しくは登録検査機関から目視検査報告書が交付されます。</a:t>
            </a:r>
          </a:p>
          <a:p>
            <a:pPr indent="0"/>
            <a:r>
              <a:rPr lang="ja-JP" altLang="en-US" sz="1400" dirty="0">
                <a:solidFill>
                  <a:srgbClr val="363636"/>
                </a:solidFill>
                <a:latin typeface="ＭＳ Ｐゴシック"/>
                <a:ea typeface="ＭＳ Ｐゴシック"/>
              </a:rPr>
              <a:t>検査報告書の交付は原則</a:t>
            </a:r>
            <a:r>
              <a:rPr lang="en-US" altLang="ja-JP" sz="1400" dirty="0" err="1">
                <a:solidFill>
                  <a:srgbClr val="363636"/>
                </a:solidFill>
                <a:latin typeface="ＭＳ Ｐゴシック"/>
                <a:ea typeface="ＭＳ Ｐゴシック"/>
              </a:rPr>
              <a:t>eMAFF</a:t>
            </a:r>
            <a:r>
              <a:rPr lang="ja-JP" altLang="en-US" sz="1400" dirty="0">
                <a:solidFill>
                  <a:srgbClr val="363636"/>
                </a:solidFill>
                <a:latin typeface="ＭＳ Ｐゴシック"/>
                <a:ea typeface="ＭＳ Ｐゴシック"/>
              </a:rPr>
              <a:t>で行われます。お問合せにメッセージが届くので確認してください。</a:t>
            </a:r>
          </a:p>
          <a:p>
            <a:pPr indent="0"/>
            <a:r>
              <a:rPr lang="ja-JP" altLang="en-US" sz="1400" b="1" dirty="0">
                <a:solidFill>
                  <a:srgbClr val="363636"/>
                </a:solidFill>
                <a:highlight>
                  <a:srgbClr val="FFFF00"/>
                </a:highlight>
                <a:latin typeface="ＭＳ Ｐゴシック"/>
                <a:ea typeface="ＭＳ Ｐゴシック"/>
              </a:rPr>
              <a:t>検査報告書の有効期間は</a:t>
            </a:r>
            <a:r>
              <a:rPr lang="en-US" altLang="ja-JP" sz="1400" b="1" dirty="0">
                <a:solidFill>
                  <a:srgbClr val="363636"/>
                </a:solidFill>
                <a:highlight>
                  <a:srgbClr val="FFFF00"/>
                </a:highlight>
                <a:latin typeface="ＭＳ Ｐゴシック"/>
                <a:ea typeface="ＭＳ Ｐゴシック"/>
              </a:rPr>
              <a:t>14</a:t>
            </a:r>
            <a:r>
              <a:rPr lang="ja-JP" altLang="en-US" sz="1400" b="1" dirty="0">
                <a:solidFill>
                  <a:srgbClr val="363636"/>
                </a:solidFill>
                <a:highlight>
                  <a:srgbClr val="FFFF00"/>
                </a:highlight>
                <a:latin typeface="ＭＳ Ｐゴシック"/>
                <a:ea typeface="ＭＳ Ｐゴシック"/>
              </a:rPr>
              <a:t>日間ですので、積載船のスケジュールの決定等は目視検査後に決めていただくことも可能です。</a:t>
            </a:r>
            <a:endParaRPr lang="ja" sz="1400" b="1" dirty="0">
              <a:solidFill>
                <a:srgbClr val="363636"/>
              </a:solidFill>
              <a:highlight>
                <a:srgbClr val="FFFF00"/>
              </a:highlight>
              <a:latin typeface="ＭＳ Ｐゴシック"/>
              <a:ea typeface="ＭＳ Ｐゴシック"/>
            </a:endParaRPr>
          </a:p>
        </p:txBody>
      </p:sp>
      <p:sp>
        <p:nvSpPr>
          <p:cNvPr id="9" name="テキスト ボックス 8">
            <a:extLst>
              <a:ext uri="{FF2B5EF4-FFF2-40B4-BE49-F238E27FC236}">
                <a16:creationId xmlns:a16="http://schemas.microsoft.com/office/drawing/2014/main" id="{21EC29F9-611B-0526-78A1-299C7E5EC351}"/>
              </a:ext>
            </a:extLst>
          </p:cNvPr>
          <p:cNvSpPr txBox="1"/>
          <p:nvPr/>
        </p:nvSpPr>
        <p:spPr>
          <a:xfrm>
            <a:off x="323058" y="403504"/>
            <a:ext cx="1171303" cy="461665"/>
          </a:xfrm>
          <a:prstGeom prst="rect">
            <a:avLst/>
          </a:prstGeom>
          <a:noFill/>
        </p:spPr>
        <p:txBody>
          <a:bodyPr wrap="square" lIns="91440" tIns="45720" rIns="91440" bIns="4572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dirty="0">
                <a:ea typeface="ＭＳ Ｐゴシック"/>
              </a:rPr>
              <a:t>STEP </a:t>
            </a:r>
            <a:r>
              <a:rPr lang="en-US" altLang="ja-JP" sz="2400" dirty="0">
                <a:ea typeface="ＭＳ Ｐゴシック"/>
              </a:rPr>
              <a:t>10</a:t>
            </a:r>
            <a:endParaRPr kumimoji="1" lang="ja-JP" altLang="en-US" sz="2400" dirty="0"/>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381314" y="1481192"/>
            <a:ext cx="6912231" cy="6069691"/>
          </a:xfrm>
          <a:prstGeom prst="rect">
            <a:avLst/>
          </a:prstGeom>
        </p:spPr>
      </p:pic>
      <p:sp>
        <p:nvSpPr>
          <p:cNvPr id="4" name="正方形/長方形 3"/>
          <p:cNvSpPr/>
          <p:nvPr/>
        </p:nvSpPr>
        <p:spPr>
          <a:xfrm>
            <a:off x="301339" y="780896"/>
            <a:ext cx="5376372" cy="475488"/>
          </a:xfrm>
          <a:prstGeom prst="rect">
            <a:avLst/>
          </a:prstGeom>
          <a:solidFill>
            <a:srgbClr val="FFFFFF"/>
          </a:solidFill>
        </p:spPr>
        <p:txBody>
          <a:bodyPr lIns="0" tIns="0" rIns="0" bIns="0">
            <a:noAutofit/>
          </a:bodyPr>
          <a:lstStyle/>
          <a:p>
            <a:pPr indent="0"/>
            <a:r>
              <a:rPr lang="ja-JP" altLang="en-US" sz="2000" b="1" i="0">
                <a:solidFill>
                  <a:srgbClr val="3C434D"/>
                </a:solidFill>
                <a:effectLst/>
                <a:latin typeface="ＭＳ 明朝"/>
                <a:ea typeface="ＭＳ 明朝"/>
              </a:rPr>
              <a:t>（申請者）輸出検査申請書を提出します</a:t>
            </a:r>
            <a:endParaRPr lang="ja" sz="2000" b="1" dirty="0">
              <a:solidFill>
                <a:srgbClr val="323232"/>
              </a:solidFill>
              <a:latin typeface="ＭＳ 明朝"/>
              <a:ea typeface="ＭＳ 明朝"/>
            </a:endParaRPr>
          </a:p>
        </p:txBody>
      </p:sp>
      <p:sp>
        <p:nvSpPr>
          <p:cNvPr id="5" name="正方形/長方形 4"/>
          <p:cNvSpPr/>
          <p:nvPr/>
        </p:nvSpPr>
        <p:spPr>
          <a:xfrm>
            <a:off x="608283" y="7788385"/>
            <a:ext cx="6181835" cy="2626515"/>
          </a:xfrm>
          <a:prstGeom prst="rect">
            <a:avLst/>
          </a:prstGeom>
          <a:solidFill>
            <a:srgbClr val="FFFFFF"/>
          </a:solidFill>
        </p:spPr>
        <p:txBody>
          <a:bodyPr lIns="0" tIns="0" rIns="0" bIns="0" anchor="t">
            <a:normAutofit fontScale="97500"/>
          </a:bodyPr>
          <a:lstStyle/>
          <a:p>
            <a:pPr indent="0">
              <a:lnSpc>
                <a:spcPts val="1488"/>
              </a:lnSpc>
            </a:pPr>
            <a:r>
              <a:rPr lang="ja-JP" altLang="en-US" sz="1400">
                <a:solidFill>
                  <a:srgbClr val="363636"/>
                </a:solidFill>
                <a:latin typeface="ＭＳ Ｐゴシック"/>
                <a:ea typeface="ＭＳ Ｐゴシック"/>
              </a:rPr>
              <a:t>輸出検査申請に必要な情報がそろったら、</a:t>
            </a:r>
            <a:r>
              <a:rPr lang="en-US" altLang="ja-JP" sz="1400" dirty="0">
                <a:solidFill>
                  <a:srgbClr val="363636"/>
                </a:solidFill>
                <a:latin typeface="ＭＳ Ｐゴシック"/>
                <a:ea typeface="ＭＳ Ｐゴシック"/>
              </a:rPr>
              <a:t>NACCS</a:t>
            </a:r>
            <a:r>
              <a:rPr lang="ja-JP" altLang="en-US" sz="1400">
                <a:solidFill>
                  <a:srgbClr val="363636"/>
                </a:solidFill>
                <a:latin typeface="ＭＳ Ｐゴシック"/>
                <a:ea typeface="ＭＳ Ｐゴシック"/>
              </a:rPr>
              <a:t>で植物検疫証明書の交付を希望する植物防疫所に輸出検査申請を行ってください。</a:t>
            </a:r>
          </a:p>
          <a:p>
            <a:pPr indent="0">
              <a:lnSpc>
                <a:spcPts val="1488"/>
              </a:lnSpc>
            </a:pPr>
            <a:r>
              <a:rPr lang="ja-JP" altLang="en-US" sz="1400">
                <a:solidFill>
                  <a:srgbClr val="363636"/>
                </a:solidFill>
                <a:latin typeface="ＭＳ Ｐゴシック"/>
                <a:ea typeface="ＭＳ Ｐゴシック"/>
              </a:rPr>
              <a:t>その際、目視検査検査報告書（検査報告書の交付日から</a:t>
            </a:r>
            <a:r>
              <a:rPr lang="en-US" altLang="ja-JP" sz="1400" dirty="0">
                <a:solidFill>
                  <a:srgbClr val="363636"/>
                </a:solidFill>
                <a:latin typeface="ＭＳ Ｐゴシック"/>
                <a:ea typeface="ＭＳ Ｐゴシック"/>
              </a:rPr>
              <a:t>14</a:t>
            </a:r>
            <a:r>
              <a:rPr lang="ja-JP" altLang="en-US" sz="1400">
                <a:solidFill>
                  <a:srgbClr val="363636"/>
                </a:solidFill>
                <a:latin typeface="ＭＳ Ｐゴシック"/>
                <a:ea typeface="ＭＳ Ｐゴシック"/>
              </a:rPr>
              <a:t>日以内）を添付してください。</a:t>
            </a:r>
            <a:endParaRPr lang="en-US" altLang="ja-JP" sz="1400" dirty="0">
              <a:solidFill>
                <a:srgbClr val="363636"/>
              </a:solidFill>
              <a:latin typeface="ＭＳ Ｐゴシック"/>
              <a:ea typeface="ＭＳ Ｐゴシック"/>
            </a:endParaRPr>
          </a:p>
          <a:p>
            <a:pPr>
              <a:lnSpc>
                <a:spcPts val="1488"/>
              </a:lnSpc>
            </a:pPr>
            <a:endParaRPr lang="ja-JP" altLang="en-US" sz="1400" dirty="0">
              <a:solidFill>
                <a:srgbClr val="363636"/>
              </a:solidFill>
              <a:latin typeface="ＭＳ Ｐゴシック"/>
              <a:ea typeface="ＭＳ Ｐゴシック"/>
            </a:endParaRPr>
          </a:p>
          <a:p>
            <a:r>
              <a:rPr lang="ja" altLang="en-US" sz="1400" dirty="0" err="1">
                <a:solidFill>
                  <a:srgbClr val="323232"/>
                </a:solidFill>
                <a:latin typeface="ＭＳ Ｐゴシック"/>
                <a:ea typeface="ＭＳ Ｐゴシック"/>
              </a:rPr>
              <a:t>植物検疫関連業務</a:t>
            </a:r>
            <a:r>
              <a:rPr lang="en-US" altLang="ja" sz="1400" dirty="0">
                <a:solidFill>
                  <a:srgbClr val="323232"/>
                </a:solidFill>
                <a:latin typeface="ＭＳ Ｐゴシック"/>
                <a:ea typeface="ＭＳ Ｐゴシック"/>
              </a:rPr>
              <a:t>(</a:t>
            </a:r>
            <a:r>
              <a:rPr lang="en-US" altLang="ja" sz="1400" dirty="0" err="1">
                <a:solidFill>
                  <a:srgbClr val="323232"/>
                </a:solidFill>
                <a:latin typeface="ＭＳ Ｐゴシック"/>
                <a:ea typeface="ＭＳ Ｐゴシック"/>
                <a:cs typeface="Arial"/>
              </a:rPr>
              <a:t>NACCS</a:t>
            </a:r>
            <a:r>
              <a:rPr lang="ja" altLang="en-US" sz="1400" dirty="0" err="1">
                <a:solidFill>
                  <a:srgbClr val="323232"/>
                </a:solidFill>
                <a:latin typeface="ＭＳ Ｐゴシック"/>
                <a:ea typeface="ＭＳ Ｐゴシック"/>
              </a:rPr>
              <a:t>申請ページ</a:t>
            </a:r>
            <a:r>
              <a:rPr lang="en-US" altLang="ja" sz="1400" dirty="0">
                <a:solidFill>
                  <a:srgbClr val="323232"/>
                </a:solidFill>
                <a:latin typeface="ＭＳ Ｐゴシック"/>
                <a:ea typeface="ＭＳ Ｐゴシック"/>
              </a:rPr>
              <a:t>)</a:t>
            </a:r>
            <a:endParaRPr lang="en-US" altLang="ja" sz="1400" dirty="0">
              <a:solidFill>
                <a:srgbClr val="000000"/>
              </a:solidFill>
              <a:latin typeface="ＭＳ Ｐゴシック"/>
              <a:ea typeface="ＭＳ Ｐゴシック"/>
            </a:endParaRPr>
          </a:p>
          <a:p>
            <a:r>
              <a:rPr lang="en-US" altLang="ja" sz="1400" dirty="0">
                <a:solidFill>
                  <a:srgbClr val="000000"/>
                </a:solidFill>
                <a:latin typeface="ＭＳ Ｐゴシック"/>
                <a:ea typeface="ＭＳ Ｐゴシック"/>
                <a:cs typeface="Arial"/>
                <a:hlinkClick r:id="rId3"/>
              </a:rPr>
              <a:t>https://webaps.nac^.naccs.jp/dfw/prod/pqau/pq/POWZ^^/OWZ^^W^^O.do</a:t>
            </a:r>
            <a:endParaRPr lang="en-US" altLang="ja" sz="1400">
              <a:solidFill>
                <a:srgbClr val="000000"/>
              </a:solidFill>
              <a:latin typeface="ＭＳ Ｐゴシック"/>
              <a:ea typeface="ＭＳ Ｐゴシック"/>
            </a:endParaRPr>
          </a:p>
          <a:p>
            <a:r>
              <a:rPr lang="ja" sz="1400">
                <a:solidFill>
                  <a:srgbClr val="323232"/>
                </a:solidFill>
                <a:latin typeface="ＭＳ Ｐゴシック"/>
                <a:ea typeface="ＭＳ Ｐゴシック"/>
              </a:rPr>
              <a:t>植物検疫業務関連コード </a:t>
            </a:r>
            <a:r>
              <a:rPr lang="en-US" sz="1400" dirty="0">
                <a:solidFill>
                  <a:srgbClr val="323232"/>
                </a:solidFill>
                <a:latin typeface="ＭＳ Ｐゴシック"/>
                <a:ea typeface="ＭＳ Ｐゴシック"/>
              </a:rPr>
              <a:t>| </a:t>
            </a:r>
            <a:r>
              <a:rPr lang="en-US" sz="1400" dirty="0" err="1">
                <a:solidFill>
                  <a:srgbClr val="323232"/>
                </a:solidFill>
                <a:latin typeface="ＭＳ Ｐゴシック"/>
                <a:ea typeface="ＭＳ Ｐゴシック"/>
                <a:cs typeface="Arial"/>
              </a:rPr>
              <a:t>NACCS</a:t>
            </a:r>
            <a:r>
              <a:rPr lang="ja-JP" altLang="en-US" sz="1400" err="1">
                <a:solidFill>
                  <a:srgbClr val="323232"/>
                </a:solidFill>
                <a:latin typeface="ＭＳ Ｐゴシック"/>
                <a:ea typeface="ＭＳ Ｐゴシック"/>
              </a:rPr>
              <a:t>掲</a:t>
            </a:r>
            <a:r>
              <a:rPr lang="en-US" sz="1400" dirty="0" err="1">
                <a:solidFill>
                  <a:srgbClr val="323232"/>
                </a:solidFill>
                <a:latin typeface="ＭＳ Ｐゴシック"/>
                <a:ea typeface="ＭＳ Ｐゴシック"/>
              </a:rPr>
              <a:t>⽰</a:t>
            </a:r>
            <a:r>
              <a:rPr lang="ja-JP" altLang="en-US" sz="1400" err="1">
                <a:solidFill>
                  <a:srgbClr val="323232"/>
                </a:solidFill>
                <a:latin typeface="ＭＳ Ｐゴシック"/>
                <a:ea typeface="ＭＳ Ｐゴシック"/>
              </a:rPr>
              <a:t>板</a:t>
            </a:r>
            <a:endParaRPr lang="en-US" sz="1400" err="1">
              <a:solidFill>
                <a:srgbClr val="000000"/>
              </a:solidFill>
              <a:latin typeface="ＭＳ Ｐゴシック"/>
              <a:ea typeface="ＭＳ Ｐゴシック"/>
            </a:endParaRPr>
          </a:p>
          <a:p>
            <a:r>
              <a:rPr lang="en-US" sz="1400" dirty="0">
                <a:solidFill>
                  <a:srgbClr val="000000"/>
                </a:solidFill>
                <a:latin typeface="ＭＳ Ｐゴシック"/>
                <a:ea typeface="ＭＳ Ｐゴシック"/>
                <a:cs typeface="Arial"/>
                <a:hlinkClick r:id="rId4"/>
              </a:rPr>
              <a:t>https://bbs.naccscenter.com/naccs/dfw/web/system/code/pq-code.html</a:t>
            </a:r>
            <a:endParaRPr lang="ja-JP" sz="1400">
              <a:latin typeface="ＭＳ Ｐゴシック"/>
              <a:ea typeface="ＭＳ Ｐゴシック"/>
            </a:endParaRPr>
          </a:p>
        </p:txBody>
      </p:sp>
      <p:sp>
        <p:nvSpPr>
          <p:cNvPr id="9" name="テキスト ボックス 8">
            <a:extLst>
              <a:ext uri="{FF2B5EF4-FFF2-40B4-BE49-F238E27FC236}">
                <a16:creationId xmlns:a16="http://schemas.microsoft.com/office/drawing/2014/main" id="{21EC29F9-611B-0526-78A1-299C7E5EC351}"/>
              </a:ext>
            </a:extLst>
          </p:cNvPr>
          <p:cNvSpPr txBox="1"/>
          <p:nvPr/>
        </p:nvSpPr>
        <p:spPr>
          <a:xfrm>
            <a:off x="154749" y="122990"/>
            <a:ext cx="1208739" cy="461665"/>
          </a:xfrm>
          <a:prstGeom prst="rect">
            <a:avLst/>
          </a:prstGeom>
          <a:noFill/>
        </p:spPr>
        <p:txBody>
          <a:bodyPr wrap="square" lIns="91440" tIns="45720" rIns="91440" bIns="4572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dirty="0">
                <a:ea typeface="ＭＳ Ｐゴシック"/>
              </a:rPr>
              <a:t>STEP </a:t>
            </a:r>
            <a:r>
              <a:rPr lang="en-US" altLang="ja-JP" sz="2400" dirty="0">
                <a:ea typeface="ＭＳ Ｐゴシック"/>
              </a:rPr>
              <a:t>11</a:t>
            </a:r>
            <a:endParaRPr kumimoji="1" lang="ja-JP" altLang="en-US" sz="2400" dirty="0"/>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456191" y="2549270"/>
            <a:ext cx="4318165" cy="3520168"/>
          </a:xfrm>
          <a:prstGeom prst="rect">
            <a:avLst/>
          </a:prstGeom>
        </p:spPr>
      </p:pic>
      <p:sp>
        <p:nvSpPr>
          <p:cNvPr id="4" name="正方形/長方形 3"/>
          <p:cNvSpPr/>
          <p:nvPr/>
        </p:nvSpPr>
        <p:spPr>
          <a:xfrm>
            <a:off x="2139" y="1438064"/>
            <a:ext cx="6476887" cy="475488"/>
          </a:xfrm>
          <a:prstGeom prst="rect">
            <a:avLst/>
          </a:prstGeom>
          <a:solidFill>
            <a:srgbClr val="FFFFFF"/>
          </a:solidFill>
        </p:spPr>
        <p:txBody>
          <a:bodyPr lIns="0" tIns="0" rIns="0" bIns="0">
            <a:noAutofit/>
          </a:bodyPr>
          <a:lstStyle/>
          <a:p>
            <a:pPr indent="0"/>
            <a:r>
              <a:rPr lang="en-US" sz="2000" b="1">
                <a:solidFill>
                  <a:srgbClr val="FFFFFF"/>
                </a:solidFill>
                <a:latin typeface="ＭＳ 明朝"/>
                <a:ea typeface="ＭＳ 明朝"/>
              </a:rPr>
              <a:t>^^ </a:t>
            </a:r>
            <a:r>
              <a:rPr lang="ja" sz="2000" b="1">
                <a:solidFill>
                  <a:srgbClr val="323232"/>
                </a:solidFill>
                <a:latin typeface="ＭＳ 明朝"/>
                <a:ea typeface="ＭＳ 明朝"/>
              </a:rPr>
              <a:t>(申請者)植物検疫証明書の交付を受け取る</a:t>
            </a:r>
          </a:p>
        </p:txBody>
      </p:sp>
      <p:sp>
        <p:nvSpPr>
          <p:cNvPr id="5" name="正方形/長方形 4"/>
          <p:cNvSpPr/>
          <p:nvPr/>
        </p:nvSpPr>
        <p:spPr>
          <a:xfrm>
            <a:off x="403063" y="7494967"/>
            <a:ext cx="6812061" cy="739251"/>
          </a:xfrm>
          <a:prstGeom prst="rect">
            <a:avLst/>
          </a:prstGeom>
          <a:solidFill>
            <a:srgbClr val="FFFFFF"/>
          </a:solidFill>
        </p:spPr>
        <p:txBody>
          <a:bodyPr lIns="0" tIns="0" rIns="0" bIns="0">
            <a:noAutofit/>
          </a:bodyPr>
          <a:lstStyle/>
          <a:p>
            <a:pPr indent="0" algn="r"/>
            <a:r>
              <a:rPr lang="ja" sz="1400" dirty="0">
                <a:solidFill>
                  <a:srgbClr val="363636"/>
                </a:solidFill>
                <a:latin typeface="ＭＳ Ｐゴシック"/>
                <a:ea typeface="ＭＳ Ｐゴシック"/>
              </a:rPr>
              <a:t>書類審査後、申請内容や添付書類に問題なければ、植物検疫証明書が交付されます。</a:t>
            </a:r>
          </a:p>
        </p:txBody>
      </p:sp>
      <p:sp>
        <p:nvSpPr>
          <p:cNvPr id="9" name="テキスト ボックス 8">
            <a:extLst>
              <a:ext uri="{FF2B5EF4-FFF2-40B4-BE49-F238E27FC236}">
                <a16:creationId xmlns:a16="http://schemas.microsoft.com/office/drawing/2014/main" id="{21EC29F9-611B-0526-78A1-299C7E5EC351}"/>
              </a:ext>
            </a:extLst>
          </p:cNvPr>
          <p:cNvSpPr txBox="1"/>
          <p:nvPr/>
        </p:nvSpPr>
        <p:spPr>
          <a:xfrm>
            <a:off x="229553" y="347401"/>
            <a:ext cx="1283609" cy="461665"/>
          </a:xfrm>
          <a:prstGeom prst="rect">
            <a:avLst/>
          </a:prstGeom>
          <a:noFill/>
        </p:spPr>
        <p:txBody>
          <a:bodyPr wrap="square" lIns="91440" tIns="45720" rIns="91440" bIns="4572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dirty="0">
                <a:ea typeface="ＭＳ Ｐゴシック"/>
              </a:rPr>
              <a:t>STEP </a:t>
            </a:r>
            <a:r>
              <a:rPr lang="en-US" altLang="ja-JP" sz="2400" dirty="0">
                <a:ea typeface="ＭＳ Ｐゴシック"/>
              </a:rPr>
              <a:t>12</a:t>
            </a:r>
            <a:endParaRPr kumimoji="1" lang="ja-JP" altLang="en-US" sz="2400" dirty="0"/>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08079" y="2323207"/>
            <a:ext cx="5750522" cy="2697414"/>
          </a:xfrm>
          <a:prstGeom prst="rect">
            <a:avLst/>
          </a:prstGeom>
        </p:spPr>
      </p:pic>
      <p:sp>
        <p:nvSpPr>
          <p:cNvPr id="4" name="正方形/長方形 3"/>
          <p:cNvSpPr/>
          <p:nvPr/>
        </p:nvSpPr>
        <p:spPr>
          <a:xfrm>
            <a:off x="151731" y="1398027"/>
            <a:ext cx="4294210" cy="475488"/>
          </a:xfrm>
          <a:prstGeom prst="rect">
            <a:avLst/>
          </a:prstGeom>
          <a:solidFill>
            <a:srgbClr val="FFFFFF"/>
          </a:solidFill>
        </p:spPr>
        <p:txBody>
          <a:bodyPr lIns="0" tIns="0" rIns="0" bIns="0">
            <a:noAutofit/>
          </a:bodyPr>
          <a:lstStyle/>
          <a:p>
            <a:pPr indent="0"/>
            <a:r>
              <a:rPr lang="en-US" sz="2000" b="1">
                <a:solidFill>
                  <a:srgbClr val="FFFFFF"/>
                </a:solidFill>
                <a:latin typeface="ＭＳ 明朝"/>
                <a:ea typeface="ＭＳ 明朝"/>
              </a:rPr>
              <a:t>^^ </a:t>
            </a:r>
            <a:r>
              <a:rPr lang="ja" sz="2000" b="1">
                <a:solidFill>
                  <a:srgbClr val="323232"/>
                </a:solidFill>
                <a:latin typeface="ＭＳ 明朝"/>
                <a:ea typeface="ＭＳ 明朝"/>
              </a:rPr>
              <a:t>(申請者)輸出へ</a:t>
            </a:r>
          </a:p>
        </p:txBody>
      </p:sp>
      <p:sp>
        <p:nvSpPr>
          <p:cNvPr id="5" name="正方形/長方形 4"/>
          <p:cNvSpPr/>
          <p:nvPr/>
        </p:nvSpPr>
        <p:spPr>
          <a:xfrm>
            <a:off x="459579" y="5918293"/>
            <a:ext cx="6246600" cy="1919440"/>
          </a:xfrm>
          <a:prstGeom prst="rect">
            <a:avLst/>
          </a:prstGeom>
          <a:solidFill>
            <a:srgbClr val="FFFFFF"/>
          </a:solidFill>
        </p:spPr>
        <p:txBody>
          <a:bodyPr lIns="0" tIns="0" rIns="0" bIns="0" anchor="t">
            <a:noAutofit/>
          </a:bodyPr>
          <a:lstStyle/>
          <a:p>
            <a:pPr indent="317500"/>
            <a:endParaRPr lang="ja-JP" altLang="en-US" sz="1400">
              <a:solidFill>
                <a:srgbClr val="363636"/>
              </a:solidFill>
              <a:latin typeface="ＭＳ Ｐゴシック"/>
              <a:ea typeface="ＭＳ Ｐゴシック"/>
            </a:endParaRPr>
          </a:p>
          <a:p>
            <a:pPr indent="317500"/>
            <a:endParaRPr lang="ja-JP" altLang="en-US" sz="1400" dirty="0">
              <a:solidFill>
                <a:srgbClr val="363636"/>
              </a:solidFill>
              <a:latin typeface="ＭＳ Ｐゴシック"/>
              <a:ea typeface="ＭＳ Ｐゴシック"/>
            </a:endParaRPr>
          </a:p>
          <a:p>
            <a:pPr indent="317500"/>
            <a:r>
              <a:rPr lang="ja-JP" altLang="en-US" sz="1400">
                <a:solidFill>
                  <a:srgbClr val="363636"/>
                </a:solidFill>
                <a:latin typeface="ＭＳ Ｐゴシック"/>
                <a:ea typeface="ＭＳ Ｐゴシック"/>
              </a:rPr>
              <a:t>植物検疫証明書の受領及び通関手続き後、輸出してください。</a:t>
            </a:r>
            <a:endParaRPr lang="ja-JP"/>
          </a:p>
          <a:p>
            <a:pPr indent="317500"/>
            <a:r>
              <a:rPr lang="ja-JP" altLang="en-US" sz="1400">
                <a:solidFill>
                  <a:srgbClr val="363636"/>
                </a:solidFill>
                <a:latin typeface="ＭＳ Ｐゴシック"/>
                <a:ea typeface="ＭＳ Ｐゴシック"/>
              </a:rPr>
              <a:t>通関手続きで植物検疫証明書のコピーが早く必要な場合、</a:t>
            </a:r>
            <a:endParaRPr lang="en-US" altLang="ja-JP" sz="1400">
              <a:solidFill>
                <a:srgbClr val="363636"/>
              </a:solidFill>
              <a:latin typeface="ＭＳ Ｐゴシック"/>
              <a:ea typeface="ＭＳ Ｐゴシック"/>
            </a:endParaRPr>
          </a:p>
          <a:p>
            <a:pPr indent="317500"/>
            <a:r>
              <a:rPr lang="ja-JP" altLang="en-US" sz="1400">
                <a:solidFill>
                  <a:srgbClr val="363636"/>
                </a:solidFill>
                <a:latin typeface="ＭＳ Ｐゴシック"/>
                <a:ea typeface="ＭＳ Ｐゴシック"/>
              </a:rPr>
              <a:t>植物防疫所に連絡いただければ検査報告書と同様に</a:t>
            </a:r>
            <a:r>
              <a:rPr lang="en-US" altLang="ja-JP" sz="1400" dirty="0" err="1">
                <a:solidFill>
                  <a:srgbClr val="363636"/>
                </a:solidFill>
                <a:latin typeface="ＭＳ Ｐゴシック"/>
                <a:ea typeface="ＭＳ Ｐゴシック"/>
              </a:rPr>
              <a:t>eMAFF</a:t>
            </a:r>
            <a:r>
              <a:rPr lang="ja-JP" altLang="en-US" sz="1400">
                <a:solidFill>
                  <a:srgbClr val="363636"/>
                </a:solidFill>
                <a:latin typeface="ＭＳ Ｐゴシック"/>
                <a:ea typeface="ＭＳ Ｐゴシック"/>
              </a:rPr>
              <a:t>又はメールで</a:t>
            </a:r>
            <a:endParaRPr lang="en-US" sz="1400">
              <a:solidFill>
                <a:srgbClr val="363636"/>
              </a:solidFill>
              <a:latin typeface="ＭＳ Ｐゴシック"/>
              <a:ea typeface="ＭＳ Ｐゴシック"/>
            </a:endParaRPr>
          </a:p>
          <a:p>
            <a:pPr indent="317500"/>
            <a:r>
              <a:rPr lang="en-US" altLang="ja-JP" sz="1400" dirty="0">
                <a:solidFill>
                  <a:srgbClr val="363636"/>
                </a:solidFill>
                <a:latin typeface="ＭＳ Ｐゴシック"/>
                <a:ea typeface="ＭＳ Ｐゴシック"/>
              </a:rPr>
              <a:t>PDF</a:t>
            </a:r>
            <a:r>
              <a:rPr lang="ja-JP" altLang="en-US" sz="1400">
                <a:solidFill>
                  <a:srgbClr val="363636"/>
                </a:solidFill>
                <a:latin typeface="ＭＳ Ｐゴシック"/>
                <a:ea typeface="ＭＳ Ｐゴシック"/>
              </a:rPr>
              <a:t>にして送付することは可能ですので、ご相談ください。</a:t>
            </a:r>
            <a:endParaRPr lang="en-US" sz="1400">
              <a:solidFill>
                <a:srgbClr val="363636"/>
              </a:solidFill>
              <a:latin typeface="ＭＳ Ｐゴシック"/>
              <a:ea typeface="ＭＳ Ｐゴシック"/>
            </a:endParaRPr>
          </a:p>
        </p:txBody>
      </p:sp>
      <p:sp>
        <p:nvSpPr>
          <p:cNvPr id="9" name="テキスト ボックス 8">
            <a:extLst>
              <a:ext uri="{FF2B5EF4-FFF2-40B4-BE49-F238E27FC236}">
                <a16:creationId xmlns:a16="http://schemas.microsoft.com/office/drawing/2014/main" id="{21EC29F9-611B-0526-78A1-299C7E5EC351}"/>
              </a:ext>
            </a:extLst>
          </p:cNvPr>
          <p:cNvSpPr txBox="1"/>
          <p:nvPr/>
        </p:nvSpPr>
        <p:spPr>
          <a:xfrm>
            <a:off x="154749" y="309999"/>
            <a:ext cx="1264892" cy="461665"/>
          </a:xfrm>
          <a:prstGeom prst="rect">
            <a:avLst/>
          </a:prstGeom>
          <a:noFill/>
        </p:spPr>
        <p:txBody>
          <a:bodyPr wrap="square" lIns="91440" tIns="45720" rIns="91440" bIns="4572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sz="2400" dirty="0">
                <a:ea typeface="ＭＳ Ｐゴシック"/>
              </a:rPr>
              <a:t>STEP </a:t>
            </a:r>
            <a:r>
              <a:rPr lang="en-US" altLang="ja-JP" sz="2400" dirty="0">
                <a:ea typeface="ＭＳ Ｐゴシック"/>
              </a:rPr>
              <a:t>13</a:t>
            </a:r>
            <a:endParaRPr kumimoji="1" lang="ja-JP" altLang="en-US" sz="2400" dirty="0"/>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4" name="正方形/長方形 3"/>
          <p:cNvSpPr/>
          <p:nvPr/>
        </p:nvSpPr>
        <p:spPr>
          <a:xfrm>
            <a:off x="259080" y="426720"/>
            <a:ext cx="5809488" cy="8939784"/>
          </a:xfrm>
          <a:prstGeom prst="rect">
            <a:avLst/>
          </a:prstGeom>
          <a:solidFill>
            <a:srgbClr val="FFFFFF"/>
          </a:solidFill>
        </p:spPr>
        <p:txBody>
          <a:bodyPr lIns="0" tIns="0" rIns="0" bIns="0">
            <a:normAutofit fontScale="97500"/>
          </a:bodyPr>
          <a:lstStyle/>
          <a:p>
            <a:pPr indent="304800">
              <a:spcAft>
                <a:spcPts val="420"/>
              </a:spcAft>
            </a:pPr>
            <a:r>
              <a:rPr lang="ja" sz="1200" b="1">
                <a:solidFill>
                  <a:srgbClr val="323232"/>
                </a:solidFill>
                <a:latin typeface="MS Mincho"/>
                <a:ea typeface="MS Mincho"/>
              </a:rPr>
              <a:t>リンク</a:t>
            </a:r>
          </a:p>
          <a:p>
            <a:pPr indent="0"/>
            <a:r>
              <a:rPr lang="en-US" sz="1000" b="1">
                <a:solidFill>
                  <a:srgbClr val="323232"/>
                </a:solidFill>
                <a:latin typeface="MS Mincho"/>
              </a:rPr>
              <a:t>新しい輸出検査⼿続きのご案内(⼀例)</a:t>
            </a:r>
          </a:p>
          <a:p>
            <a:pPr indent="0"/>
            <a:r>
              <a:rPr lang="ja" sz="950">
                <a:solidFill>
                  <a:srgbClr val="323232"/>
                </a:solidFill>
                <a:latin typeface="MS Mincho"/>
                <a:ea typeface="MS Mincho"/>
              </a:rPr>
              <a:t>輸出検疫の重要なお知らせ：植物防疫所</a:t>
            </a:r>
          </a:p>
          <a:p>
            <a:pPr indent="0">
              <a:spcAft>
                <a:spcPts val="420"/>
              </a:spcAft>
            </a:pPr>
            <a:r>
              <a:rPr lang="en-US" sz="950">
                <a:solidFill>
                  <a:srgbClr val="0975D5"/>
                </a:solidFill>
                <a:latin typeface="Arial"/>
                <a:hlinkClick r:id="rId2"/>
              </a:rPr>
              <a:t>https://www.maff.go.jp/pps/j/information/shomeisho/index.html</a:t>
            </a:r>
          </a:p>
          <a:p>
            <a:pPr indent="0"/>
            <a:r>
              <a:rPr lang="en-US" sz="1000" b="1">
                <a:solidFill>
                  <a:srgbClr val="323232"/>
                </a:solidFill>
                <a:latin typeface="MS Mincho"/>
              </a:rPr>
              <a:t>(申請者)申請⽅法のオプションが増えます</a:t>
            </a:r>
          </a:p>
          <a:p>
            <a:pPr indent="0"/>
            <a:r>
              <a:rPr lang="en-US" sz="950">
                <a:solidFill>
                  <a:srgbClr val="323232"/>
                </a:solidFill>
                <a:latin typeface="MS Mincho"/>
              </a:rPr>
              <a:t>登録検査機関について：農林⽔産省</a:t>
            </a:r>
          </a:p>
          <a:p>
            <a:pPr indent="0"/>
            <a:r>
              <a:rPr lang="en-US" sz="950">
                <a:solidFill>
                  <a:srgbClr val="0975D5"/>
                </a:solidFill>
                <a:latin typeface="Arial"/>
                <a:hlinkClick r:id="rId3"/>
              </a:rPr>
              <a:t>https://www.maff.go.jp/j/syouan/syokubo/keneki/yusyutu_kensakikan.html</a:t>
            </a:r>
          </a:p>
          <a:p>
            <a:pPr indent="0"/>
            <a:r>
              <a:rPr lang="en-US" sz="950">
                <a:solidFill>
                  <a:srgbClr val="323232"/>
                </a:solidFill>
                <a:latin typeface="MS Mincho"/>
              </a:rPr>
              <a:t>農林⽔産省共通申請サービス(</a:t>
            </a:r>
            <a:r>
              <a:rPr lang="en-US" sz="950">
                <a:solidFill>
                  <a:srgbClr val="323232"/>
                </a:solidFill>
                <a:latin typeface="Arial"/>
              </a:rPr>
              <a:t>eMAFF)：</a:t>
            </a:r>
            <a:r>
              <a:rPr lang="en-US" sz="950">
                <a:solidFill>
                  <a:srgbClr val="323232"/>
                </a:solidFill>
                <a:latin typeface="MS Mincho"/>
              </a:rPr>
              <a:t>農林⽔産省</a:t>
            </a:r>
          </a:p>
          <a:p>
            <a:pPr indent="0">
              <a:spcAft>
                <a:spcPts val="420"/>
              </a:spcAft>
            </a:pPr>
            <a:r>
              <a:rPr lang="en-US" sz="950">
                <a:solidFill>
                  <a:srgbClr val="0975D5"/>
                </a:solidFill>
                <a:latin typeface="Arial"/>
                <a:hlinkClick r:id="rId4"/>
              </a:rPr>
              <a:t>https://www.maff.go.jp/j/kanbo/dx/emaff.html</a:t>
            </a:r>
          </a:p>
          <a:p>
            <a:pPr indent="0"/>
            <a:r>
              <a:rPr lang="en-US" sz="950">
                <a:solidFill>
                  <a:srgbClr val="323232"/>
                </a:solidFill>
                <a:latin typeface="Arial"/>
              </a:rPr>
              <a:t>eMAFF</a:t>
            </a:r>
            <a:r>
              <a:rPr lang="en-US" sz="950">
                <a:solidFill>
                  <a:srgbClr val="323232"/>
                </a:solidFill>
                <a:latin typeface="MS Mincho"/>
              </a:rPr>
              <a:t>申請</a:t>
            </a:r>
          </a:p>
          <a:p>
            <a:pPr indent="0">
              <a:spcAft>
                <a:spcPts val="1050"/>
              </a:spcAft>
            </a:pPr>
            <a:r>
              <a:rPr lang="en-US" sz="950">
                <a:solidFill>
                  <a:srgbClr val="0975D5"/>
                </a:solidFill>
                <a:latin typeface="Arial"/>
                <a:hlinkClick r:id="rId5"/>
              </a:rPr>
              <a:t>https://e.maff.go.jp/GuestPortal?ec=^^^&amp;startURL=%^Fs%^F</a:t>
            </a:r>
          </a:p>
          <a:p>
            <a:pPr indent="0"/>
            <a:r>
              <a:rPr lang="en-US" sz="1000" b="1">
                <a:solidFill>
                  <a:srgbClr val="323232"/>
                </a:solidFill>
                <a:latin typeface="MS Mincho"/>
              </a:rPr>
              <a:t>(申請者)</a:t>
            </a:r>
            <a:r>
              <a:rPr lang="en-US" sz="1000" b="1">
                <a:solidFill>
                  <a:srgbClr val="323232"/>
                </a:solidFill>
                <a:latin typeface="Arial"/>
              </a:rPr>
              <a:t>eMAFF</a:t>
            </a:r>
            <a:r>
              <a:rPr lang="en-US" sz="1000" b="1">
                <a:solidFill>
                  <a:srgbClr val="323232"/>
                </a:solidFill>
                <a:latin typeface="MS Mincho"/>
              </a:rPr>
              <a:t>による申請の準備をお願いします。</a:t>
            </a:r>
          </a:p>
          <a:p>
            <a:pPr indent="0"/>
            <a:r>
              <a:rPr lang="en-US" sz="950">
                <a:solidFill>
                  <a:srgbClr val="323232"/>
                </a:solidFill>
                <a:latin typeface="MS Mincho"/>
              </a:rPr>
              <a:t>【</a:t>
            </a:r>
            <a:r>
              <a:rPr lang="en-US" sz="950">
                <a:solidFill>
                  <a:srgbClr val="323232"/>
                </a:solidFill>
                <a:latin typeface="Arial"/>
              </a:rPr>
              <a:t>eMAFF</a:t>
            </a:r>
            <a:r>
              <a:rPr lang="en-US" sz="950">
                <a:solidFill>
                  <a:srgbClr val="323232"/>
                </a:solidFill>
                <a:latin typeface="MS Mincho"/>
              </a:rPr>
              <a:t>】アカウントの取得⽅法 - </a:t>
            </a:r>
            <a:r>
              <a:rPr lang="en-US" sz="950">
                <a:solidFill>
                  <a:srgbClr val="323232"/>
                </a:solidFill>
                <a:latin typeface="Arial"/>
              </a:rPr>
              <a:t>YouTube</a:t>
            </a:r>
          </a:p>
          <a:p>
            <a:pPr indent="0"/>
            <a:r>
              <a:rPr lang="en-US" sz="950">
                <a:solidFill>
                  <a:srgbClr val="0975D5"/>
                </a:solidFill>
                <a:latin typeface="Arial"/>
                <a:hlinkClick r:id="rId6"/>
              </a:rPr>
              <a:t>https://youtu.be/-iWEq^vfPWk</a:t>
            </a:r>
          </a:p>
          <a:p>
            <a:pPr indent="0"/>
            <a:r>
              <a:rPr lang="en-US" sz="950">
                <a:solidFill>
                  <a:srgbClr val="323232"/>
                </a:solidFill>
                <a:latin typeface="MS Mincho"/>
              </a:rPr>
              <a:t>【</a:t>
            </a:r>
            <a:r>
              <a:rPr lang="en-US" sz="950">
                <a:solidFill>
                  <a:srgbClr val="323232"/>
                </a:solidFill>
                <a:latin typeface="Arial"/>
              </a:rPr>
              <a:t>eMAFF</a:t>
            </a:r>
            <a:r>
              <a:rPr lang="en-US" sz="950">
                <a:solidFill>
                  <a:srgbClr val="323232"/>
                </a:solidFill>
                <a:latin typeface="MS Mincho"/>
              </a:rPr>
              <a:t>】オンライン申請の⽅法 - </a:t>
            </a:r>
            <a:r>
              <a:rPr lang="en-US" sz="950">
                <a:solidFill>
                  <a:srgbClr val="323232"/>
                </a:solidFill>
                <a:latin typeface="Arial"/>
              </a:rPr>
              <a:t>YouTube</a:t>
            </a:r>
          </a:p>
          <a:p>
            <a:pPr indent="0">
              <a:spcAft>
                <a:spcPts val="420"/>
              </a:spcAft>
            </a:pPr>
            <a:r>
              <a:rPr lang="en-US" sz="950">
                <a:solidFill>
                  <a:srgbClr val="0975D5"/>
                </a:solidFill>
                <a:latin typeface="Arial"/>
                <a:hlinkClick r:id="rId7"/>
              </a:rPr>
              <a:t>https://youtu.be/zutfOKUN^B^</a:t>
            </a:r>
          </a:p>
          <a:p>
            <a:pPr indent="0"/>
            <a:r>
              <a:rPr lang="en-US" sz="1000" b="1">
                <a:solidFill>
                  <a:srgbClr val="323232"/>
                </a:solidFill>
                <a:latin typeface="MS Mincho"/>
              </a:rPr>
              <a:t>(申請者)基本情報の欄に情報を⼊⼒してください。</a:t>
            </a:r>
          </a:p>
          <a:p>
            <a:pPr indent="0"/>
            <a:r>
              <a:rPr lang="en-US" sz="950">
                <a:solidFill>
                  <a:srgbClr val="323232"/>
                </a:solidFill>
                <a:latin typeface="MS Mincho"/>
              </a:rPr>
              <a:t>⽬視検査申請書に⼊⼒する必要にある項⽬は少ない！</a:t>
            </a:r>
          </a:p>
          <a:p>
            <a:pPr indent="0">
              <a:spcAft>
                <a:spcPts val="420"/>
              </a:spcAft>
            </a:pPr>
            <a:r>
              <a:rPr lang="en-US" sz="950">
                <a:solidFill>
                  <a:srgbClr val="0975D5"/>
                </a:solidFill>
                <a:latin typeface="Arial"/>
                <a:hlinkClick r:id="rId8"/>
              </a:rPr>
              <a:t>https://www.maff.go.jp/pps/j/law/form/other/mokusi_sinseisyo.pdf</a:t>
            </a:r>
          </a:p>
          <a:p>
            <a:pPr indent="0"/>
            <a:r>
              <a:rPr lang="en-US" sz="950">
                <a:solidFill>
                  <a:srgbClr val="323232"/>
                </a:solidFill>
                <a:latin typeface="MS Mincho"/>
              </a:rPr>
              <a:t>⽬視検査申請者マニュアル</a:t>
            </a:r>
          </a:p>
          <a:p>
            <a:pPr indent="0">
              <a:spcAft>
                <a:spcPts val="420"/>
              </a:spcAft>
            </a:pPr>
            <a:r>
              <a:rPr lang="en-US" sz="950">
                <a:solidFill>
                  <a:srgbClr val="0975D5"/>
                </a:solidFill>
                <a:latin typeface="Arial"/>
                <a:hlinkClick r:id="rId9"/>
              </a:rPr>
              <a:t>https://e.maff.go.jp/gbizshinseisha/sfc/servlet.shepherd/document/download/^^^^v^^^^^NUiTyAAL</a:t>
            </a:r>
          </a:p>
          <a:p>
            <a:pPr indent="0"/>
            <a:r>
              <a:rPr lang="en-US" sz="1000" b="1">
                <a:solidFill>
                  <a:srgbClr val="323232"/>
                </a:solidFill>
                <a:latin typeface="MS Mincho"/>
              </a:rPr>
              <a:t>(申請者)植物防疫所への⽬視検査の予約は、</a:t>
            </a:r>
            <a:r>
              <a:rPr lang="en-US" sz="1000" b="1">
                <a:solidFill>
                  <a:srgbClr val="323232"/>
                </a:solidFill>
                <a:latin typeface="Arial"/>
              </a:rPr>
              <a:t>P-Quick</a:t>
            </a:r>
            <a:r>
              <a:rPr lang="en-US" sz="1000" b="1">
                <a:solidFill>
                  <a:srgbClr val="323232"/>
                </a:solidFill>
                <a:latin typeface="MS Mincho"/>
              </a:rPr>
              <a:t>でも可能です。</a:t>
            </a:r>
          </a:p>
          <a:p>
            <a:pPr indent="0"/>
            <a:r>
              <a:rPr lang="en-US" sz="950">
                <a:solidFill>
                  <a:srgbClr val="323232"/>
                </a:solidFill>
                <a:latin typeface="Arial"/>
              </a:rPr>
              <a:t>P-Quick</a:t>
            </a:r>
            <a:r>
              <a:rPr lang="en-US" sz="950">
                <a:solidFill>
                  <a:srgbClr val="323232"/>
                </a:solidFill>
                <a:latin typeface="MS Mincho"/>
              </a:rPr>
              <a:t>申請者マニュアル</a:t>
            </a:r>
          </a:p>
          <a:p>
            <a:pPr indent="0">
              <a:spcAft>
                <a:spcPts val="420"/>
              </a:spcAft>
            </a:pPr>
            <a:r>
              <a:rPr lang="en-US" sz="950">
                <a:solidFill>
                  <a:srgbClr val="0975D5"/>
                </a:solidFill>
                <a:latin typeface="Arial"/>
                <a:hlinkClick r:id="rId10"/>
              </a:rPr>
              <a:t>https://e.maff.go.jp/gbizshinseisha/sfc/servlet.shepherd/document/download/^^^^v^^^^^NUpYVAA^</a:t>
            </a:r>
          </a:p>
          <a:p>
            <a:pPr indent="0"/>
            <a:r>
              <a:rPr lang="ja" sz="1000" b="1">
                <a:solidFill>
                  <a:srgbClr val="323232"/>
                </a:solidFill>
                <a:latin typeface="MS Mincho"/>
                <a:ea typeface="MS Mincho"/>
              </a:rPr>
              <a:t>(申請者)輸出検査申請書を提出します</a:t>
            </a:r>
          </a:p>
          <a:p>
            <a:pPr indent="0"/>
            <a:r>
              <a:rPr lang="en-US" sz="950">
                <a:solidFill>
                  <a:srgbClr val="323232"/>
                </a:solidFill>
                <a:latin typeface="MS Mincho"/>
              </a:rPr>
              <a:t>植物検疫関連業務(</a:t>
            </a:r>
            <a:r>
              <a:rPr lang="en-US" sz="950">
                <a:solidFill>
                  <a:srgbClr val="323232"/>
                </a:solidFill>
                <a:latin typeface="Arial"/>
              </a:rPr>
              <a:t>NACCS</a:t>
            </a:r>
            <a:r>
              <a:rPr lang="en-US" sz="950">
                <a:solidFill>
                  <a:srgbClr val="323232"/>
                </a:solidFill>
                <a:latin typeface="MS Mincho"/>
              </a:rPr>
              <a:t>申請ページ)</a:t>
            </a:r>
          </a:p>
          <a:p>
            <a:pPr indent="0"/>
            <a:r>
              <a:rPr lang="en-US" sz="950">
                <a:solidFill>
                  <a:srgbClr val="0975D5"/>
                </a:solidFill>
                <a:latin typeface="Arial"/>
                <a:hlinkClick r:id="rId11"/>
              </a:rPr>
              <a:t>https://webaps.nac^.naccs.jp/dfw/prod/pqau/pq/POWZ^^/OWZ^^W^^O.do</a:t>
            </a:r>
          </a:p>
          <a:p>
            <a:pPr indent="0"/>
            <a:r>
              <a:rPr lang="ja" sz="950">
                <a:solidFill>
                  <a:srgbClr val="323232"/>
                </a:solidFill>
                <a:latin typeface="MS Mincho"/>
                <a:ea typeface="MS Mincho"/>
              </a:rPr>
              <a:t>植物検疫業務関連コード </a:t>
            </a:r>
            <a:r>
              <a:rPr lang="en-US" sz="950">
                <a:solidFill>
                  <a:srgbClr val="323232"/>
                </a:solidFill>
                <a:latin typeface="MS Mincho"/>
              </a:rPr>
              <a:t>| </a:t>
            </a:r>
            <a:r>
              <a:rPr lang="en-US" sz="950">
                <a:solidFill>
                  <a:srgbClr val="323232"/>
                </a:solidFill>
                <a:latin typeface="Arial"/>
              </a:rPr>
              <a:t>NACCS</a:t>
            </a:r>
            <a:r>
              <a:rPr lang="en-US" sz="950">
                <a:solidFill>
                  <a:srgbClr val="323232"/>
                </a:solidFill>
                <a:latin typeface="MS Mincho"/>
              </a:rPr>
              <a:t>掲⽰板</a:t>
            </a:r>
          </a:p>
          <a:p>
            <a:pPr indent="0"/>
            <a:r>
              <a:rPr lang="en-US" sz="950">
                <a:solidFill>
                  <a:srgbClr val="0975D5"/>
                </a:solidFill>
                <a:latin typeface="Arial"/>
                <a:hlinkClick r:id="rId12"/>
              </a:rPr>
              <a:t>https://bbs.naccscenter.com/naccs/dfw/web/system/code/pq-code.html</a:t>
            </a:r>
          </a:p>
        </p:txBody>
      </p:sp>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1584</Words>
  <Application>Microsoft Office PowerPoint</Application>
  <PresentationFormat>ユーザー設定</PresentationFormat>
  <Paragraphs>121</Paragraphs>
  <Slides>15</Slides>
  <Notes>0</Notes>
  <HiddenSlides>0</HiddenSlides>
  <MMClips>1</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15</vt:i4>
      </vt:variant>
    </vt:vector>
  </HeadingPairs>
  <TitlesOfParts>
    <vt:vector size="23" baseType="lpstr">
      <vt:lpstr>Hiragino Sans</vt:lpstr>
      <vt:lpstr>ＭＳ Ｐゴシック</vt:lpstr>
      <vt:lpstr>ＭＳ Ｐゴシック</vt:lpstr>
      <vt:lpstr>MS Mincho</vt:lpstr>
      <vt:lpstr>MS Mincho</vt:lpstr>
      <vt:lpstr>Arial</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
  <cp:revision>1</cp:revision>
  <dcterms:modified xsi:type="dcterms:W3CDTF">2024-03-26T06:20:58Z</dcterms:modified>
</cp:coreProperties>
</file>