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7569200" cy="10704513"/>
  <p:notesSz cx="9939338" cy="6807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232"/>
    <a:srgbClr val="D04E4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29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maff.go.jp/j/syouan/syokubo/keneki/yusyutu_kensakikan.html"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maff.go.jp/pps/j/map/index.html" TargetMode="External"/><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hyperlink" Target="https://e.maff.go.jp/Manual" TargetMode="External"/><Relationship Id="rId4" Type="http://schemas.openxmlformats.org/officeDocument/2006/relationships/hyperlink" Target="https://www.maff.go.jp/j/syouan/syokubo/keneki/yusyutu_kensakikan.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maff.go.jp/pps/j/law/denmado/index.html" TargetMode="External"/><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maff.go.jp/pps/j/chukonouki/230330.html" TargetMode="External"/><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6969" y="118754"/>
            <a:ext cx="400254" cy="511476"/>
          </a:xfrm>
          <a:prstGeom prst="rect">
            <a:avLst/>
          </a:prstGeom>
        </p:spPr>
      </p:pic>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272" y="1876980"/>
            <a:ext cx="6257544" cy="5495544"/>
          </a:xfrm>
          <a:prstGeom prst="rect">
            <a:avLst/>
          </a:prstGeom>
        </p:spPr>
      </p:pic>
      <p:sp>
        <p:nvSpPr>
          <p:cNvPr id="5" name="正方形/長方形 4"/>
          <p:cNvSpPr/>
          <p:nvPr/>
        </p:nvSpPr>
        <p:spPr>
          <a:xfrm>
            <a:off x="5984817" y="196546"/>
            <a:ext cx="1056063" cy="348653"/>
          </a:xfrm>
          <a:prstGeom prst="rect">
            <a:avLst/>
          </a:prstGeom>
          <a:solidFill>
            <a:srgbClr val="FFFFFF"/>
          </a:solidFill>
        </p:spPr>
        <p:txBody>
          <a:bodyPr lIns="0" tIns="0" rIns="0" bIns="0" anchor="t">
            <a:noAutofit/>
          </a:bodyPr>
          <a:lstStyle/>
          <a:p>
            <a:pPr algn="r"/>
            <a:r>
              <a:rPr lang="en-US" sz="2400">
                <a:solidFill>
                  <a:srgbClr val="4E515F"/>
                </a:solidFill>
                <a:latin typeface="Calibri"/>
                <a:ea typeface="Calibri"/>
                <a:cs typeface="Calibri"/>
              </a:rPr>
              <a:t>18 Steps</a:t>
            </a:r>
          </a:p>
        </p:txBody>
      </p:sp>
      <p:sp>
        <p:nvSpPr>
          <p:cNvPr id="6" name="正方形/長方形 5"/>
          <p:cNvSpPr/>
          <p:nvPr/>
        </p:nvSpPr>
        <p:spPr>
          <a:xfrm>
            <a:off x="637032" y="911080"/>
            <a:ext cx="6202680" cy="597408"/>
          </a:xfrm>
          <a:prstGeom prst="rect">
            <a:avLst/>
          </a:prstGeom>
          <a:solidFill>
            <a:srgbClr val="FFFFFF"/>
          </a:solidFill>
        </p:spPr>
        <p:txBody>
          <a:bodyPr lIns="0" tIns="0" rIns="0" bIns="0">
            <a:noAutofit/>
          </a:bodyPr>
          <a:lstStyle/>
          <a:p>
            <a:pPr indent="0"/>
            <a:r>
              <a:rPr lang="ja" sz="2000" b="1" dirty="0">
                <a:solidFill>
                  <a:srgbClr val="323232"/>
                </a:solidFill>
                <a:latin typeface="+mn-ea"/>
              </a:rPr>
              <a:t>中古農業機械の検査の事前準備から</a:t>
            </a:r>
            <a:r>
              <a:rPr lang="ja-JP" altLang="en-US" sz="2000" b="1" dirty="0">
                <a:solidFill>
                  <a:srgbClr val="323232"/>
                </a:solidFill>
                <a:latin typeface="+mn-ea"/>
              </a:rPr>
              <a:t>適合</a:t>
            </a:r>
            <a:r>
              <a:rPr lang="ja" sz="2000" b="1" dirty="0">
                <a:solidFill>
                  <a:srgbClr val="323232"/>
                </a:solidFill>
                <a:latin typeface="+mn-ea"/>
              </a:rPr>
              <a:t>までの流れ</a:t>
            </a:r>
          </a:p>
        </p:txBody>
      </p:sp>
      <p:sp>
        <p:nvSpPr>
          <p:cNvPr id="7" name="正方形/長方形 6"/>
          <p:cNvSpPr/>
          <p:nvPr/>
        </p:nvSpPr>
        <p:spPr>
          <a:xfrm>
            <a:off x="637032" y="8043267"/>
            <a:ext cx="6202680" cy="749808"/>
          </a:xfrm>
          <a:prstGeom prst="rect">
            <a:avLst/>
          </a:prstGeom>
          <a:solidFill>
            <a:srgbClr val="FFFFFF"/>
          </a:solidFill>
        </p:spPr>
        <p:txBody>
          <a:bodyPr lIns="0" tIns="0" rIns="0" bIns="0">
            <a:noAutofit/>
          </a:bodyPr>
          <a:lstStyle/>
          <a:p>
            <a:pPr indent="0">
              <a:spcBef>
                <a:spcPts val="490"/>
              </a:spcBef>
            </a:pPr>
            <a:r>
              <a:rPr lang="ja-JP" altLang="en-US" sz="1400" dirty="0">
                <a:solidFill>
                  <a:srgbClr val="323232"/>
                </a:solidFill>
                <a:latin typeface="MS Mincho"/>
              </a:rPr>
              <a:t>　一部の農業の用又は林業の用に使用されたことのある機械類及び車両（以下「中古農業機械」という。）は、輸入国の植物検疫規則に基づき、輸出国で発給された植物検疫証明書の添付が必要な場合があります。検査の事前準備から適合までの流れを見てみましょう。</a:t>
            </a:r>
            <a:endParaRPr lang="en-US" sz="1400" dirty="0">
              <a:solidFill>
                <a:srgbClr val="323232"/>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519" y="2485245"/>
            <a:ext cx="7500894" cy="3986115"/>
          </a:xfrm>
          <a:prstGeom prst="rect">
            <a:avLst/>
          </a:prstGeom>
        </p:spPr>
      </p:pic>
      <p:sp>
        <p:nvSpPr>
          <p:cNvPr id="4" name="正方形/長方形 3"/>
          <p:cNvSpPr/>
          <p:nvPr/>
        </p:nvSpPr>
        <p:spPr>
          <a:xfrm>
            <a:off x="762000" y="974818"/>
            <a:ext cx="6027512" cy="478536"/>
          </a:xfrm>
          <a:prstGeom prst="rect">
            <a:avLst/>
          </a:prstGeom>
          <a:solidFill>
            <a:srgbClr val="FFFFFF"/>
          </a:solidFill>
        </p:spPr>
        <p:txBody>
          <a:bodyPr lIns="0" tIns="0" rIns="0" bIns="0">
            <a:noAutofit/>
          </a:bodyPr>
          <a:lstStyle/>
          <a:p>
            <a:pPr indent="0" algn="ctr"/>
            <a:r>
              <a:rPr lang="ja" sz="2000" b="1" dirty="0">
                <a:solidFill>
                  <a:srgbClr val="323232"/>
                </a:solidFill>
                <a:latin typeface="+mn-ea"/>
              </a:rPr>
              <a:t>登録検査機関でも中古農業機械の</a:t>
            </a:r>
            <a:endParaRPr lang="en-US" altLang="ja" sz="2000" b="1" dirty="0">
              <a:solidFill>
                <a:srgbClr val="323232"/>
              </a:solidFill>
              <a:latin typeface="+mn-ea"/>
            </a:endParaRPr>
          </a:p>
          <a:p>
            <a:pPr indent="0" algn="ctr"/>
            <a:r>
              <a:rPr lang="ja" sz="2000" b="1" dirty="0">
                <a:solidFill>
                  <a:srgbClr val="323232"/>
                </a:solidFill>
                <a:latin typeface="+mn-ea"/>
              </a:rPr>
              <a:t>輸出検査を受けることができます</a:t>
            </a:r>
          </a:p>
        </p:txBody>
      </p:sp>
      <p:sp>
        <p:nvSpPr>
          <p:cNvPr id="5" name="正方形/長方形 4"/>
          <p:cNvSpPr/>
          <p:nvPr/>
        </p:nvSpPr>
        <p:spPr>
          <a:xfrm>
            <a:off x="627888" y="8102404"/>
            <a:ext cx="6303264" cy="758952"/>
          </a:xfrm>
          <a:prstGeom prst="rect">
            <a:avLst/>
          </a:prstGeom>
          <a:solidFill>
            <a:srgbClr val="FFFFFF"/>
          </a:solidFill>
        </p:spPr>
        <p:txBody>
          <a:bodyPr lIns="0" tIns="0" rIns="0" bIns="0">
            <a:normAutofit fontScale="97500"/>
          </a:bodyPr>
          <a:lstStyle/>
          <a:p>
            <a:pPr indent="0"/>
            <a:r>
              <a:rPr lang="ja-JP" altLang="en-US" sz="1400" dirty="0">
                <a:solidFill>
                  <a:srgbClr val="323232"/>
                </a:solidFill>
                <a:latin typeface="ＭＳ Ｐゴシック" panose="020B0600070205080204" pitchFamily="50" charset="-128"/>
                <a:ea typeface="ＭＳ Ｐゴシック" panose="020B0600070205080204" pitchFamily="50" charset="-128"/>
              </a:rPr>
              <a:t>　植物防疫所以外にも、登録検査機関で検査を受けることができます。</a:t>
            </a:r>
          </a:p>
          <a:p>
            <a:pPr indent="0"/>
            <a:r>
              <a:rPr lang="ja-JP" altLang="en-US" sz="1400" dirty="0">
                <a:solidFill>
                  <a:srgbClr val="323232"/>
                </a:solidFill>
                <a:latin typeface="ＭＳ Ｐゴシック" panose="020B0600070205080204" pitchFamily="50" charset="-128"/>
                <a:ea typeface="ＭＳ Ｐゴシック" panose="020B0600070205080204" pitchFamily="50" charset="-128"/>
              </a:rPr>
              <a:t>利用を希望する場合は、関連リンクの「登録検査機関の一覧」を参照し、中古農業機械の検査に対応している機関に個別に検査日程等ご相談ください。</a:t>
            </a:r>
            <a:endParaRPr lang="en-US" sz="1400" dirty="0">
              <a:solidFill>
                <a:srgbClr val="323232"/>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a:t>
            </a:r>
            <a:endParaRPr kumimoji="1" lang="ja-JP" altLang="en-US" sz="2400"/>
          </a:p>
        </p:txBody>
      </p:sp>
      <p:sp>
        <p:nvSpPr>
          <p:cNvPr id="11" name="テキスト ボックス 10">
            <a:extLst>
              <a:ext uri="{FF2B5EF4-FFF2-40B4-BE49-F238E27FC236}">
                <a16:creationId xmlns:a16="http://schemas.microsoft.com/office/drawing/2014/main" id="{3BC1FEBA-EF05-FF95-3FA6-975813B2A616}"/>
              </a:ext>
            </a:extLst>
          </p:cNvPr>
          <p:cNvSpPr txBox="1"/>
          <p:nvPr/>
        </p:nvSpPr>
        <p:spPr>
          <a:xfrm>
            <a:off x="638048" y="8861356"/>
            <a:ext cx="6759039" cy="738664"/>
          </a:xfrm>
          <a:prstGeom prst="rect">
            <a:avLst/>
          </a:prstGeom>
          <a:noFill/>
        </p:spPr>
        <p:txBody>
          <a:bodyPr wrap="square">
            <a:spAutoFit/>
          </a:bodyPr>
          <a:lstStyle/>
          <a:p>
            <a:pPr indent="0"/>
            <a:r>
              <a:rPr lang="ja-JP" altLang="en-US" sz="1400">
                <a:solidFill>
                  <a:srgbClr val="363636"/>
                </a:solidFill>
                <a:latin typeface="+mn-ea"/>
              </a:rPr>
              <a:t>登録検査機関の一覧</a:t>
            </a:r>
            <a:endParaRPr lang="en-US" altLang="ja-JP" sz="1400">
              <a:solidFill>
                <a:srgbClr val="363636"/>
              </a:solidFill>
              <a:latin typeface="+mn-ea"/>
            </a:endParaRPr>
          </a:p>
          <a:p>
            <a:r>
              <a:rPr lang="en-US" altLang="ja-JP" sz="1400" err="1">
                <a:solidFill>
                  <a:srgbClr val="323232"/>
                </a:solidFill>
                <a:latin typeface="+mn-ea"/>
              </a:rPr>
              <a:t>登録検査機関について：農林</a:t>
            </a:r>
            <a:r>
              <a:rPr lang="ja-JP" altLang="en-US" sz="1400">
                <a:solidFill>
                  <a:srgbClr val="323232"/>
                </a:solidFill>
                <a:latin typeface="+mn-ea"/>
              </a:rPr>
              <a:t>水</a:t>
            </a:r>
            <a:r>
              <a:rPr lang="en-US" altLang="ja-JP" sz="1400" err="1">
                <a:solidFill>
                  <a:srgbClr val="323232"/>
                </a:solidFill>
                <a:latin typeface="+mn-ea"/>
              </a:rPr>
              <a:t>産省</a:t>
            </a:r>
            <a:endParaRPr lang="en-US" altLang="ja-JP" sz="1400">
              <a:solidFill>
                <a:srgbClr val="363636"/>
              </a:solidFill>
              <a:latin typeface="+mn-ea"/>
              <a:hlinkClick r:id="rId3"/>
            </a:endParaRPr>
          </a:p>
          <a:p>
            <a:pPr indent="0"/>
            <a:r>
              <a:rPr lang="en-US" altLang="ja-JP" sz="1400">
                <a:solidFill>
                  <a:srgbClr val="0975D5"/>
                </a:solidFill>
                <a:latin typeface="+mn-ea"/>
                <a:hlinkClick r:id="rId3"/>
              </a:rPr>
              <a:t>https://www.maff.go.jp/j/syouan/syokubo/keneki/yusyutu_kensakikan.html</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2675" y="1841369"/>
            <a:ext cx="7055949" cy="4940575"/>
          </a:xfrm>
          <a:prstGeom prst="rect">
            <a:avLst/>
          </a:prstGeom>
        </p:spPr>
      </p:pic>
      <p:sp>
        <p:nvSpPr>
          <p:cNvPr id="4" name="正方形/長方形 3"/>
          <p:cNvSpPr/>
          <p:nvPr/>
        </p:nvSpPr>
        <p:spPr>
          <a:xfrm>
            <a:off x="1589300" y="1139657"/>
            <a:ext cx="4390600" cy="701712"/>
          </a:xfrm>
          <a:prstGeom prst="rect">
            <a:avLst/>
          </a:prstGeom>
          <a:solidFill>
            <a:srgbClr val="FFFFFF"/>
          </a:solidFill>
        </p:spPr>
        <p:txBody>
          <a:bodyPr lIns="0" tIns="0" rIns="0" bIns="0" anchor="t">
            <a:noAutofit/>
          </a:bodyPr>
          <a:lstStyle/>
          <a:p>
            <a:pPr indent="0"/>
            <a:r>
              <a:rPr lang="ja" sz="2000" b="1" dirty="0">
                <a:solidFill>
                  <a:srgbClr val="323232"/>
                </a:solidFill>
                <a:latin typeface="+mn-ea"/>
              </a:rPr>
              <a:t>植物防疫所で検査を受ける際の流れ</a:t>
            </a:r>
            <a:r>
              <a:rPr lang="ja" altLang="en-US" sz="2000" b="1" dirty="0">
                <a:solidFill>
                  <a:srgbClr val="323232"/>
                </a:solidFill>
                <a:latin typeface="+mn-ea"/>
              </a:rPr>
              <a:t>①</a:t>
            </a:r>
          </a:p>
        </p:txBody>
      </p:sp>
      <p:sp>
        <p:nvSpPr>
          <p:cNvPr id="8" name="テキスト ボックス 7">
            <a:extLst>
              <a:ext uri="{FF2B5EF4-FFF2-40B4-BE49-F238E27FC236}">
                <a16:creationId xmlns:a16="http://schemas.microsoft.com/office/drawing/2014/main" id="{EEBC66C4-C778-0C18-78E2-754F394A814D}"/>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2</a:t>
            </a:r>
            <a:endParaRPr kumimoji="1" lang="ja-JP" altLang="en-US" sz="2400"/>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230216" y="1031458"/>
            <a:ext cx="5108767" cy="952233"/>
          </a:xfrm>
          <a:prstGeom prst="rect">
            <a:avLst/>
          </a:prstGeom>
          <a:solidFill>
            <a:srgbClr val="FFFFFF"/>
          </a:solidFill>
        </p:spPr>
        <p:txBody>
          <a:bodyPr lIns="0" tIns="0" rIns="0" bIns="0" anchor="t">
            <a:noAutofit/>
          </a:bodyPr>
          <a:lstStyle/>
          <a:p>
            <a:pPr algn="ctr"/>
            <a:r>
              <a:rPr lang="en-US" sz="2000" b="1" dirty="0" err="1">
                <a:solidFill>
                  <a:srgbClr val="323232"/>
                </a:solidFill>
                <a:latin typeface="+mn-ea"/>
              </a:rPr>
              <a:t>植物防疫所で検査を受ける際の流れ</a:t>
            </a:r>
            <a:r>
              <a:rPr lang="en-US" sz="2000" b="1" dirty="0">
                <a:solidFill>
                  <a:srgbClr val="323232"/>
                </a:solidFill>
                <a:latin typeface="+mn-ea"/>
              </a:rPr>
              <a:t>②</a:t>
            </a:r>
            <a:endParaRPr lang="en-US" dirty="0">
              <a:solidFill>
                <a:srgbClr val="323232"/>
              </a:solidFill>
              <a:latin typeface="+mn-ea"/>
            </a:endParaRPr>
          </a:p>
          <a:p>
            <a:pPr indent="0" algn="ctr"/>
            <a:r>
              <a:rPr lang="en-US" sz="2000" b="1" dirty="0">
                <a:solidFill>
                  <a:srgbClr val="323232"/>
                </a:solidFill>
                <a:latin typeface="+mn-ea"/>
              </a:rPr>
              <a:t>(</a:t>
            </a:r>
            <a:r>
              <a:rPr lang="en-US" sz="2000" b="1" dirty="0" err="1">
                <a:solidFill>
                  <a:srgbClr val="323232"/>
                </a:solidFill>
                <a:latin typeface="+mn-ea"/>
              </a:rPr>
              <a:t>実地検査とリモート検査</a:t>
            </a:r>
            <a:r>
              <a:rPr lang="en-US" sz="2000" b="1" dirty="0">
                <a:solidFill>
                  <a:srgbClr val="323232"/>
                </a:solidFill>
                <a:latin typeface="+mn-ea"/>
              </a:rPr>
              <a:t>)</a:t>
            </a:r>
            <a:endParaRPr lang="en-US" dirty="0">
              <a:solidFill>
                <a:srgbClr val="323232"/>
              </a:solidFill>
              <a:latin typeface="+mn-ea"/>
            </a:endParaRPr>
          </a:p>
        </p:txBody>
      </p:sp>
      <p:sp>
        <p:nvSpPr>
          <p:cNvPr id="5" name="正方形/長方形 4"/>
          <p:cNvSpPr/>
          <p:nvPr/>
        </p:nvSpPr>
        <p:spPr>
          <a:xfrm>
            <a:off x="729996" y="7443898"/>
            <a:ext cx="6306312" cy="758952"/>
          </a:xfrm>
          <a:prstGeom prst="rect">
            <a:avLst/>
          </a:prstGeom>
          <a:solidFill>
            <a:srgbClr val="FFFFFF"/>
          </a:solidFill>
        </p:spPr>
        <p:txBody>
          <a:bodyPr lIns="0" tIns="0" rIns="0" bIns="0">
            <a:noAutofit/>
          </a:bodyPr>
          <a:lstStyle/>
          <a:p>
            <a:pPr indent="0">
              <a:lnSpc>
                <a:spcPts val="1600"/>
              </a:lnSpc>
            </a:pPr>
            <a:r>
              <a:rPr lang="ja-JP" altLang="en-US" sz="1400" dirty="0">
                <a:solidFill>
                  <a:srgbClr val="323232"/>
                </a:solidFill>
                <a:latin typeface="ＭＳ Ｐゴシック" panose="020B0600070205080204" pitchFamily="50" charset="-128"/>
                <a:ea typeface="ＭＳ Ｐゴシック" panose="020B0600070205080204" pitchFamily="50" charset="-128"/>
              </a:rPr>
              <a:t>　中古農業機械の検査を受ける申請者は、検査官が中古農業機械の保管場所に伺い検査を行う実地検査又はウェブ会議システムを用い検査を行うリモート検査を受けることになります。</a:t>
            </a:r>
            <a:endParaRPr lang="ja" sz="1400" dirty="0">
              <a:solidFill>
                <a:srgbClr val="323232"/>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93E41A78-4B77-16A6-A2C4-9D13E1061CE3}"/>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3</a:t>
            </a:r>
            <a:endParaRPr kumimoji="1" lang="ja-JP" altLang="en-US" sz="2400"/>
          </a:p>
        </p:txBody>
      </p:sp>
      <p:pic>
        <p:nvPicPr>
          <p:cNvPr id="8" name="図 7">
            <a:extLst>
              <a:ext uri="{FF2B5EF4-FFF2-40B4-BE49-F238E27FC236}">
                <a16:creationId xmlns:a16="http://schemas.microsoft.com/office/drawing/2014/main" id="{BD6AA09A-0197-D1D4-3400-1B1EBDB3DF9A}"/>
              </a:ext>
            </a:extLst>
          </p:cNvPr>
          <p:cNvPicPr>
            <a:picLocks noChangeAspect="1"/>
          </p:cNvPicPr>
          <p:nvPr/>
        </p:nvPicPr>
        <p:blipFill>
          <a:blip r:embed="rId2"/>
          <a:stretch>
            <a:fillRect/>
          </a:stretch>
        </p:blipFill>
        <p:spPr>
          <a:xfrm>
            <a:off x="0" y="2046740"/>
            <a:ext cx="7569200" cy="424472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46" y="2841388"/>
            <a:ext cx="7580047" cy="4121837"/>
          </a:xfrm>
          <a:prstGeom prst="rect">
            <a:avLst/>
          </a:prstGeom>
        </p:spPr>
      </p:pic>
      <p:sp>
        <p:nvSpPr>
          <p:cNvPr id="4" name="正方形/長方形 3"/>
          <p:cNvSpPr/>
          <p:nvPr/>
        </p:nvSpPr>
        <p:spPr>
          <a:xfrm>
            <a:off x="1834896" y="1248476"/>
            <a:ext cx="3840480" cy="475488"/>
          </a:xfrm>
          <a:prstGeom prst="rect">
            <a:avLst/>
          </a:prstGeom>
          <a:solidFill>
            <a:srgbClr val="FFFFFF"/>
          </a:solidFill>
        </p:spPr>
        <p:txBody>
          <a:bodyPr lIns="0" tIns="0" rIns="0" bIns="0">
            <a:noAutofit/>
          </a:bodyPr>
          <a:lstStyle/>
          <a:p>
            <a:pPr indent="0" algn="ctr"/>
            <a:r>
              <a:rPr lang="ja-JP" altLang="en-US" sz="2000" b="1" i="0" dirty="0">
                <a:solidFill>
                  <a:srgbClr val="3C434D"/>
                </a:solidFill>
                <a:effectLst/>
                <a:latin typeface="Hiragino Sans"/>
              </a:rPr>
              <a:t>検査当日までの事前準備①</a:t>
            </a:r>
            <a:endParaRPr lang="en-US" altLang="ja-JP" sz="2000" b="1" dirty="0">
              <a:solidFill>
                <a:srgbClr val="3C434D"/>
              </a:solidFill>
              <a:latin typeface="Hiragino Sans"/>
            </a:endParaRPr>
          </a:p>
          <a:p>
            <a:pPr indent="0" algn="ctr"/>
            <a:r>
              <a:rPr lang="ja-JP" altLang="en-US" sz="2000" b="1" i="0" dirty="0">
                <a:solidFill>
                  <a:srgbClr val="3C434D"/>
                </a:solidFill>
                <a:effectLst/>
                <a:latin typeface="Hiragino Sans"/>
              </a:rPr>
              <a:t>（中古農業機械の清掃）</a:t>
            </a:r>
            <a:endParaRPr lang="en-US" sz="2000" b="1" dirty="0">
              <a:solidFill>
                <a:srgbClr val="323232"/>
              </a:solidFill>
              <a:latin typeface="MS Mincho"/>
            </a:endParaRPr>
          </a:p>
        </p:txBody>
      </p:sp>
      <p:sp>
        <p:nvSpPr>
          <p:cNvPr id="5" name="正方形/長方形 4"/>
          <p:cNvSpPr/>
          <p:nvPr/>
        </p:nvSpPr>
        <p:spPr>
          <a:xfrm>
            <a:off x="859536" y="7837724"/>
            <a:ext cx="5437632" cy="387096"/>
          </a:xfrm>
          <a:prstGeom prst="rect">
            <a:avLst/>
          </a:prstGeom>
          <a:solidFill>
            <a:srgbClr val="FFFFFF"/>
          </a:solidFill>
        </p:spPr>
        <p:txBody>
          <a:bodyPr lIns="0" tIns="0" rIns="0" bIns="0">
            <a:noAutofit/>
          </a:bodyPr>
          <a:lstStyle/>
          <a:p>
            <a:pPr indent="0"/>
            <a:r>
              <a:rPr lang="ja-JP" altLang="en-US" sz="1400" dirty="0">
                <a:solidFill>
                  <a:srgbClr val="323232"/>
                </a:solidFill>
                <a:latin typeface="MS Mincho"/>
              </a:rPr>
              <a:t>　輸出対象の中古農業機械は土壌や植物残さを洗い流し、再汚染の無い環境で保管してください。</a:t>
            </a:r>
            <a:endParaRPr lang="en-US" sz="1400" dirty="0">
              <a:solidFill>
                <a:srgbClr val="323232"/>
              </a:solidFill>
              <a:latin typeface="MS Mincho"/>
            </a:endParaRPr>
          </a:p>
        </p:txBody>
      </p:sp>
      <p:sp>
        <p:nvSpPr>
          <p:cNvPr id="9" name="テキスト ボックス 8">
            <a:extLst>
              <a:ext uri="{FF2B5EF4-FFF2-40B4-BE49-F238E27FC236}">
                <a16:creationId xmlns:a16="http://schemas.microsoft.com/office/drawing/2014/main" id="{61F3ACB8-C070-A2C7-0FD4-900A60A8F439}"/>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4</a:t>
            </a:r>
            <a:endParaRPr kumimoji="1" lang="ja-JP" altLang="en-US" sz="2400"/>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16" y="2671173"/>
            <a:ext cx="7595698" cy="4050270"/>
          </a:xfrm>
          <a:prstGeom prst="rect">
            <a:avLst/>
          </a:prstGeom>
        </p:spPr>
      </p:pic>
      <p:sp>
        <p:nvSpPr>
          <p:cNvPr id="4" name="正方形/長方形 3"/>
          <p:cNvSpPr/>
          <p:nvPr/>
        </p:nvSpPr>
        <p:spPr>
          <a:xfrm>
            <a:off x="1601337" y="1320104"/>
            <a:ext cx="4359413" cy="475488"/>
          </a:xfrm>
          <a:prstGeom prst="rect">
            <a:avLst/>
          </a:prstGeom>
          <a:solidFill>
            <a:srgbClr val="FFFFFF"/>
          </a:solidFill>
        </p:spPr>
        <p:txBody>
          <a:bodyPr lIns="0" tIns="0" rIns="0" bIns="0">
            <a:noAutofit/>
          </a:bodyPr>
          <a:lstStyle/>
          <a:p>
            <a:pPr indent="0" algn="ctr"/>
            <a:r>
              <a:rPr lang="ja-JP" altLang="en-US" sz="2000" b="1" i="0" dirty="0">
                <a:solidFill>
                  <a:srgbClr val="3C434D"/>
                </a:solidFill>
                <a:effectLst/>
                <a:latin typeface="Hiragino Sans"/>
              </a:rPr>
              <a:t>検査当日までの事前準備②</a:t>
            </a:r>
            <a:endParaRPr lang="en-US" altLang="ja-JP" sz="2000" b="1" i="0" dirty="0">
              <a:solidFill>
                <a:srgbClr val="3C434D"/>
              </a:solidFill>
              <a:effectLst/>
              <a:latin typeface="Hiragino Sans"/>
            </a:endParaRPr>
          </a:p>
          <a:p>
            <a:pPr indent="0" algn="ctr"/>
            <a:r>
              <a:rPr lang="ja-JP" altLang="en-US" sz="2000" b="1" i="0" dirty="0">
                <a:solidFill>
                  <a:srgbClr val="3C434D"/>
                </a:solidFill>
                <a:effectLst/>
                <a:latin typeface="Hiragino Sans"/>
              </a:rPr>
              <a:t>（検査の予約）</a:t>
            </a:r>
            <a:endParaRPr lang="en-US" sz="2000" b="1" dirty="0">
              <a:solidFill>
                <a:srgbClr val="323232"/>
              </a:solidFill>
              <a:latin typeface="MS Mincho"/>
            </a:endParaRPr>
          </a:p>
        </p:txBody>
      </p:sp>
      <p:sp>
        <p:nvSpPr>
          <p:cNvPr id="5" name="正方形/長方形 4"/>
          <p:cNvSpPr/>
          <p:nvPr/>
        </p:nvSpPr>
        <p:spPr>
          <a:xfrm>
            <a:off x="643128" y="7462824"/>
            <a:ext cx="6300216" cy="950976"/>
          </a:xfrm>
          <a:prstGeom prst="rect">
            <a:avLst/>
          </a:prstGeom>
          <a:solidFill>
            <a:srgbClr val="FFFFFF"/>
          </a:solidFill>
        </p:spPr>
        <p:txBody>
          <a:bodyPr lIns="0" tIns="0" rIns="0" bIns="0">
            <a:noAutofit/>
          </a:bodyPr>
          <a:lstStyle/>
          <a:p>
            <a:pPr>
              <a:lnSpc>
                <a:spcPts val="1700"/>
              </a:lnSpc>
            </a:pPr>
            <a:r>
              <a:rPr lang="ja-JP" altLang="en-US" sz="1400" dirty="0">
                <a:solidFill>
                  <a:srgbClr val="323232"/>
                </a:solidFill>
                <a:latin typeface="Hiragino Sans"/>
              </a:rPr>
              <a:t>　</a:t>
            </a:r>
            <a:r>
              <a:rPr lang="ja-JP" altLang="en-US" sz="1400" b="0" i="0" dirty="0">
                <a:solidFill>
                  <a:srgbClr val="323232"/>
                </a:solidFill>
                <a:effectLst/>
                <a:latin typeface="Hiragino Sans"/>
              </a:rPr>
              <a:t>最寄りの植物防疫所又は登録検査機関に検査日の予約をしてください（</a:t>
            </a:r>
            <a:r>
              <a:rPr lang="ja-JP" altLang="en-US" sz="1400" b="1" i="0" dirty="0">
                <a:solidFill>
                  <a:srgbClr val="323232"/>
                </a:solidFill>
                <a:effectLst/>
                <a:latin typeface="Hiragino Sans"/>
              </a:rPr>
              <a:t>横浜植物防疫所管内での検査を希望する場合は、原則農林水産省共通申請サービス</a:t>
            </a:r>
            <a:r>
              <a:rPr lang="en-US" altLang="ja-JP" sz="1400" b="1" i="0" dirty="0" err="1">
                <a:solidFill>
                  <a:srgbClr val="323232"/>
                </a:solidFill>
                <a:effectLst/>
                <a:latin typeface="Hiragino Sans"/>
              </a:rPr>
              <a:t>eMAFF</a:t>
            </a:r>
            <a:r>
              <a:rPr lang="ja-JP" altLang="en-US" sz="1400" b="1" i="0" dirty="0">
                <a:solidFill>
                  <a:srgbClr val="323232"/>
                </a:solidFill>
                <a:effectLst/>
                <a:latin typeface="Hiragino Sans"/>
              </a:rPr>
              <a:t>からの</a:t>
            </a:r>
            <a:r>
              <a:rPr lang="en-US" altLang="ja-JP" sz="1400" b="1" i="0" dirty="0">
                <a:solidFill>
                  <a:srgbClr val="323232"/>
                </a:solidFill>
                <a:effectLst/>
                <a:latin typeface="Hiragino Sans"/>
              </a:rPr>
              <a:t>Web</a:t>
            </a:r>
            <a:r>
              <a:rPr lang="ja-JP" altLang="en-US" sz="1400" b="1" i="0" dirty="0">
                <a:solidFill>
                  <a:srgbClr val="323232"/>
                </a:solidFill>
                <a:effectLst/>
                <a:latin typeface="Hiragino Sans"/>
              </a:rPr>
              <a:t>予約をお願いします</a:t>
            </a:r>
            <a:r>
              <a:rPr lang="ja-JP" altLang="en-US" sz="1400" b="0" i="0" dirty="0">
                <a:solidFill>
                  <a:srgbClr val="323232"/>
                </a:solidFill>
                <a:effectLst/>
                <a:latin typeface="Hiragino Sans"/>
              </a:rPr>
              <a:t>）。 </a:t>
            </a:r>
            <a:r>
              <a:rPr lang="en-US" altLang="ja-JP" sz="1400" b="0" i="0" dirty="0">
                <a:solidFill>
                  <a:srgbClr val="323232"/>
                </a:solidFill>
                <a:effectLst/>
                <a:latin typeface="Hiragino Sans"/>
              </a:rPr>
              <a:t>Web</a:t>
            </a:r>
            <a:r>
              <a:rPr lang="ja-JP" altLang="en-US" sz="1400" b="0" i="0" dirty="0">
                <a:solidFill>
                  <a:srgbClr val="323232"/>
                </a:solidFill>
                <a:effectLst/>
                <a:latin typeface="Hiragino Sans"/>
              </a:rPr>
              <a:t>予約の具体的な方法は関連リンク「農林水産省共通申請サービス｜</a:t>
            </a:r>
            <a:r>
              <a:rPr lang="en-US" altLang="ja-JP" sz="1400" b="0" i="0" dirty="0" err="1">
                <a:solidFill>
                  <a:srgbClr val="323232"/>
                </a:solidFill>
                <a:effectLst/>
                <a:latin typeface="Hiragino Sans"/>
              </a:rPr>
              <a:t>eMAFF</a:t>
            </a:r>
            <a:r>
              <a:rPr lang="en-US" altLang="ja-JP" sz="1400" b="0" i="0" dirty="0">
                <a:solidFill>
                  <a:srgbClr val="323232"/>
                </a:solidFill>
                <a:effectLst/>
                <a:latin typeface="Hiragino Sans"/>
              </a:rPr>
              <a:t> </a:t>
            </a:r>
            <a:r>
              <a:rPr lang="ja-JP" altLang="en-US" sz="1400" b="0" i="0" dirty="0">
                <a:solidFill>
                  <a:srgbClr val="323232"/>
                </a:solidFill>
                <a:effectLst/>
                <a:latin typeface="Hiragino Sans"/>
              </a:rPr>
              <a:t>マニュアル」のページに掲載しているマニュアルを参照してください。</a:t>
            </a:r>
            <a:endParaRPr lang="ja" sz="1400" dirty="0">
              <a:solidFill>
                <a:srgbClr val="323232"/>
              </a:solidFill>
              <a:latin typeface="MS Mincho"/>
              <a:ea typeface="MS Mincho"/>
            </a:endParaRPr>
          </a:p>
        </p:txBody>
      </p:sp>
      <p:sp>
        <p:nvSpPr>
          <p:cNvPr id="9" name="テキスト ボックス 8">
            <a:extLst>
              <a:ext uri="{FF2B5EF4-FFF2-40B4-BE49-F238E27FC236}">
                <a16:creationId xmlns:a16="http://schemas.microsoft.com/office/drawing/2014/main" id="{DC3EC0D4-74C1-34F3-3E1F-4809D7B4A015}"/>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5</a:t>
            </a:r>
            <a:endParaRPr kumimoji="1" lang="ja-JP" altLang="en-US" sz="2400"/>
          </a:p>
        </p:txBody>
      </p:sp>
      <p:sp>
        <p:nvSpPr>
          <p:cNvPr id="11" name="テキスト ボックス 10">
            <a:extLst>
              <a:ext uri="{FF2B5EF4-FFF2-40B4-BE49-F238E27FC236}">
                <a16:creationId xmlns:a16="http://schemas.microsoft.com/office/drawing/2014/main" id="{93F13CEB-2E3E-7446-0FAF-3170CBEBAE24}"/>
              </a:ext>
            </a:extLst>
          </p:cNvPr>
          <p:cNvSpPr txBox="1"/>
          <p:nvPr/>
        </p:nvSpPr>
        <p:spPr>
          <a:xfrm>
            <a:off x="643128" y="8596043"/>
            <a:ext cx="8723566" cy="1703030"/>
          </a:xfrm>
          <a:prstGeom prst="rect">
            <a:avLst/>
          </a:prstGeom>
          <a:noFill/>
        </p:spPr>
        <p:txBody>
          <a:bodyPr wrap="square">
            <a:spAutoFit/>
          </a:bodyPr>
          <a:lstStyle/>
          <a:p>
            <a:pPr indent="0"/>
            <a:r>
              <a:rPr lang="en-US" altLang="ja-JP" sz="1400" dirty="0" err="1">
                <a:solidFill>
                  <a:srgbClr val="323232"/>
                </a:solidFill>
                <a:latin typeface="MS Mincho"/>
              </a:rPr>
              <a:t>所在地</a:t>
            </a:r>
            <a:r>
              <a:rPr lang="ja-JP" altLang="en-US" sz="1400" dirty="0">
                <a:solidFill>
                  <a:srgbClr val="323232"/>
                </a:solidFill>
                <a:latin typeface="MS Mincho"/>
              </a:rPr>
              <a:t>一覧</a:t>
            </a:r>
            <a:r>
              <a:rPr lang="en-US" altLang="ja-JP" sz="1400" dirty="0">
                <a:solidFill>
                  <a:srgbClr val="323232"/>
                </a:solidFill>
                <a:latin typeface="MS Mincho"/>
              </a:rPr>
              <a:t>(</a:t>
            </a:r>
            <a:r>
              <a:rPr lang="en-US" altLang="ja-JP" sz="1400" dirty="0" err="1">
                <a:solidFill>
                  <a:srgbClr val="323232"/>
                </a:solidFill>
                <a:latin typeface="MS Mincho"/>
              </a:rPr>
              <a:t>アクセス‧地図</a:t>
            </a:r>
            <a:r>
              <a:rPr lang="en-US" altLang="ja-JP" sz="1400" dirty="0">
                <a:solidFill>
                  <a:srgbClr val="323232"/>
                </a:solidFill>
                <a:latin typeface="MS Mincho"/>
              </a:rPr>
              <a:t>)：</a:t>
            </a:r>
            <a:r>
              <a:rPr lang="en-US" altLang="ja-JP" sz="1400" dirty="0" err="1">
                <a:solidFill>
                  <a:srgbClr val="323232"/>
                </a:solidFill>
                <a:latin typeface="MS Mincho"/>
              </a:rPr>
              <a:t>植物防疫所</a:t>
            </a:r>
            <a:endParaRPr lang="en-US" altLang="ja-JP" sz="1400" dirty="0">
              <a:solidFill>
                <a:srgbClr val="323232"/>
              </a:solidFill>
              <a:latin typeface="MS Mincho"/>
            </a:endParaRPr>
          </a:p>
          <a:p>
            <a:pPr indent="0"/>
            <a:r>
              <a:rPr lang="en-US" altLang="ja-JP" sz="1400" dirty="0">
                <a:solidFill>
                  <a:srgbClr val="0975D5"/>
                </a:solidFill>
                <a:latin typeface="Arial"/>
                <a:hlinkClick r:id="rId3"/>
              </a:rPr>
              <a:t>https://www.maff.go.jp/pps/j/map/index.html</a:t>
            </a:r>
          </a:p>
          <a:p>
            <a:pPr indent="0"/>
            <a:r>
              <a:rPr lang="en-US" altLang="ja-JP" sz="1400" dirty="0" err="1">
                <a:solidFill>
                  <a:srgbClr val="323232"/>
                </a:solidFill>
                <a:latin typeface="MS Mincho"/>
              </a:rPr>
              <a:t>登録検査機関について</a:t>
            </a:r>
            <a:r>
              <a:rPr lang="ja-JP" altLang="en-US" sz="1400" dirty="0">
                <a:solidFill>
                  <a:srgbClr val="323232"/>
                </a:solidFill>
                <a:latin typeface="MS Mincho"/>
              </a:rPr>
              <a:t>：</a:t>
            </a:r>
            <a:r>
              <a:rPr lang="en-US" altLang="ja-JP" sz="1400" dirty="0" err="1">
                <a:solidFill>
                  <a:srgbClr val="323232"/>
                </a:solidFill>
                <a:latin typeface="MS Mincho"/>
              </a:rPr>
              <a:t>農林</a:t>
            </a:r>
            <a:r>
              <a:rPr lang="ja-JP" altLang="en-US" sz="1400" dirty="0">
                <a:solidFill>
                  <a:srgbClr val="323232"/>
                </a:solidFill>
                <a:latin typeface="MS Mincho"/>
              </a:rPr>
              <a:t>水</a:t>
            </a:r>
            <a:r>
              <a:rPr lang="en-US" altLang="ja-JP" sz="1400" dirty="0" err="1">
                <a:solidFill>
                  <a:srgbClr val="323232"/>
                </a:solidFill>
                <a:latin typeface="MS Mincho"/>
              </a:rPr>
              <a:t>産省</a:t>
            </a:r>
            <a:endParaRPr lang="en-US" altLang="ja-JP" sz="1400" dirty="0">
              <a:solidFill>
                <a:srgbClr val="323232"/>
              </a:solidFill>
              <a:latin typeface="MS Mincho"/>
            </a:endParaRPr>
          </a:p>
          <a:p>
            <a:pPr indent="0">
              <a:spcAft>
                <a:spcPts val="420"/>
              </a:spcAft>
            </a:pPr>
            <a:r>
              <a:rPr lang="en-US" altLang="ja-JP" sz="1400" dirty="0">
                <a:solidFill>
                  <a:srgbClr val="0975D5"/>
                </a:solidFill>
                <a:latin typeface="Arial"/>
                <a:hlinkClick r:id="rId4"/>
              </a:rPr>
              <a:t>https://www.maff.go.jp/j/syouan/syokubo/keneki/yusyutu_kensakikan.html</a:t>
            </a:r>
          </a:p>
          <a:p>
            <a:pPr indent="0"/>
            <a:r>
              <a:rPr lang="en-US" altLang="ja-JP" sz="1400" dirty="0" err="1">
                <a:solidFill>
                  <a:srgbClr val="323232"/>
                </a:solidFill>
                <a:latin typeface="MS Mincho"/>
              </a:rPr>
              <a:t>農林</a:t>
            </a:r>
            <a:r>
              <a:rPr lang="ja-JP" altLang="en-US" sz="1400" dirty="0">
                <a:solidFill>
                  <a:srgbClr val="323232"/>
                </a:solidFill>
                <a:latin typeface="MS Mincho"/>
              </a:rPr>
              <a:t>水</a:t>
            </a:r>
            <a:r>
              <a:rPr lang="en-US" altLang="ja-JP" sz="1400" dirty="0" err="1">
                <a:solidFill>
                  <a:srgbClr val="323232"/>
                </a:solidFill>
                <a:latin typeface="MS Mincho"/>
              </a:rPr>
              <a:t>産省共通申請サービス｜</a:t>
            </a:r>
            <a:r>
              <a:rPr lang="en-US" altLang="ja-JP" sz="1400" dirty="0" err="1">
                <a:solidFill>
                  <a:srgbClr val="323232"/>
                </a:solidFill>
                <a:latin typeface="Arial"/>
              </a:rPr>
              <a:t>eMAFF</a:t>
            </a:r>
            <a:r>
              <a:rPr lang="ja-JP" altLang="en-US" sz="1400" dirty="0">
                <a:solidFill>
                  <a:srgbClr val="323232"/>
                </a:solidFill>
                <a:latin typeface="Arial"/>
              </a:rPr>
              <a:t>マニュアル</a:t>
            </a:r>
            <a:r>
              <a:rPr lang="en-US" altLang="ja-JP" sz="1400" dirty="0">
                <a:solidFill>
                  <a:srgbClr val="323232"/>
                </a:solidFill>
                <a:latin typeface="Arial"/>
              </a:rPr>
              <a:t> </a:t>
            </a:r>
            <a:endParaRPr lang="ja" altLang="ja-JP" sz="1400" dirty="0">
              <a:solidFill>
                <a:srgbClr val="323232"/>
              </a:solidFill>
              <a:latin typeface="MS Mincho"/>
              <a:ea typeface="MS Mincho"/>
            </a:endParaRPr>
          </a:p>
          <a:p>
            <a:pPr indent="0">
              <a:spcAft>
                <a:spcPts val="420"/>
              </a:spcAft>
            </a:pPr>
            <a:r>
              <a:rPr lang="en-US" altLang="ja-JP" sz="1400" dirty="0">
                <a:solidFill>
                  <a:srgbClr val="0975D5"/>
                </a:solidFill>
                <a:latin typeface="Arial"/>
                <a:hlinkClick r:id="rId5"/>
              </a:rPr>
              <a:t>https://e.maff.go.jp/Manual</a:t>
            </a:r>
          </a:p>
          <a:p>
            <a:pPr indent="0"/>
            <a:endParaRPr lang="en-US" altLang="ja-JP" sz="1400" dirty="0">
              <a:solidFill>
                <a:srgbClr val="0975D5"/>
              </a:solidFill>
              <a:latin typeface="Arial"/>
              <a:hlinkClick r:id="rId3"/>
            </a:endParaRP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19" y="2733941"/>
            <a:ext cx="7571889" cy="4159298"/>
          </a:xfrm>
          <a:prstGeom prst="rect">
            <a:avLst/>
          </a:prstGeom>
        </p:spPr>
      </p:pic>
      <p:sp>
        <p:nvSpPr>
          <p:cNvPr id="4" name="正方形/長方形 3"/>
          <p:cNvSpPr/>
          <p:nvPr/>
        </p:nvSpPr>
        <p:spPr>
          <a:xfrm>
            <a:off x="1821180" y="1483560"/>
            <a:ext cx="3715512" cy="475488"/>
          </a:xfrm>
          <a:prstGeom prst="rect">
            <a:avLst/>
          </a:prstGeom>
          <a:solidFill>
            <a:srgbClr val="FFFFFF"/>
          </a:solidFill>
        </p:spPr>
        <p:txBody>
          <a:bodyPr lIns="0" tIns="0" rIns="0" bIns="0">
            <a:noAutofit/>
          </a:bodyPr>
          <a:lstStyle/>
          <a:p>
            <a:pPr indent="0" algn="ctr"/>
            <a:r>
              <a:rPr lang="ja-JP" altLang="en-US" sz="2000" b="1" i="0" dirty="0">
                <a:solidFill>
                  <a:srgbClr val="323232"/>
                </a:solidFill>
                <a:effectLst/>
                <a:latin typeface="Hiragino Sans"/>
              </a:rPr>
              <a:t>検査当日までの事前準備③</a:t>
            </a:r>
            <a:endParaRPr lang="en-US" altLang="ja-JP" sz="2000" b="1" i="0" dirty="0">
              <a:solidFill>
                <a:srgbClr val="323232"/>
              </a:solidFill>
              <a:effectLst/>
              <a:latin typeface="Hiragino Sans"/>
            </a:endParaRPr>
          </a:p>
          <a:p>
            <a:pPr indent="0" algn="ctr"/>
            <a:r>
              <a:rPr lang="ja-JP" altLang="en-US" sz="2000" b="1" i="0" dirty="0">
                <a:solidFill>
                  <a:srgbClr val="323232"/>
                </a:solidFill>
                <a:effectLst/>
                <a:latin typeface="Hiragino Sans"/>
              </a:rPr>
              <a:t>（</a:t>
            </a:r>
            <a:r>
              <a:rPr lang="en-US" altLang="ja-JP" sz="2000" b="1" i="0" dirty="0">
                <a:solidFill>
                  <a:srgbClr val="323232"/>
                </a:solidFill>
                <a:effectLst/>
                <a:latin typeface="Hiragino Sans"/>
              </a:rPr>
              <a:t>Web</a:t>
            </a:r>
            <a:r>
              <a:rPr lang="ja-JP" altLang="en-US" sz="2000" b="1" i="0" dirty="0">
                <a:solidFill>
                  <a:srgbClr val="323232"/>
                </a:solidFill>
                <a:effectLst/>
                <a:latin typeface="Hiragino Sans"/>
              </a:rPr>
              <a:t>検査申請手続き）</a:t>
            </a:r>
            <a:endParaRPr lang="en-US" sz="2000" b="1" dirty="0">
              <a:solidFill>
                <a:srgbClr val="323232"/>
              </a:solidFill>
              <a:latin typeface="MS Mincho"/>
            </a:endParaRPr>
          </a:p>
        </p:txBody>
      </p:sp>
      <p:sp>
        <p:nvSpPr>
          <p:cNvPr id="5" name="正方形/長方形 4"/>
          <p:cNvSpPr/>
          <p:nvPr/>
        </p:nvSpPr>
        <p:spPr>
          <a:xfrm>
            <a:off x="629412" y="7736096"/>
            <a:ext cx="6303264" cy="950976"/>
          </a:xfrm>
          <a:prstGeom prst="rect">
            <a:avLst/>
          </a:prstGeom>
          <a:solidFill>
            <a:srgbClr val="FFFFFF"/>
          </a:solidFill>
        </p:spPr>
        <p:txBody>
          <a:bodyPr lIns="0" tIns="0" rIns="0" bIns="0">
            <a:normAutofit fontScale="97500"/>
          </a:bodyPr>
          <a:lstStyle/>
          <a:p>
            <a:pPr indent="0"/>
            <a:r>
              <a:rPr lang="ja-JP" altLang="en-US" sz="1400" b="1" i="0" dirty="0">
                <a:solidFill>
                  <a:srgbClr val="323232"/>
                </a:solidFill>
                <a:effectLst/>
                <a:latin typeface="Hiragino Sans"/>
              </a:rPr>
              <a:t> 　検査申請手続きには、輸出入・港湾関連情報処理システム</a:t>
            </a:r>
            <a:r>
              <a:rPr lang="en-US" altLang="ja-JP" sz="1400" b="1" i="0" dirty="0">
                <a:solidFill>
                  <a:srgbClr val="323232"/>
                </a:solidFill>
                <a:effectLst/>
                <a:latin typeface="Hiragino Sans"/>
              </a:rPr>
              <a:t>(NACCS)</a:t>
            </a:r>
            <a:r>
              <a:rPr lang="ja-JP" altLang="en-US" sz="1400" b="1" i="0" dirty="0">
                <a:solidFill>
                  <a:srgbClr val="323232"/>
                </a:solidFill>
                <a:effectLst/>
                <a:latin typeface="Hiragino Sans"/>
              </a:rPr>
              <a:t>を利用します。</a:t>
            </a:r>
            <a:r>
              <a:rPr lang="ja-JP" altLang="en-US" sz="1400" b="0" i="0" dirty="0">
                <a:solidFill>
                  <a:srgbClr val="323232"/>
                </a:solidFill>
                <a:effectLst/>
                <a:latin typeface="Hiragino Sans"/>
              </a:rPr>
              <a:t> 利用が初めての方は外部リンク「電子申請窓口：植物防疫所」に掲載している「植物検疫関連業務利用申込」から利用登録してください。申請フォームの入力については、同ページにマニュアルの掲載もあるため、必要に応じてご活用ください。</a:t>
            </a:r>
            <a:endParaRPr lang="en-US" sz="1400" dirty="0">
              <a:solidFill>
                <a:srgbClr val="323232"/>
              </a:solidFill>
              <a:latin typeface="MS Mincho"/>
            </a:endParaRPr>
          </a:p>
        </p:txBody>
      </p:sp>
      <p:sp>
        <p:nvSpPr>
          <p:cNvPr id="9" name="テキスト ボックス 8">
            <a:extLst>
              <a:ext uri="{FF2B5EF4-FFF2-40B4-BE49-F238E27FC236}">
                <a16:creationId xmlns:a16="http://schemas.microsoft.com/office/drawing/2014/main" id="{9F57B5FB-19FA-0685-E2F6-32C0418E789E}"/>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6</a:t>
            </a:r>
            <a:endParaRPr kumimoji="1" lang="ja-JP" altLang="en-US" sz="2400"/>
          </a:p>
        </p:txBody>
      </p:sp>
      <p:sp>
        <p:nvSpPr>
          <p:cNvPr id="11" name="テキスト ボックス 10">
            <a:extLst>
              <a:ext uri="{FF2B5EF4-FFF2-40B4-BE49-F238E27FC236}">
                <a16:creationId xmlns:a16="http://schemas.microsoft.com/office/drawing/2014/main" id="{0D9AF320-D1C0-4B17-A81D-B7E8A90AE8EF}"/>
              </a:ext>
            </a:extLst>
          </p:cNvPr>
          <p:cNvSpPr txBox="1"/>
          <p:nvPr/>
        </p:nvSpPr>
        <p:spPr>
          <a:xfrm>
            <a:off x="522732" y="8680477"/>
            <a:ext cx="5573268" cy="523220"/>
          </a:xfrm>
          <a:prstGeom prst="rect">
            <a:avLst/>
          </a:prstGeom>
          <a:noFill/>
        </p:spPr>
        <p:txBody>
          <a:bodyPr wrap="square">
            <a:spAutoFit/>
          </a:bodyPr>
          <a:lstStyle/>
          <a:p>
            <a:pPr indent="0"/>
            <a:r>
              <a:rPr lang="ja-JP" altLang="en-US" sz="1400">
                <a:solidFill>
                  <a:srgbClr val="323232"/>
                </a:solidFill>
                <a:latin typeface="ＭＳ Ｐゴシック" panose="020B0600070205080204" pitchFamily="50" charset="-128"/>
                <a:ea typeface="ＭＳ Ｐゴシック" panose="020B0600070205080204" pitchFamily="50" charset="-128"/>
              </a:rPr>
              <a:t>電子</a:t>
            </a:r>
            <a:r>
              <a:rPr lang="en-US" altLang="ja-JP" sz="1400" err="1">
                <a:solidFill>
                  <a:srgbClr val="323232"/>
                </a:solidFill>
                <a:latin typeface="ＭＳ Ｐゴシック" panose="020B0600070205080204" pitchFamily="50" charset="-128"/>
                <a:ea typeface="ＭＳ Ｐゴシック" panose="020B0600070205080204" pitchFamily="50" charset="-128"/>
              </a:rPr>
              <a:t>申請窓</a:t>
            </a:r>
            <a:r>
              <a:rPr lang="ja-JP" altLang="en-US" sz="1400">
                <a:solidFill>
                  <a:srgbClr val="323232"/>
                </a:solidFill>
                <a:latin typeface="ＭＳ Ｐゴシック" panose="020B0600070205080204" pitchFamily="50" charset="-128"/>
                <a:ea typeface="ＭＳ Ｐゴシック" panose="020B0600070205080204" pitchFamily="50" charset="-128"/>
              </a:rPr>
              <a:t>口：</a:t>
            </a:r>
            <a:r>
              <a:rPr lang="en-US" altLang="ja-JP" sz="1400" err="1">
                <a:solidFill>
                  <a:srgbClr val="323232"/>
                </a:solidFill>
                <a:latin typeface="ＭＳ Ｐゴシック" panose="020B0600070205080204" pitchFamily="50" charset="-128"/>
                <a:ea typeface="ＭＳ Ｐゴシック" panose="020B0600070205080204" pitchFamily="50" charset="-128"/>
              </a:rPr>
              <a:t>植物防疫所</a:t>
            </a:r>
            <a:endParaRPr lang="en-US" altLang="ja-JP" sz="1400">
              <a:solidFill>
                <a:srgbClr val="323232"/>
              </a:solidFill>
              <a:latin typeface="ＭＳ Ｐゴシック" panose="020B0600070205080204" pitchFamily="50" charset="-128"/>
              <a:ea typeface="ＭＳ Ｐゴシック" panose="020B0600070205080204" pitchFamily="50" charset="-128"/>
            </a:endParaRPr>
          </a:p>
          <a:p>
            <a:pPr indent="0">
              <a:spcAft>
                <a:spcPts val="420"/>
              </a:spcAft>
            </a:pPr>
            <a:r>
              <a:rPr lang="en-US" altLang="ja-JP" sz="1400">
                <a:solidFill>
                  <a:srgbClr val="0975D5"/>
                </a:solidFill>
                <a:latin typeface="Arial"/>
                <a:hlinkClick r:id="rId3"/>
              </a:rPr>
              <a:t>https://www.maff.go.jp/pps/j/law/denmado/index.html</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904" y="1917446"/>
            <a:ext cx="7464279" cy="4546600"/>
          </a:xfrm>
          <a:prstGeom prst="rect">
            <a:avLst/>
          </a:prstGeom>
        </p:spPr>
      </p:pic>
      <p:sp>
        <p:nvSpPr>
          <p:cNvPr id="4" name="正方形/長方形 3"/>
          <p:cNvSpPr/>
          <p:nvPr/>
        </p:nvSpPr>
        <p:spPr>
          <a:xfrm>
            <a:off x="1092571" y="1113536"/>
            <a:ext cx="6355588" cy="475488"/>
          </a:xfrm>
          <a:prstGeom prst="rect">
            <a:avLst/>
          </a:prstGeom>
          <a:solidFill>
            <a:srgbClr val="FFFFFF"/>
          </a:solidFill>
        </p:spPr>
        <p:txBody>
          <a:bodyPr lIns="0" tIns="0" rIns="0" bIns="0">
            <a:noAutofit/>
          </a:bodyPr>
          <a:lstStyle/>
          <a:p>
            <a:pPr indent="0"/>
            <a:r>
              <a:rPr lang="en-US" altLang="ja-JP" sz="2000" b="1" i="0">
                <a:solidFill>
                  <a:srgbClr val="323232"/>
                </a:solidFill>
                <a:effectLst/>
                <a:latin typeface="Hiragino Sans"/>
              </a:rPr>
              <a:t>Web</a:t>
            </a:r>
            <a:r>
              <a:rPr lang="ja-JP" altLang="en-US" sz="2000" b="1" i="0">
                <a:solidFill>
                  <a:srgbClr val="323232"/>
                </a:solidFill>
                <a:effectLst/>
                <a:latin typeface="Hiragino Sans"/>
              </a:rPr>
              <a:t>検査申請フォーム入力時の注意点（共通項目）</a:t>
            </a:r>
            <a:endParaRPr lang="en-US" sz="2000" b="1">
              <a:solidFill>
                <a:srgbClr val="323232"/>
              </a:solidFill>
              <a:latin typeface="MS Mincho"/>
            </a:endParaRPr>
          </a:p>
        </p:txBody>
      </p:sp>
      <p:sp>
        <p:nvSpPr>
          <p:cNvPr id="5" name="正方形/長方形 4"/>
          <p:cNvSpPr/>
          <p:nvPr/>
        </p:nvSpPr>
        <p:spPr>
          <a:xfrm>
            <a:off x="771652" y="7284339"/>
            <a:ext cx="6522212" cy="1130808"/>
          </a:xfrm>
          <a:prstGeom prst="rect">
            <a:avLst/>
          </a:prstGeom>
          <a:solidFill>
            <a:srgbClr val="FFFFFF"/>
          </a:solidFill>
        </p:spPr>
        <p:txBody>
          <a:bodyPr lIns="0" tIns="0" rIns="0" bIns="0">
            <a:noAutofit/>
          </a:bodyPr>
          <a:lstStyle/>
          <a:p>
            <a:pPr indent="0"/>
            <a:r>
              <a:rPr lang="ja-JP" altLang="en-US" sz="1400" dirty="0">
                <a:solidFill>
                  <a:srgbClr val="323232"/>
                </a:solidFill>
                <a:latin typeface="MS Mincho"/>
              </a:rPr>
              <a:t>　共通項目の「記事欄」には必ず次の２事項を入力してください。</a:t>
            </a:r>
          </a:p>
          <a:p>
            <a:pPr indent="0"/>
            <a:r>
              <a:rPr lang="ja-JP" altLang="en-US" sz="1400" dirty="0">
                <a:solidFill>
                  <a:srgbClr val="323232"/>
                </a:solidFill>
                <a:latin typeface="MS Mincho"/>
              </a:rPr>
              <a:t>　１．仕向国の要求事項</a:t>
            </a:r>
          </a:p>
          <a:p>
            <a:pPr indent="0"/>
            <a:r>
              <a:rPr lang="ja-JP" altLang="en-US" sz="1400" dirty="0">
                <a:solidFill>
                  <a:srgbClr val="323232"/>
                </a:solidFill>
                <a:latin typeface="MS Mincho"/>
              </a:rPr>
              <a:t>　　例）機械及び車両は清掃され、土壌や植物残さの付着がないこと。</a:t>
            </a:r>
          </a:p>
          <a:p>
            <a:pPr indent="0"/>
            <a:r>
              <a:rPr lang="ja-JP" altLang="en-US" sz="1400" dirty="0">
                <a:solidFill>
                  <a:srgbClr val="323232"/>
                </a:solidFill>
                <a:latin typeface="MS Mincho"/>
              </a:rPr>
              <a:t>　２．輸出品の統計番号</a:t>
            </a:r>
            <a:r>
              <a:rPr lang="en-US" altLang="ja-JP" sz="1400" dirty="0">
                <a:solidFill>
                  <a:srgbClr val="323232"/>
                </a:solidFill>
                <a:latin typeface="MS Mincho"/>
              </a:rPr>
              <a:t>(HS</a:t>
            </a:r>
            <a:r>
              <a:rPr lang="ja-JP" altLang="en-US" sz="1400" dirty="0">
                <a:solidFill>
                  <a:srgbClr val="323232"/>
                </a:solidFill>
                <a:latin typeface="MS Mincho"/>
              </a:rPr>
              <a:t>コード</a:t>
            </a:r>
            <a:r>
              <a:rPr lang="en-US" altLang="ja-JP" sz="1400" dirty="0">
                <a:solidFill>
                  <a:srgbClr val="323232"/>
                </a:solidFill>
                <a:latin typeface="MS Mincho"/>
              </a:rPr>
              <a:t>)</a:t>
            </a:r>
            <a:r>
              <a:rPr lang="ja-JP" altLang="en-US" sz="1400" dirty="0">
                <a:solidFill>
                  <a:srgbClr val="323232"/>
                </a:solidFill>
                <a:latin typeface="MS Mincho"/>
              </a:rPr>
              <a:t>と台数</a:t>
            </a:r>
          </a:p>
          <a:p>
            <a:pPr indent="0"/>
            <a:r>
              <a:rPr lang="ja-JP" altLang="en-US" sz="1400" dirty="0">
                <a:solidFill>
                  <a:srgbClr val="323232"/>
                </a:solidFill>
                <a:latin typeface="MS Mincho"/>
              </a:rPr>
              <a:t>　　例）</a:t>
            </a:r>
            <a:r>
              <a:rPr lang="en-US" altLang="ja-JP" sz="1400" dirty="0">
                <a:solidFill>
                  <a:srgbClr val="323232"/>
                </a:solidFill>
                <a:latin typeface="MS Mincho"/>
              </a:rPr>
              <a:t>8701.91.110</a:t>
            </a:r>
            <a:r>
              <a:rPr lang="ja-JP" altLang="en-US" sz="1400" dirty="0">
                <a:solidFill>
                  <a:srgbClr val="323232"/>
                </a:solidFill>
                <a:latin typeface="MS Mincho"/>
              </a:rPr>
              <a:t>　トラクター</a:t>
            </a:r>
            <a:r>
              <a:rPr lang="en-US" altLang="ja-JP" sz="1400" dirty="0">
                <a:solidFill>
                  <a:srgbClr val="323232"/>
                </a:solidFill>
                <a:latin typeface="MS Mincho"/>
              </a:rPr>
              <a:t>10UNITS</a:t>
            </a:r>
            <a:endParaRPr lang="en-US" sz="1400" dirty="0">
              <a:solidFill>
                <a:srgbClr val="323232"/>
              </a:solidFill>
              <a:latin typeface="Arial"/>
            </a:endParaRPr>
          </a:p>
        </p:txBody>
      </p:sp>
      <p:sp>
        <p:nvSpPr>
          <p:cNvPr id="9" name="テキスト ボックス 8">
            <a:extLst>
              <a:ext uri="{FF2B5EF4-FFF2-40B4-BE49-F238E27FC236}">
                <a16:creationId xmlns:a16="http://schemas.microsoft.com/office/drawing/2014/main" id="{D6734552-1D65-4863-CF0F-202C2DAF55BA}"/>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7</a:t>
            </a:r>
            <a:endParaRPr kumimoji="1" lang="ja-JP" altLang="en-US" sz="2400"/>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572" y="2917952"/>
            <a:ext cx="7536628" cy="3221704"/>
          </a:xfrm>
          <a:prstGeom prst="rect">
            <a:avLst/>
          </a:prstGeom>
        </p:spPr>
      </p:pic>
      <p:sp>
        <p:nvSpPr>
          <p:cNvPr id="4" name="正方形/長方形 3"/>
          <p:cNvSpPr/>
          <p:nvPr/>
        </p:nvSpPr>
        <p:spPr>
          <a:xfrm>
            <a:off x="896142" y="1802352"/>
            <a:ext cx="5809488" cy="475488"/>
          </a:xfrm>
          <a:prstGeom prst="rect">
            <a:avLst/>
          </a:prstGeom>
          <a:solidFill>
            <a:srgbClr val="FFFFFF"/>
          </a:solidFill>
        </p:spPr>
        <p:txBody>
          <a:bodyPr lIns="0" tIns="0" rIns="0" bIns="0">
            <a:noAutofit/>
          </a:bodyPr>
          <a:lstStyle/>
          <a:p>
            <a:pPr indent="0"/>
            <a:r>
              <a:rPr lang="en-US" altLang="ja-JP" sz="2000" b="1" i="0" dirty="0">
                <a:solidFill>
                  <a:srgbClr val="323232"/>
                </a:solidFill>
                <a:effectLst/>
                <a:latin typeface="Hiragino Sans"/>
              </a:rPr>
              <a:t>Web</a:t>
            </a:r>
            <a:r>
              <a:rPr lang="ja-JP" altLang="en-US" sz="2000" b="1" i="0" dirty="0">
                <a:solidFill>
                  <a:srgbClr val="323232"/>
                </a:solidFill>
                <a:effectLst/>
                <a:latin typeface="Hiragino Sans"/>
              </a:rPr>
              <a:t>検査申請フォーム入力時の注意点（欄部項目）</a:t>
            </a:r>
            <a:endParaRPr lang="en-US" sz="2000" b="1" dirty="0">
              <a:solidFill>
                <a:srgbClr val="323232"/>
              </a:solidFill>
              <a:latin typeface="MS Mincho"/>
            </a:endParaRPr>
          </a:p>
        </p:txBody>
      </p:sp>
      <p:sp>
        <p:nvSpPr>
          <p:cNvPr id="5" name="正方形/長方形 4"/>
          <p:cNvSpPr/>
          <p:nvPr/>
        </p:nvSpPr>
        <p:spPr>
          <a:xfrm>
            <a:off x="859536" y="7017512"/>
            <a:ext cx="6291072" cy="950976"/>
          </a:xfrm>
          <a:prstGeom prst="rect">
            <a:avLst/>
          </a:prstGeom>
          <a:solidFill>
            <a:srgbClr val="FFFFFF"/>
          </a:solidFill>
        </p:spPr>
        <p:txBody>
          <a:bodyPr lIns="0" tIns="0" rIns="0" bIns="0">
            <a:noAutofit/>
          </a:bodyPr>
          <a:lstStyle/>
          <a:p>
            <a:pPr indent="0"/>
            <a:r>
              <a:rPr lang="ja-JP" altLang="en-US" sz="1400" dirty="0">
                <a:solidFill>
                  <a:srgbClr val="323232"/>
                </a:solidFill>
                <a:latin typeface="ＭＳ Ｐゴシック" panose="020B0600070205080204" pitchFamily="50" charset="-128"/>
                <a:ea typeface="ＭＳ Ｐゴシック" panose="020B0600070205080204" pitchFamily="50" charset="-128"/>
              </a:rPr>
              <a:t>分類コード：</a:t>
            </a:r>
            <a:r>
              <a:rPr lang="en-US" altLang="ja-JP" sz="1400" dirty="0">
                <a:solidFill>
                  <a:srgbClr val="323232"/>
                </a:solidFill>
                <a:latin typeface="ＭＳ Ｐゴシック" panose="020B0600070205080204" pitchFamily="50" charset="-128"/>
                <a:ea typeface="ＭＳ Ｐゴシック" panose="020B0600070205080204" pitchFamily="50" charset="-128"/>
              </a:rPr>
              <a:t>10-18-</a:t>
            </a:r>
            <a:r>
              <a:rPr lang="ja-JP" altLang="en-US" sz="1400" dirty="0">
                <a:solidFill>
                  <a:srgbClr val="323232"/>
                </a:solidFill>
                <a:latin typeface="ＭＳ Ｐゴシック" panose="020B0600070205080204" pitchFamily="50" charset="-128"/>
                <a:ea typeface="ＭＳ Ｐゴシック" panose="020B0600070205080204" pitchFamily="50" charset="-128"/>
              </a:rPr>
              <a:t>植物コード（</a:t>
            </a:r>
            <a:r>
              <a:rPr lang="en-US" altLang="ja-JP" sz="1400" dirty="0">
                <a:solidFill>
                  <a:srgbClr val="323232"/>
                </a:solidFill>
                <a:latin typeface="ＭＳ Ｐゴシック" panose="020B0600070205080204" pitchFamily="50" charset="-128"/>
                <a:ea typeface="ＭＳ Ｐゴシック" panose="020B0600070205080204" pitchFamily="50" charset="-128"/>
              </a:rPr>
              <a:t>5</a:t>
            </a:r>
            <a:r>
              <a:rPr lang="ja-JP" altLang="en-US" sz="1400" dirty="0">
                <a:solidFill>
                  <a:srgbClr val="323232"/>
                </a:solidFill>
                <a:latin typeface="ＭＳ Ｐゴシック" panose="020B0600070205080204" pitchFamily="50" charset="-128"/>
                <a:ea typeface="ＭＳ Ｐゴシック" panose="020B0600070205080204" pitchFamily="50" charset="-128"/>
              </a:rPr>
              <a:t>桁または</a:t>
            </a:r>
            <a:r>
              <a:rPr lang="en-US" altLang="ja-JP" sz="1400" dirty="0">
                <a:solidFill>
                  <a:srgbClr val="323232"/>
                </a:solidFill>
                <a:latin typeface="ＭＳ Ｐゴシック" panose="020B0600070205080204" pitchFamily="50" charset="-128"/>
                <a:ea typeface="ＭＳ Ｐゴシック" panose="020B0600070205080204" pitchFamily="50" charset="-128"/>
              </a:rPr>
              <a:t>8</a:t>
            </a:r>
            <a:r>
              <a:rPr lang="ja-JP" altLang="en-US" sz="1400" dirty="0">
                <a:solidFill>
                  <a:srgbClr val="323232"/>
                </a:solidFill>
                <a:latin typeface="ＭＳ Ｐゴシック" panose="020B0600070205080204" pitchFamily="50" charset="-128"/>
                <a:ea typeface="ＭＳ Ｐゴシック" panose="020B0600070205080204" pitchFamily="50" charset="-128"/>
              </a:rPr>
              <a:t>桁）</a:t>
            </a:r>
            <a:r>
              <a:rPr lang="en-US" altLang="ja-JP" sz="1400" dirty="0">
                <a:solidFill>
                  <a:srgbClr val="323232"/>
                </a:solidFill>
                <a:latin typeface="ＭＳ Ｐゴシック" panose="020B0600070205080204" pitchFamily="50" charset="-128"/>
                <a:ea typeface="ＭＳ Ｐゴシック" panose="020B0600070205080204" pitchFamily="50" charset="-128"/>
              </a:rPr>
              <a:t>-90-</a:t>
            </a:r>
            <a:r>
              <a:rPr lang="ja-JP" altLang="en-US" sz="1400" dirty="0">
                <a:solidFill>
                  <a:srgbClr val="323232"/>
                </a:solidFill>
                <a:latin typeface="ＭＳ Ｐゴシック" panose="020B0600070205080204" pitchFamily="50" charset="-128"/>
                <a:ea typeface="ＭＳ Ｐゴシック" panose="020B0600070205080204" pitchFamily="50" charset="-128"/>
              </a:rPr>
              <a:t>空欄</a:t>
            </a:r>
          </a:p>
          <a:p>
            <a:pPr indent="0"/>
            <a:r>
              <a:rPr lang="ja-JP" altLang="en-US" sz="1400" dirty="0">
                <a:solidFill>
                  <a:srgbClr val="323232"/>
                </a:solidFill>
                <a:latin typeface="ＭＳ Ｐゴシック" panose="020B0600070205080204" pitchFamily="50" charset="-128"/>
                <a:ea typeface="ＭＳ Ｐゴシック" panose="020B0600070205080204" pitchFamily="50" charset="-128"/>
              </a:rPr>
              <a:t>種類数：輸出品の台数を入力　</a:t>
            </a:r>
          </a:p>
          <a:p>
            <a:pPr indent="0"/>
            <a:r>
              <a:rPr lang="ja-JP" altLang="en-US" sz="1400" dirty="0">
                <a:solidFill>
                  <a:srgbClr val="323232"/>
                </a:solidFill>
                <a:latin typeface="ＭＳ Ｐゴシック" panose="020B0600070205080204" pitchFamily="50" charset="-128"/>
                <a:ea typeface="ＭＳ Ｐゴシック" panose="020B0600070205080204" pitchFamily="50" charset="-128"/>
              </a:rPr>
              <a:t>数量</a:t>
            </a:r>
            <a:r>
              <a:rPr lang="en-US" altLang="ja-JP" sz="1400" dirty="0">
                <a:solidFill>
                  <a:srgbClr val="323232"/>
                </a:solidFill>
                <a:latin typeface="ＭＳ Ｐゴシック" panose="020B0600070205080204" pitchFamily="50" charset="-128"/>
                <a:ea typeface="ＭＳ Ｐゴシック" panose="020B0600070205080204" pitchFamily="50" charset="-128"/>
              </a:rPr>
              <a:t>(</a:t>
            </a:r>
            <a:r>
              <a:rPr lang="ja-JP" altLang="en-US" sz="1400" dirty="0">
                <a:solidFill>
                  <a:srgbClr val="323232"/>
                </a:solidFill>
                <a:latin typeface="ＭＳ Ｐゴシック" panose="020B0600070205080204" pitchFamily="50" charset="-128"/>
                <a:ea typeface="ＭＳ Ｐゴシック" panose="020B0600070205080204" pitchFamily="50" charset="-128"/>
              </a:rPr>
              <a:t>必須</a:t>
            </a:r>
            <a:r>
              <a:rPr lang="en-US" altLang="ja-JP" sz="1400" dirty="0">
                <a:solidFill>
                  <a:srgbClr val="323232"/>
                </a:solidFill>
                <a:latin typeface="ＭＳ Ｐゴシック" panose="020B0600070205080204" pitchFamily="50" charset="-128"/>
                <a:ea typeface="ＭＳ Ｐゴシック" panose="020B0600070205080204" pitchFamily="50" charset="-128"/>
              </a:rPr>
              <a:t>)</a:t>
            </a:r>
            <a:r>
              <a:rPr lang="ja-JP" altLang="en-US" sz="1400" dirty="0">
                <a:solidFill>
                  <a:srgbClr val="323232"/>
                </a:solidFill>
                <a:latin typeface="ＭＳ Ｐゴシック" panose="020B0600070205080204" pitchFamily="50" charset="-128"/>
                <a:ea typeface="ＭＳ Ｐゴシック" panose="020B0600070205080204" pitchFamily="50" charset="-128"/>
              </a:rPr>
              <a:t>：輸出品の重量を入力　</a:t>
            </a:r>
          </a:p>
          <a:p>
            <a:pPr indent="0"/>
            <a:r>
              <a:rPr lang="ja-JP" altLang="en-US" sz="1400" dirty="0">
                <a:solidFill>
                  <a:srgbClr val="323232"/>
                </a:solidFill>
                <a:latin typeface="ＭＳ Ｐゴシック" panose="020B0600070205080204" pitchFamily="50" charset="-128"/>
                <a:ea typeface="ＭＳ Ｐゴシック" panose="020B0600070205080204" pitchFamily="50" charset="-128"/>
              </a:rPr>
              <a:t>数量</a:t>
            </a:r>
            <a:r>
              <a:rPr lang="en-US" altLang="ja-JP" sz="1400" dirty="0">
                <a:solidFill>
                  <a:srgbClr val="323232"/>
                </a:solidFill>
                <a:latin typeface="ＭＳ Ｐゴシック" panose="020B0600070205080204" pitchFamily="50" charset="-128"/>
                <a:ea typeface="ＭＳ Ｐゴシック" panose="020B0600070205080204" pitchFamily="50" charset="-128"/>
              </a:rPr>
              <a:t>(</a:t>
            </a:r>
            <a:r>
              <a:rPr lang="ja-JP" altLang="en-US" sz="1400" dirty="0">
                <a:solidFill>
                  <a:srgbClr val="323232"/>
                </a:solidFill>
                <a:latin typeface="ＭＳ Ｐゴシック" panose="020B0600070205080204" pitchFamily="50" charset="-128"/>
                <a:ea typeface="ＭＳ Ｐゴシック" panose="020B0600070205080204" pitchFamily="50" charset="-128"/>
              </a:rPr>
              <a:t>単位含む</a:t>
            </a:r>
            <a:r>
              <a:rPr lang="en-US" altLang="ja-JP" sz="1400" dirty="0">
                <a:solidFill>
                  <a:srgbClr val="323232"/>
                </a:solidFill>
                <a:latin typeface="ＭＳ Ｐゴシック" panose="020B0600070205080204" pitchFamily="50" charset="-128"/>
                <a:ea typeface="ＭＳ Ｐゴシック" panose="020B0600070205080204" pitchFamily="50" charset="-128"/>
              </a:rPr>
              <a:t>)</a:t>
            </a:r>
            <a:r>
              <a:rPr lang="ja-JP" altLang="en-US" sz="1400" dirty="0">
                <a:solidFill>
                  <a:srgbClr val="323232"/>
                </a:solidFill>
                <a:latin typeface="ＭＳ Ｐゴシック" panose="020B0600070205080204" pitchFamily="50" charset="-128"/>
                <a:ea typeface="ＭＳ Ｐゴシック" panose="020B0600070205080204" pitchFamily="50" charset="-128"/>
              </a:rPr>
              <a:t>：輸出品の台数を入力　</a:t>
            </a:r>
            <a:endParaRPr lang="en-US" sz="1400" dirty="0">
              <a:solidFill>
                <a:srgbClr val="323232"/>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73CCE5C7-8AF2-C2AB-A2A8-70E754CF001E}"/>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8</a:t>
            </a:r>
            <a:endParaRPr kumimoji="1" lang="ja-JP" altLang="en-US" sz="2400"/>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730" y="2234946"/>
            <a:ext cx="7572683" cy="4152900"/>
          </a:xfrm>
          <a:prstGeom prst="rect">
            <a:avLst/>
          </a:prstGeom>
        </p:spPr>
      </p:pic>
      <p:sp>
        <p:nvSpPr>
          <p:cNvPr id="4" name="正方形/長方形 3"/>
          <p:cNvSpPr/>
          <p:nvPr/>
        </p:nvSpPr>
        <p:spPr>
          <a:xfrm>
            <a:off x="1585595" y="1362837"/>
            <a:ext cx="4449064" cy="475488"/>
          </a:xfrm>
          <a:prstGeom prst="rect">
            <a:avLst/>
          </a:prstGeom>
          <a:solidFill>
            <a:srgbClr val="FFFFFF"/>
          </a:solidFill>
        </p:spPr>
        <p:txBody>
          <a:bodyPr lIns="0" tIns="0" rIns="0" bIns="0">
            <a:noAutofit/>
          </a:bodyPr>
          <a:lstStyle/>
          <a:p>
            <a:pPr indent="0"/>
            <a:r>
              <a:rPr lang="en-US" sz="2000" b="1" dirty="0">
                <a:solidFill>
                  <a:srgbClr val="323232"/>
                </a:solidFill>
                <a:latin typeface="+mn-ea"/>
              </a:rPr>
              <a:t> </a:t>
            </a:r>
            <a:r>
              <a:rPr lang="ja" sz="2000" b="1" dirty="0">
                <a:solidFill>
                  <a:srgbClr val="323232"/>
                </a:solidFill>
                <a:latin typeface="+mn-ea"/>
              </a:rPr>
              <a:t>検査時の具体的なチェックポイント</a:t>
            </a:r>
          </a:p>
        </p:txBody>
      </p:sp>
      <p:sp>
        <p:nvSpPr>
          <p:cNvPr id="5" name="正方形/長方形 4"/>
          <p:cNvSpPr/>
          <p:nvPr/>
        </p:nvSpPr>
        <p:spPr>
          <a:xfrm>
            <a:off x="1181354" y="7022211"/>
            <a:ext cx="5257546" cy="758952"/>
          </a:xfrm>
          <a:prstGeom prst="rect">
            <a:avLst/>
          </a:prstGeom>
          <a:solidFill>
            <a:srgbClr val="FFFFFF"/>
          </a:solidFill>
        </p:spPr>
        <p:txBody>
          <a:bodyPr lIns="0" tIns="0" rIns="0" bIns="0">
            <a:normAutofit fontScale="97500"/>
          </a:bodyPr>
          <a:lstStyle/>
          <a:p>
            <a:pPr>
              <a:lnSpc>
                <a:spcPts val="1600"/>
              </a:lnSpc>
            </a:pPr>
            <a:r>
              <a:rPr lang="ja-JP" altLang="en-US" sz="1400" dirty="0">
                <a:solidFill>
                  <a:srgbClr val="323232"/>
                </a:solidFill>
                <a:latin typeface="MS Mincho"/>
                <a:ea typeface="MS Mincho"/>
              </a:rPr>
              <a:t> </a:t>
            </a:r>
            <a:r>
              <a:rPr lang="ja-JP" altLang="en-US" sz="1400" dirty="0">
                <a:solidFill>
                  <a:srgbClr val="323232"/>
                </a:solidFill>
                <a:latin typeface="ＭＳ Ｐゴシック" panose="020B0600070205080204" pitchFamily="50" charset="-128"/>
                <a:ea typeface="ＭＳ Ｐゴシック" panose="020B0600070205080204" pitchFamily="50" charset="-128"/>
              </a:rPr>
              <a:t>ここから具体的な検査時のチェックポイントを紹介します。外部リンク「中古農業機械の輸出について」にも関連情報を掲載しているので、併せてご確認ください。</a:t>
            </a:r>
            <a:endParaRPr lang="ja" sz="1400" dirty="0">
              <a:solidFill>
                <a:srgbClr val="323232"/>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DE0EE1D3-E059-E1B3-9B06-F936B5D5BA14}"/>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9</a:t>
            </a:r>
            <a:endParaRPr kumimoji="1" lang="ja-JP" altLang="en-US" sz="2400"/>
          </a:p>
        </p:txBody>
      </p:sp>
      <p:sp>
        <p:nvSpPr>
          <p:cNvPr id="11" name="テキスト ボックス 10">
            <a:extLst>
              <a:ext uri="{FF2B5EF4-FFF2-40B4-BE49-F238E27FC236}">
                <a16:creationId xmlns:a16="http://schemas.microsoft.com/office/drawing/2014/main" id="{CBE699A9-67CB-F210-CF5A-D31807C2A05B}"/>
              </a:ext>
            </a:extLst>
          </p:cNvPr>
          <p:cNvSpPr txBox="1"/>
          <p:nvPr/>
        </p:nvSpPr>
        <p:spPr>
          <a:xfrm>
            <a:off x="1181354" y="7673995"/>
            <a:ext cx="5857875" cy="523220"/>
          </a:xfrm>
          <a:prstGeom prst="rect">
            <a:avLst/>
          </a:prstGeom>
          <a:noFill/>
        </p:spPr>
        <p:txBody>
          <a:bodyPr wrap="square">
            <a:spAutoFit/>
          </a:bodyPr>
          <a:lstStyle/>
          <a:p>
            <a:pPr indent="0"/>
            <a:r>
              <a:rPr lang="en-US" altLang="ja-JP" sz="1400" dirty="0" err="1">
                <a:solidFill>
                  <a:srgbClr val="323232"/>
                </a:solidFill>
                <a:latin typeface="MS Mincho"/>
              </a:rPr>
              <a:t>中古農業機械の輸出について：植物防疫所</a:t>
            </a:r>
            <a:endParaRPr lang="en-US" altLang="ja-JP" sz="1400" dirty="0">
              <a:solidFill>
                <a:srgbClr val="323232"/>
              </a:solidFill>
              <a:latin typeface="MS Mincho"/>
            </a:endParaRPr>
          </a:p>
          <a:p>
            <a:pPr indent="0">
              <a:spcAft>
                <a:spcPts val="420"/>
              </a:spcAft>
            </a:pPr>
            <a:r>
              <a:rPr lang="en-US" altLang="ja-JP" sz="1400" dirty="0">
                <a:solidFill>
                  <a:srgbClr val="0975D5"/>
                </a:solidFill>
                <a:latin typeface="Arial"/>
                <a:hlinkClick r:id="rId3"/>
              </a:rPr>
              <a:t>https://www.maff.go.jp/pps/j/chukonouki/230330.html</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786" y="3180027"/>
            <a:ext cx="7563629" cy="3634980"/>
          </a:xfrm>
          <a:prstGeom prst="rect">
            <a:avLst/>
          </a:prstGeom>
        </p:spPr>
      </p:pic>
      <p:sp>
        <p:nvSpPr>
          <p:cNvPr id="4" name="正方形/長方形 3"/>
          <p:cNvSpPr/>
          <p:nvPr/>
        </p:nvSpPr>
        <p:spPr>
          <a:xfrm>
            <a:off x="1060374" y="1836965"/>
            <a:ext cx="5441340" cy="475488"/>
          </a:xfrm>
          <a:prstGeom prst="rect">
            <a:avLst/>
          </a:prstGeom>
          <a:solidFill>
            <a:srgbClr val="FFFFFF"/>
          </a:solidFill>
        </p:spPr>
        <p:txBody>
          <a:bodyPr lIns="0" tIns="0" rIns="0" bIns="0">
            <a:noAutofit/>
          </a:bodyPr>
          <a:lstStyle/>
          <a:p>
            <a:pPr indent="0"/>
            <a:r>
              <a:rPr lang="ja-JP" altLang="en-US" sz="2000" b="1" i="0" dirty="0">
                <a:solidFill>
                  <a:srgbClr val="323232"/>
                </a:solidFill>
                <a:effectLst/>
                <a:latin typeface="Hiragino Sans"/>
              </a:rPr>
              <a:t>車両の保管場所が再汚染の無い環境であることや台数が申請の内容と一致しているかを確認します</a:t>
            </a:r>
            <a:endParaRPr lang="en-US" sz="2000" b="1" dirty="0">
              <a:solidFill>
                <a:srgbClr val="323232"/>
              </a:solidFill>
              <a:latin typeface="MS Mincho"/>
            </a:endParaRPr>
          </a:p>
        </p:txBody>
      </p:sp>
      <p:sp>
        <p:nvSpPr>
          <p:cNvPr id="5" name="正方形/長方形 4"/>
          <p:cNvSpPr/>
          <p:nvPr/>
        </p:nvSpPr>
        <p:spPr>
          <a:xfrm>
            <a:off x="548958" y="7850173"/>
            <a:ext cx="6704963" cy="387096"/>
          </a:xfrm>
          <a:prstGeom prst="rect">
            <a:avLst/>
          </a:prstGeom>
          <a:solidFill>
            <a:srgbClr val="FFFFFF"/>
          </a:solidFill>
        </p:spPr>
        <p:txBody>
          <a:bodyPr lIns="0" tIns="0" rIns="0" bIns="0">
            <a:noAutofit/>
          </a:bodyPr>
          <a:lstStyle/>
          <a:p>
            <a:pPr indent="0"/>
            <a:r>
              <a:rPr lang="ja-JP" altLang="en-US" sz="1400" dirty="0">
                <a:solidFill>
                  <a:srgbClr val="323232"/>
                </a:solidFill>
                <a:latin typeface="MS Mincho"/>
              </a:rPr>
              <a:t> 土の上での保管は</a:t>
            </a:r>
            <a:r>
              <a:rPr lang="en-US" altLang="ja-JP" sz="1400" dirty="0">
                <a:solidFill>
                  <a:srgbClr val="323232"/>
                </a:solidFill>
                <a:latin typeface="MS Mincho"/>
              </a:rPr>
              <a:t>NG</a:t>
            </a:r>
            <a:r>
              <a:rPr lang="ja-JP" altLang="en-US" sz="1400" dirty="0">
                <a:solidFill>
                  <a:srgbClr val="323232"/>
                </a:solidFill>
                <a:latin typeface="MS Mincho"/>
              </a:rPr>
              <a:t>です。土の再汚染のないコンクリート敷の上などで保管ください。</a:t>
            </a:r>
            <a:endParaRPr lang="en-US" sz="1400" dirty="0">
              <a:solidFill>
                <a:srgbClr val="323232"/>
              </a:solidFill>
              <a:latin typeface="MS Mincho"/>
            </a:endParaRPr>
          </a:p>
        </p:txBody>
      </p:sp>
      <p:sp>
        <p:nvSpPr>
          <p:cNvPr id="9" name="テキスト ボックス 8">
            <a:extLst>
              <a:ext uri="{FF2B5EF4-FFF2-40B4-BE49-F238E27FC236}">
                <a16:creationId xmlns:a16="http://schemas.microsoft.com/office/drawing/2014/main" id="{D341C50F-37A0-1201-39F5-29254CFA053E}"/>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10</a:t>
            </a:r>
            <a:endParaRPr kumimoji="1" lang="ja-JP" altLang="en-US" sz="2400"/>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0081" y="2825087"/>
            <a:ext cx="7261925" cy="4503470"/>
          </a:xfrm>
          <a:prstGeom prst="rect">
            <a:avLst/>
          </a:prstGeom>
        </p:spPr>
      </p:pic>
      <p:sp>
        <p:nvSpPr>
          <p:cNvPr id="4" name="正方形/長方形 3"/>
          <p:cNvSpPr/>
          <p:nvPr/>
        </p:nvSpPr>
        <p:spPr>
          <a:xfrm>
            <a:off x="283464" y="1702423"/>
            <a:ext cx="7153626" cy="945244"/>
          </a:xfrm>
          <a:prstGeom prst="rect">
            <a:avLst/>
          </a:prstGeom>
          <a:solidFill>
            <a:srgbClr val="FFFFFF"/>
          </a:solidFill>
        </p:spPr>
        <p:txBody>
          <a:bodyPr lIns="0" tIns="0" rIns="0" bIns="0">
            <a:noAutofit/>
          </a:bodyPr>
          <a:lstStyle/>
          <a:p>
            <a:pPr indent="0"/>
            <a:r>
              <a:rPr lang="ja-JP" altLang="en-US" sz="2000" b="1" i="0" dirty="0">
                <a:solidFill>
                  <a:srgbClr val="323232"/>
                </a:solidFill>
                <a:effectLst/>
                <a:latin typeface="Hiragino Sans"/>
              </a:rPr>
              <a:t>外装全体に土壌及び植物残さが付着していないことを確認します</a:t>
            </a:r>
            <a:endParaRPr lang="en-US" sz="2000" b="1" dirty="0">
              <a:solidFill>
                <a:srgbClr val="323232"/>
              </a:solidFill>
              <a:latin typeface="MS Mincho"/>
            </a:endParaRPr>
          </a:p>
        </p:txBody>
      </p:sp>
      <p:sp>
        <p:nvSpPr>
          <p:cNvPr id="8" name="テキスト ボックス 7">
            <a:extLst>
              <a:ext uri="{FF2B5EF4-FFF2-40B4-BE49-F238E27FC236}">
                <a16:creationId xmlns:a16="http://schemas.microsoft.com/office/drawing/2014/main" id="{1B7E0F21-04E5-8797-3A33-DA7DFB425EAA}"/>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11</a:t>
            </a:r>
            <a:endParaRPr kumimoji="1" lang="ja-JP" altLang="en-US" sz="2400"/>
          </a:p>
        </p:txBody>
      </p:sp>
      <p:sp>
        <p:nvSpPr>
          <p:cNvPr id="3" name="テキスト ボックス 2">
            <a:extLst>
              <a:ext uri="{FF2B5EF4-FFF2-40B4-BE49-F238E27FC236}">
                <a16:creationId xmlns:a16="http://schemas.microsoft.com/office/drawing/2014/main" id="{78EDFB1C-3FF8-239A-923A-032855A30A92}"/>
              </a:ext>
            </a:extLst>
          </p:cNvPr>
          <p:cNvSpPr txBox="1"/>
          <p:nvPr/>
        </p:nvSpPr>
        <p:spPr>
          <a:xfrm>
            <a:off x="1591066" y="7993034"/>
            <a:ext cx="4538422" cy="738664"/>
          </a:xfrm>
          <a:prstGeom prst="rect">
            <a:avLst/>
          </a:prstGeom>
          <a:noFill/>
        </p:spPr>
        <p:txBody>
          <a:bodyPr wrap="none" rtlCol="0">
            <a:spAutoFit/>
          </a:bodyPr>
          <a:lstStyle/>
          <a:p>
            <a:r>
              <a:rPr lang="ja-JP" altLang="en-US" sz="1400" dirty="0">
                <a:solidFill>
                  <a:srgbClr val="323232"/>
                </a:solidFill>
                <a:latin typeface="MS Mincho"/>
              </a:rPr>
              <a:t>写真のような土の上での保管はＮＧです。</a:t>
            </a:r>
            <a:endParaRPr lang="en-US" altLang="ja-JP" sz="1400" dirty="0">
              <a:solidFill>
                <a:srgbClr val="323232"/>
              </a:solidFill>
              <a:latin typeface="MS Mincho"/>
            </a:endParaRPr>
          </a:p>
          <a:p>
            <a:r>
              <a:rPr lang="ja-JP" altLang="en-US" sz="1400" dirty="0">
                <a:solidFill>
                  <a:srgbClr val="323232"/>
                </a:solidFill>
                <a:latin typeface="MS Mincho"/>
              </a:rPr>
              <a:t>土の再汚染のないコンクリート敷の上などで保管ください。</a:t>
            </a:r>
            <a:endParaRPr lang="en-US" altLang="ja-JP" sz="1400" dirty="0">
              <a:solidFill>
                <a:srgbClr val="323232"/>
              </a:solidFill>
              <a:latin typeface="MS Mincho"/>
            </a:endParaRPr>
          </a:p>
          <a:p>
            <a:endParaRPr kumimoji="1" lang="ja-JP" altLang="en-US" sz="1400" dirty="0">
              <a:solidFill>
                <a:srgbClr val="323232"/>
              </a:solidFill>
            </a:endParaRP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6478" y="2227021"/>
            <a:ext cx="7077456" cy="5279119"/>
          </a:xfrm>
          <a:prstGeom prst="rect">
            <a:avLst/>
          </a:prstGeom>
        </p:spPr>
      </p:pic>
      <p:sp>
        <p:nvSpPr>
          <p:cNvPr id="4" name="正方形/長方形 3"/>
          <p:cNvSpPr/>
          <p:nvPr/>
        </p:nvSpPr>
        <p:spPr>
          <a:xfrm>
            <a:off x="859536" y="1134641"/>
            <a:ext cx="5944282" cy="475488"/>
          </a:xfrm>
          <a:prstGeom prst="rect">
            <a:avLst/>
          </a:prstGeom>
          <a:solidFill>
            <a:srgbClr val="FFFFFF"/>
          </a:solidFill>
        </p:spPr>
        <p:txBody>
          <a:bodyPr lIns="0" tIns="0" rIns="0" bIns="0">
            <a:noAutofit/>
          </a:bodyPr>
          <a:lstStyle/>
          <a:p>
            <a:pPr indent="0" algn="ctr"/>
            <a:r>
              <a:rPr lang="ja-JP" altLang="en-US" sz="2000" b="1" i="0" dirty="0">
                <a:solidFill>
                  <a:srgbClr val="323232"/>
                </a:solidFill>
                <a:effectLst/>
                <a:latin typeface="Hiragino Sans"/>
              </a:rPr>
              <a:t>作業機（ロータリー等）や本体との連結部分に</a:t>
            </a:r>
            <a:endParaRPr lang="en-US" altLang="ja-JP" sz="2000" b="1" i="0" dirty="0">
              <a:solidFill>
                <a:srgbClr val="323232"/>
              </a:solidFill>
              <a:effectLst/>
              <a:latin typeface="Hiragino Sans"/>
            </a:endParaRPr>
          </a:p>
          <a:p>
            <a:pPr indent="0" algn="ctr"/>
            <a:r>
              <a:rPr lang="ja-JP" altLang="en-US" sz="2000" b="1" i="0" dirty="0">
                <a:solidFill>
                  <a:srgbClr val="323232"/>
                </a:solidFill>
                <a:effectLst/>
                <a:latin typeface="Hiragino Sans"/>
              </a:rPr>
              <a:t>土壌及び植物残さが付着していないことを確認します</a:t>
            </a:r>
            <a:endParaRPr lang="en-US" sz="2000" b="1" dirty="0">
              <a:solidFill>
                <a:srgbClr val="323232"/>
              </a:solidFill>
              <a:latin typeface="MS Mincho"/>
            </a:endParaRPr>
          </a:p>
        </p:txBody>
      </p:sp>
      <p:sp>
        <p:nvSpPr>
          <p:cNvPr id="5" name="正方形/長方形 4"/>
          <p:cNvSpPr/>
          <p:nvPr/>
        </p:nvSpPr>
        <p:spPr>
          <a:xfrm>
            <a:off x="661416" y="7739578"/>
            <a:ext cx="6294120" cy="387096"/>
          </a:xfrm>
          <a:prstGeom prst="rect">
            <a:avLst/>
          </a:prstGeom>
          <a:solidFill>
            <a:srgbClr val="FFFFFF"/>
          </a:solidFill>
        </p:spPr>
        <p:txBody>
          <a:bodyPr lIns="0" tIns="0" rIns="0" bIns="0">
            <a:noAutofit/>
          </a:bodyPr>
          <a:lstStyle/>
          <a:p>
            <a:r>
              <a:rPr lang="ja-JP" altLang="en-US" sz="1400" dirty="0">
                <a:solidFill>
                  <a:srgbClr val="323232"/>
                </a:solidFill>
                <a:latin typeface="MS Mincho"/>
              </a:rPr>
              <a:t> 車体本体との接続部分や刃の表面、ロータリーのカバーの表面に洗い残しが多いため注意して清掃してください。</a:t>
            </a:r>
            <a:endParaRPr lang="en-US" sz="1400" dirty="0">
              <a:solidFill>
                <a:srgbClr val="323232"/>
              </a:solidFill>
              <a:latin typeface="MS Mincho"/>
            </a:endParaRPr>
          </a:p>
        </p:txBody>
      </p:sp>
      <p:sp>
        <p:nvSpPr>
          <p:cNvPr id="9" name="テキスト ボックス 8">
            <a:extLst>
              <a:ext uri="{FF2B5EF4-FFF2-40B4-BE49-F238E27FC236}">
                <a16:creationId xmlns:a16="http://schemas.microsoft.com/office/drawing/2014/main" id="{401E69A5-EBEF-B5C9-263C-D1B6188B48C1}"/>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12</a:t>
            </a:r>
            <a:endParaRPr kumimoji="1" lang="ja-JP" altLang="en-US" sz="2400"/>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778021" y="1070019"/>
            <a:ext cx="5765254" cy="609600"/>
          </a:xfrm>
          <a:prstGeom prst="rect">
            <a:avLst/>
          </a:prstGeom>
          <a:solidFill>
            <a:srgbClr val="FFFFFF"/>
          </a:solidFill>
        </p:spPr>
        <p:txBody>
          <a:bodyPr lIns="0" tIns="0" rIns="0" bIns="0">
            <a:noAutofit/>
          </a:bodyPr>
          <a:lstStyle/>
          <a:p>
            <a:pPr indent="0" algn="ctr">
              <a:lnSpc>
                <a:spcPts val="2200"/>
              </a:lnSpc>
            </a:pPr>
            <a:r>
              <a:rPr lang="ja-JP" altLang="en-US" sz="2000" b="1" i="0" dirty="0">
                <a:solidFill>
                  <a:srgbClr val="323232"/>
                </a:solidFill>
                <a:effectLst/>
                <a:latin typeface="Hiragino Sans"/>
              </a:rPr>
              <a:t>タイヤ及び車軸のどちらにも土壌及び植物残さが</a:t>
            </a:r>
            <a:endParaRPr lang="en-US" altLang="ja-JP" sz="2000" b="1" i="0" dirty="0">
              <a:solidFill>
                <a:srgbClr val="323232"/>
              </a:solidFill>
              <a:effectLst/>
              <a:latin typeface="Hiragino Sans"/>
            </a:endParaRPr>
          </a:p>
          <a:p>
            <a:pPr indent="0" algn="ctr">
              <a:lnSpc>
                <a:spcPts val="2200"/>
              </a:lnSpc>
            </a:pPr>
            <a:r>
              <a:rPr lang="ja-JP" altLang="en-US" sz="2000" b="1" i="0" dirty="0">
                <a:solidFill>
                  <a:srgbClr val="323232"/>
                </a:solidFill>
                <a:effectLst/>
                <a:latin typeface="Hiragino Sans"/>
              </a:rPr>
              <a:t>付着していないことを確認します（動画：不適合例）</a:t>
            </a:r>
            <a:endParaRPr lang="ja" sz="2000" b="1" dirty="0">
              <a:solidFill>
                <a:srgbClr val="323232"/>
              </a:solidFill>
              <a:latin typeface="MS Mincho"/>
              <a:ea typeface="MS Mincho"/>
            </a:endParaRPr>
          </a:p>
        </p:txBody>
      </p:sp>
      <p:sp>
        <p:nvSpPr>
          <p:cNvPr id="5" name="正方形/長方形 4"/>
          <p:cNvSpPr/>
          <p:nvPr/>
        </p:nvSpPr>
        <p:spPr>
          <a:xfrm>
            <a:off x="597408" y="8200188"/>
            <a:ext cx="6269736" cy="1286711"/>
          </a:xfrm>
          <a:prstGeom prst="rect">
            <a:avLst/>
          </a:prstGeom>
          <a:solidFill>
            <a:srgbClr val="FFFFFF"/>
          </a:solidFill>
        </p:spPr>
        <p:txBody>
          <a:bodyPr lIns="0" tIns="0" rIns="0" bIns="0">
            <a:noAutofit/>
          </a:bodyPr>
          <a:lstStyle/>
          <a:p>
            <a:r>
              <a:rPr lang="ja-JP" altLang="en-US" sz="1400" dirty="0">
                <a:solidFill>
                  <a:srgbClr val="323232"/>
                </a:solidFill>
                <a:latin typeface="MS Mincho"/>
              </a:rPr>
              <a:t> タイヤの表面が白くなっている場合でも、指でこすっても土壌の粉が落ちてこなければ問題ありません。車体側や接続部分に土が溜まりやすいので注意して清掃してください。</a:t>
            </a:r>
            <a:endParaRPr lang="en-US" altLang="ja-JP" sz="1400" dirty="0">
              <a:solidFill>
                <a:srgbClr val="323232"/>
              </a:solidFill>
              <a:latin typeface="MS Mincho"/>
            </a:endParaRPr>
          </a:p>
          <a:p>
            <a:r>
              <a:rPr lang="ja-JP" altLang="en-US" sz="1400" dirty="0">
                <a:solidFill>
                  <a:srgbClr val="323232"/>
                </a:solidFill>
                <a:latin typeface="MS Mincho"/>
              </a:rPr>
              <a:t>　また、映像のような土の上での保管はＮＧです。</a:t>
            </a:r>
            <a:endParaRPr lang="en-US" altLang="ja-JP" sz="1400" dirty="0">
              <a:solidFill>
                <a:srgbClr val="323232"/>
              </a:solidFill>
              <a:latin typeface="MS Mincho"/>
            </a:endParaRPr>
          </a:p>
          <a:p>
            <a:r>
              <a:rPr lang="ja-JP" altLang="en-US" sz="1400" dirty="0">
                <a:solidFill>
                  <a:srgbClr val="323232"/>
                </a:solidFill>
                <a:latin typeface="MS Mincho"/>
              </a:rPr>
              <a:t>　土の再汚染のないコンクリート敷の上などで保管ください。</a:t>
            </a:r>
            <a:endParaRPr lang="en-US" altLang="ja-JP" sz="1400" dirty="0">
              <a:solidFill>
                <a:srgbClr val="323232"/>
              </a:solidFill>
              <a:latin typeface="MS Mincho"/>
            </a:endParaRPr>
          </a:p>
          <a:p>
            <a:endParaRPr lang="en-US" sz="1400" dirty="0">
              <a:solidFill>
                <a:srgbClr val="323232"/>
              </a:solidFill>
              <a:latin typeface="MS Mincho"/>
            </a:endParaRPr>
          </a:p>
        </p:txBody>
      </p:sp>
      <p:pic>
        <p:nvPicPr>
          <p:cNvPr id="9" name="動画①">
            <a:hlinkClick r:id="" action="ppaction://media"/>
            <a:extLst>
              <a:ext uri="{FF2B5EF4-FFF2-40B4-BE49-F238E27FC236}">
                <a16:creationId xmlns:a16="http://schemas.microsoft.com/office/drawing/2014/main" id="{7C783A37-EBAA-7846-002B-7C6F499AD67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600" y="2256680"/>
            <a:ext cx="7155264" cy="5366448"/>
          </a:xfrm>
          <a:prstGeom prst="rect">
            <a:avLst/>
          </a:prstGeom>
        </p:spPr>
      </p:pic>
      <p:sp>
        <p:nvSpPr>
          <p:cNvPr id="2" name="テキスト ボックス 1">
            <a:extLst>
              <a:ext uri="{FF2B5EF4-FFF2-40B4-BE49-F238E27FC236}">
                <a16:creationId xmlns:a16="http://schemas.microsoft.com/office/drawing/2014/main" id="{B428FA41-7FF9-3EE8-7801-C5BF57CA8990}"/>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13</a:t>
            </a:r>
            <a:endParaRPr kumimoji="1" lang="ja-JP" alt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1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31598" y="874440"/>
            <a:ext cx="7098890" cy="715215"/>
          </a:xfrm>
          <a:prstGeom prst="rect">
            <a:avLst/>
          </a:prstGeom>
          <a:solidFill>
            <a:srgbClr val="FFFFFF"/>
          </a:solidFill>
        </p:spPr>
        <p:txBody>
          <a:bodyPr lIns="0" tIns="0" rIns="0" bIns="0">
            <a:noAutofit/>
          </a:bodyPr>
          <a:lstStyle/>
          <a:p>
            <a:pPr indent="0" algn="ctr"/>
            <a:r>
              <a:rPr lang="ja-JP" altLang="en-US" sz="2000" b="1" i="0" dirty="0">
                <a:solidFill>
                  <a:srgbClr val="323232"/>
                </a:solidFill>
                <a:effectLst/>
                <a:latin typeface="Hiragino Sans"/>
              </a:rPr>
              <a:t>運転席周辺に土壌及び植物残さが</a:t>
            </a:r>
            <a:endParaRPr lang="en-US" altLang="ja-JP" sz="2000" b="1" i="0" dirty="0">
              <a:solidFill>
                <a:srgbClr val="323232"/>
              </a:solidFill>
              <a:effectLst/>
              <a:latin typeface="Hiragino Sans"/>
            </a:endParaRPr>
          </a:p>
          <a:p>
            <a:pPr indent="0" algn="ctr"/>
            <a:r>
              <a:rPr lang="ja-JP" altLang="en-US" sz="2000" b="1" i="0" dirty="0">
                <a:solidFill>
                  <a:srgbClr val="323232"/>
                </a:solidFill>
                <a:effectLst/>
                <a:latin typeface="Hiragino Sans"/>
              </a:rPr>
              <a:t>付着していないことを確認します（動画：不適合例）</a:t>
            </a:r>
            <a:endParaRPr lang="en-US" sz="2000" b="1" dirty="0">
              <a:solidFill>
                <a:srgbClr val="323232"/>
              </a:solidFill>
              <a:latin typeface="MS Mincho"/>
            </a:endParaRPr>
          </a:p>
        </p:txBody>
      </p:sp>
      <p:sp>
        <p:nvSpPr>
          <p:cNvPr id="5" name="正方形/長方形 4"/>
          <p:cNvSpPr/>
          <p:nvPr/>
        </p:nvSpPr>
        <p:spPr>
          <a:xfrm>
            <a:off x="1601246" y="8337964"/>
            <a:ext cx="5677378" cy="834611"/>
          </a:xfrm>
          <a:prstGeom prst="rect">
            <a:avLst/>
          </a:prstGeom>
          <a:solidFill>
            <a:srgbClr val="FFFFFF"/>
          </a:solidFill>
        </p:spPr>
        <p:txBody>
          <a:bodyPr lIns="0" tIns="0" rIns="0" bIns="0">
            <a:noAutofit/>
          </a:bodyPr>
          <a:lstStyle/>
          <a:p>
            <a:pPr indent="0"/>
            <a:r>
              <a:rPr lang="ja-JP" altLang="en-US" sz="1400" dirty="0">
                <a:solidFill>
                  <a:srgbClr val="323232"/>
                </a:solidFill>
                <a:latin typeface="MS Mincho"/>
              </a:rPr>
              <a:t>指でこすると土壌がぽろぽろと落ちる場合はＮＧです。</a:t>
            </a:r>
            <a:endParaRPr lang="en-US" altLang="ja-JP" sz="1400" dirty="0">
              <a:solidFill>
                <a:srgbClr val="323232"/>
              </a:solidFill>
              <a:latin typeface="MS Mincho"/>
            </a:endParaRPr>
          </a:p>
          <a:p>
            <a:r>
              <a:rPr lang="ja-JP" altLang="en-US" sz="1400" dirty="0">
                <a:solidFill>
                  <a:srgbClr val="323232"/>
                </a:solidFill>
                <a:latin typeface="MS Mincho"/>
              </a:rPr>
              <a:t>また、映像のような土の上での保管はＮＧです。</a:t>
            </a:r>
            <a:endParaRPr lang="en-US" altLang="ja-JP" sz="1400" dirty="0">
              <a:solidFill>
                <a:srgbClr val="323232"/>
              </a:solidFill>
              <a:latin typeface="MS Mincho"/>
            </a:endParaRPr>
          </a:p>
          <a:p>
            <a:r>
              <a:rPr lang="ja-JP" altLang="en-US" sz="1400" dirty="0">
                <a:solidFill>
                  <a:srgbClr val="323232"/>
                </a:solidFill>
                <a:latin typeface="MS Mincho"/>
              </a:rPr>
              <a:t>土の再汚染のないコンクリート敷の上などで保管ください。</a:t>
            </a:r>
            <a:endParaRPr lang="en-US" altLang="ja-JP" sz="1400" dirty="0">
              <a:solidFill>
                <a:srgbClr val="323232"/>
              </a:solidFill>
              <a:latin typeface="MS Mincho"/>
            </a:endParaRPr>
          </a:p>
          <a:p>
            <a:pPr indent="0"/>
            <a:endParaRPr lang="en-US" sz="1400" dirty="0">
              <a:solidFill>
                <a:srgbClr val="323232"/>
              </a:solidFill>
              <a:latin typeface="MS Mincho"/>
            </a:endParaRPr>
          </a:p>
        </p:txBody>
      </p:sp>
      <p:pic>
        <p:nvPicPr>
          <p:cNvPr id="9" name="動画②">
            <a:hlinkClick r:id="" action="ppaction://media"/>
            <a:extLst>
              <a:ext uri="{FF2B5EF4-FFF2-40B4-BE49-F238E27FC236}">
                <a16:creationId xmlns:a16="http://schemas.microsoft.com/office/drawing/2014/main" id="{38F0586F-BDB1-2F75-FCBD-F8D0790432D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3157" y="2185782"/>
            <a:ext cx="7275773" cy="5456830"/>
          </a:xfrm>
          <a:prstGeom prst="rect">
            <a:avLst/>
          </a:prstGeom>
        </p:spPr>
      </p:pic>
      <p:sp>
        <p:nvSpPr>
          <p:cNvPr id="2" name="テキスト ボックス 1">
            <a:extLst>
              <a:ext uri="{FF2B5EF4-FFF2-40B4-BE49-F238E27FC236}">
                <a16:creationId xmlns:a16="http://schemas.microsoft.com/office/drawing/2014/main" id="{373AA9E0-1A31-8B5B-125F-06899CBC9FDE}"/>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14</a:t>
            </a:r>
            <a:endParaRPr kumimoji="1" lang="ja-JP"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5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04800" y="969773"/>
            <a:ext cx="6973824" cy="609600"/>
          </a:xfrm>
          <a:prstGeom prst="rect">
            <a:avLst/>
          </a:prstGeom>
          <a:solidFill>
            <a:srgbClr val="FFFFFF"/>
          </a:solidFill>
        </p:spPr>
        <p:txBody>
          <a:bodyPr lIns="0" tIns="0" rIns="0" bIns="0">
            <a:normAutofit fontScale="97500"/>
          </a:bodyPr>
          <a:lstStyle/>
          <a:p>
            <a:pPr indent="0" algn="ctr">
              <a:lnSpc>
                <a:spcPts val="2100"/>
              </a:lnSpc>
            </a:pPr>
            <a:r>
              <a:rPr lang="ja-JP" altLang="en-US" sz="2000" b="1" dirty="0">
                <a:solidFill>
                  <a:srgbClr val="323232"/>
                </a:solidFill>
                <a:latin typeface="MS Mincho"/>
              </a:rPr>
              <a:t>フロアマットを外しステップフロアーに土壌及び</a:t>
            </a:r>
            <a:endParaRPr lang="en-US" altLang="ja-JP" sz="2000" b="1" dirty="0">
              <a:solidFill>
                <a:srgbClr val="323232"/>
              </a:solidFill>
              <a:latin typeface="MS Mincho"/>
            </a:endParaRPr>
          </a:p>
          <a:p>
            <a:pPr indent="0" algn="ctr">
              <a:lnSpc>
                <a:spcPts val="2100"/>
              </a:lnSpc>
            </a:pPr>
            <a:r>
              <a:rPr lang="ja-JP" altLang="en-US" sz="2000" b="1" dirty="0">
                <a:solidFill>
                  <a:srgbClr val="323232"/>
                </a:solidFill>
                <a:latin typeface="MS Mincho"/>
              </a:rPr>
              <a:t>植物残さの付着がないことを確認します（動画：不適合例）</a:t>
            </a:r>
            <a:endParaRPr lang="ja" sz="2000" b="1" dirty="0">
              <a:solidFill>
                <a:srgbClr val="323232"/>
              </a:solidFill>
              <a:latin typeface="MS Mincho"/>
              <a:ea typeface="MS Mincho"/>
            </a:endParaRPr>
          </a:p>
        </p:txBody>
      </p:sp>
      <p:sp>
        <p:nvSpPr>
          <p:cNvPr id="5" name="正方形/長方形 4"/>
          <p:cNvSpPr/>
          <p:nvPr/>
        </p:nvSpPr>
        <p:spPr>
          <a:xfrm>
            <a:off x="583692" y="8519505"/>
            <a:ext cx="6635496" cy="387096"/>
          </a:xfrm>
          <a:prstGeom prst="rect">
            <a:avLst/>
          </a:prstGeom>
          <a:solidFill>
            <a:srgbClr val="FFFFFF"/>
          </a:solidFill>
        </p:spPr>
        <p:txBody>
          <a:bodyPr lIns="0" tIns="0" rIns="0" bIns="0">
            <a:noAutofit/>
          </a:bodyPr>
          <a:lstStyle/>
          <a:p>
            <a:pPr indent="317500"/>
            <a:r>
              <a:rPr lang="ja-JP" altLang="en-US" sz="1400" dirty="0">
                <a:solidFill>
                  <a:srgbClr val="323232"/>
                </a:solidFill>
                <a:latin typeface="MS Mincho"/>
              </a:rPr>
              <a:t>フロアマットは取り外し、裏に土壌や植物</a:t>
            </a:r>
            <a:r>
              <a:rPr lang="ja-JP" altLang="en-US" sz="1400">
                <a:solidFill>
                  <a:srgbClr val="323232"/>
                </a:solidFill>
                <a:latin typeface="MS Mincho"/>
              </a:rPr>
              <a:t>の残さが</a:t>
            </a:r>
            <a:r>
              <a:rPr lang="ja-JP" altLang="en-US" sz="1400" dirty="0">
                <a:solidFill>
                  <a:srgbClr val="323232"/>
                </a:solidFill>
                <a:latin typeface="MS Mincho"/>
              </a:rPr>
              <a:t>残らないよう清掃してください。</a:t>
            </a:r>
            <a:endParaRPr lang="en-US" sz="1400" dirty="0">
              <a:solidFill>
                <a:srgbClr val="323232"/>
              </a:solidFill>
              <a:latin typeface="MS Mincho"/>
            </a:endParaRPr>
          </a:p>
        </p:txBody>
      </p:sp>
      <p:pic>
        <p:nvPicPr>
          <p:cNvPr id="9" name="動画③">
            <a:hlinkClick r:id="" action="ppaction://media"/>
            <a:extLst>
              <a:ext uri="{FF2B5EF4-FFF2-40B4-BE49-F238E27FC236}">
                <a16:creationId xmlns:a16="http://schemas.microsoft.com/office/drawing/2014/main" id="{241E86A2-8B05-2B5A-A3A5-D97AD02F49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0374" y="2284292"/>
            <a:ext cx="7308452" cy="5481339"/>
          </a:xfrm>
          <a:prstGeom prst="rect">
            <a:avLst/>
          </a:prstGeom>
        </p:spPr>
      </p:pic>
      <p:sp>
        <p:nvSpPr>
          <p:cNvPr id="2" name="テキスト ボックス 1">
            <a:extLst>
              <a:ext uri="{FF2B5EF4-FFF2-40B4-BE49-F238E27FC236}">
                <a16:creationId xmlns:a16="http://schemas.microsoft.com/office/drawing/2014/main" id="{370CAC98-2614-BE84-45BF-CDAE846A6E8C}"/>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15</a:t>
            </a:r>
            <a:endParaRPr kumimoji="1" lang="ja-JP"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1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1E965D9E19F42148B076EF1D2C17075C" ma:contentTypeVersion="14" ma:contentTypeDescription="新しいドキュメントを作成します。" ma:contentTypeScope="" ma:versionID="18683cbfd6f19cd5e2af8aad2103677a">
  <xsd:schema xmlns:xsd="http://www.w3.org/2001/XMLSchema" xmlns:xs="http://www.w3.org/2001/XMLSchema" xmlns:p="http://schemas.microsoft.com/office/2006/metadata/properties" xmlns:ns2="06ddeac1-c29e-409e-be4d-4c1df6913dab" xmlns:ns3="675252fc-6df6-4bd1-a26a-1bf5d07293e6" targetNamespace="http://schemas.microsoft.com/office/2006/metadata/properties" ma:root="true" ma:fieldsID="8248036a3c1a5e587c3cb9e12808ffe0" ns2:_="" ns3:_="">
    <xsd:import namespace="06ddeac1-c29e-409e-be4d-4c1df6913dab"/>
    <xsd:import namespace="675252fc-6df6-4bd1-a26a-1bf5d07293e6"/>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ddeac1-c29e-409e-be4d-4c1df6913da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5252fc-6df6-4bd1-a26a-1bf5d07293e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b1d70ac-3a4d-4126-8245-63d2b50eed1f}" ma:internalName="TaxCatchAll" ma:showField="CatchAllData" ma:web="675252fc-6df6-4bd1-a26a-1bf5d07293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75252fc-6df6-4bd1-a26a-1bf5d07293e6" xsi:nil="true"/>
    <lcf76f155ced4ddcb4097134ff3c332f xmlns="06ddeac1-c29e-409e-be4d-4c1df6913dab">
      <Terms xmlns="http://schemas.microsoft.com/office/infopath/2007/PartnerControls"/>
    </lcf76f155ced4ddcb4097134ff3c332f>
    <_x4f5c__x6210__x65e5__x6642_ xmlns="06ddeac1-c29e-409e-be4d-4c1df6913dab" xsi:nil="true"/>
  </documentManagement>
</p:properties>
</file>

<file path=customXml/itemProps1.xml><?xml version="1.0" encoding="utf-8"?>
<ds:datastoreItem xmlns:ds="http://schemas.openxmlformats.org/officeDocument/2006/customXml" ds:itemID="{7C524833-DABB-4F55-B388-92C674457598}">
  <ds:schemaRefs>
    <ds:schemaRef ds:uri="http://schemas.microsoft.com/sharepoint/v3/contenttype/forms"/>
  </ds:schemaRefs>
</ds:datastoreItem>
</file>

<file path=customXml/itemProps2.xml><?xml version="1.0" encoding="utf-8"?>
<ds:datastoreItem xmlns:ds="http://schemas.openxmlformats.org/officeDocument/2006/customXml" ds:itemID="{D1E3B4E5-8713-4220-AA07-9784ABAFE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ddeac1-c29e-409e-be4d-4c1df6913dab"/>
    <ds:schemaRef ds:uri="675252fc-6df6-4bd1-a26a-1bf5d07293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2C9973-D9F1-4C7B-961F-420761DC385E}">
  <ds:schemaRefs>
    <ds:schemaRef ds:uri="http://schemas.microsoft.com/office/2006/documentManagement/types"/>
    <ds:schemaRef ds:uri="http://purl.org/dc/terms/"/>
    <ds:schemaRef ds:uri="http://www.w3.org/XML/1998/namespace"/>
    <ds:schemaRef ds:uri="675252fc-6df6-4bd1-a26a-1bf5d07293e6"/>
    <ds:schemaRef ds:uri="http://schemas.microsoft.com/office/2006/metadata/properties"/>
    <ds:schemaRef ds:uri="http://schemas.microsoft.com/office/infopath/2007/PartnerControls"/>
    <ds:schemaRef ds:uri="http://purl.org/dc/elements/1.1/"/>
    <ds:schemaRef ds:uri="http://purl.org/dc/dcmitype/"/>
    <ds:schemaRef ds:uri="http://schemas.openxmlformats.org/package/2006/metadata/core-properties"/>
    <ds:schemaRef ds:uri="06ddeac1-c29e-409e-be4d-4c1df6913dab"/>
  </ds:schemaRefs>
</ds:datastoreItem>
</file>

<file path=docProps/app.xml><?xml version="1.0" encoding="utf-8"?>
<Properties xmlns="http://schemas.openxmlformats.org/officeDocument/2006/extended-properties" xmlns:vt="http://schemas.openxmlformats.org/officeDocument/2006/docPropsVTypes">
  <TotalTime>0</TotalTime>
  <Words>1140</Words>
  <Application>Microsoft Office PowerPoint</Application>
  <PresentationFormat>ユーザー設定</PresentationFormat>
  <Paragraphs>82</Paragraphs>
  <Slides>16</Slides>
  <Notes>0</Notes>
  <HiddenSlides>0</HiddenSlides>
  <MMClips>3</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16</vt:i4>
      </vt:variant>
    </vt:vector>
  </HeadingPairs>
  <TitlesOfParts>
    <vt:vector size="22" baseType="lpstr">
      <vt:lpstr>Hiragino Sans</vt:lpstr>
      <vt:lpstr>ＭＳ Ｐゴシック</vt:lpstr>
      <vt:lpstr>MS Mincho</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2025-02-05T06:41:50Z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0x0101001E965D9E19F42148B076EF1D2C17075C</vt:lpwstr>
  </property>
  <property fmtid="{D5CDD505-2E9C-101B-9397-08002B2CF9AE}" pid="3" name="MediaServiceImageTags">
    <vt:lpwstr/>
  </property>
</Properties>
</file>