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
  </p:notesMasterIdLst>
  <p:handoutMasterIdLst>
    <p:handoutMasterId r:id="rId10"/>
  </p:handoutMasterIdLst>
  <p:sldIdLst>
    <p:sldId id="261" r:id="rId2"/>
    <p:sldId id="260" r:id="rId3"/>
    <p:sldId id="256" r:id="rId4"/>
    <p:sldId id="262" r:id="rId5"/>
    <p:sldId id="259" r:id="rId6"/>
    <p:sldId id="257" r:id="rId7"/>
    <p:sldId id="258" r:id="rId8"/>
  </p:sldIdLst>
  <p:sldSz cx="12192000" cy="6858000"/>
  <p:notesSz cx="6792913" cy="992505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D88EF-31DB-44DD-99DA-E3F173B3DE58}" v="5" dt="2024-02-02T06:39:17.40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63" autoAdjust="0"/>
    <p:restoredTop sz="94660"/>
  </p:normalViewPr>
  <p:slideViewPr>
    <p:cSldViewPr snapToGrid="0">
      <p:cViewPr varScale="1">
        <p:scale>
          <a:sx n="98" d="100"/>
          <a:sy n="98" d="100"/>
        </p:scale>
        <p:origin x="11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4336" cy="496809"/>
          </a:xfrm>
          <a:prstGeom prst="rect">
            <a:avLst/>
          </a:prstGeom>
        </p:spPr>
        <p:txBody>
          <a:bodyPr vert="horz" lIns="91403" tIns="45702" rIns="91403" bIns="45702"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6991" y="0"/>
            <a:ext cx="2944336" cy="496809"/>
          </a:xfrm>
          <a:prstGeom prst="rect">
            <a:avLst/>
          </a:prstGeom>
        </p:spPr>
        <p:txBody>
          <a:bodyPr vert="horz" lIns="91403" tIns="45702" rIns="91403" bIns="45702" rtlCol="0"/>
          <a:lstStyle>
            <a:lvl1pPr algn="r">
              <a:defRPr sz="1200"/>
            </a:lvl1pPr>
          </a:lstStyle>
          <a:p>
            <a:fld id="{77BEB0BC-6A59-44A2-9875-7E422F9C9B48}" type="datetimeFigureOut">
              <a:rPr kumimoji="1" lang="ja-JP" altLang="en-US" smtClean="0"/>
              <a:t>2024/2/2</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8241"/>
            <a:ext cx="2944336" cy="496809"/>
          </a:xfrm>
          <a:prstGeom prst="rect">
            <a:avLst/>
          </a:prstGeom>
        </p:spPr>
        <p:txBody>
          <a:bodyPr vert="horz" lIns="91403" tIns="45702" rIns="91403" bIns="45702"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6991" y="9428241"/>
            <a:ext cx="2944336" cy="496809"/>
          </a:xfrm>
          <a:prstGeom prst="rect">
            <a:avLst/>
          </a:prstGeom>
        </p:spPr>
        <p:txBody>
          <a:bodyPr vert="horz" lIns="91403" tIns="45702" rIns="91403" bIns="45702"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4336" cy="496810"/>
          </a:xfrm>
          <a:prstGeom prst="rect">
            <a:avLst/>
          </a:prstGeom>
        </p:spPr>
        <p:txBody>
          <a:bodyPr vert="horz" lIns="91389" tIns="45696" rIns="91389" bIns="4569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6993" y="5"/>
            <a:ext cx="2944336" cy="496810"/>
          </a:xfrm>
          <a:prstGeom prst="rect">
            <a:avLst/>
          </a:prstGeom>
        </p:spPr>
        <p:txBody>
          <a:bodyPr vert="horz" lIns="91389" tIns="45696" rIns="91389" bIns="45696" rtlCol="0"/>
          <a:lstStyle>
            <a:lvl1pPr algn="r">
              <a:defRPr sz="1200"/>
            </a:lvl1pPr>
          </a:lstStyle>
          <a:p>
            <a:fld id="{835AF91A-66F0-4BF9-864D-600A87FC3A57}" type="datetimeFigureOut">
              <a:rPr kumimoji="1" lang="ja-JP" altLang="en-US" smtClean="0"/>
              <a:t>2024/2/2</a:t>
            </a:fld>
            <a:endParaRPr kumimoji="1" lang="ja-JP" altLang="en-US"/>
          </a:p>
        </p:txBody>
      </p:sp>
      <p:sp>
        <p:nvSpPr>
          <p:cNvPr id="4" name="スライド イメージ プレースホルダー 3"/>
          <p:cNvSpPr>
            <a:spLocks noGrp="1" noRot="1" noChangeAspect="1"/>
          </p:cNvSpPr>
          <p:nvPr>
            <p:ph type="sldImg" idx="2"/>
          </p:nvPr>
        </p:nvSpPr>
        <p:spPr>
          <a:xfrm>
            <a:off x="419100" y="1241425"/>
            <a:ext cx="5954713" cy="3349625"/>
          </a:xfrm>
          <a:prstGeom prst="rect">
            <a:avLst/>
          </a:prstGeom>
          <a:noFill/>
          <a:ln w="12700">
            <a:solidFill>
              <a:prstClr val="black"/>
            </a:solidFill>
          </a:ln>
        </p:spPr>
        <p:txBody>
          <a:bodyPr vert="horz" lIns="91389" tIns="45696" rIns="91389" bIns="45696" rtlCol="0" anchor="ctr"/>
          <a:lstStyle/>
          <a:p>
            <a:endParaRPr lang="ja-JP" altLang="en-US"/>
          </a:p>
        </p:txBody>
      </p:sp>
      <p:sp>
        <p:nvSpPr>
          <p:cNvPr id="5" name="ノート プレースホルダー 4"/>
          <p:cNvSpPr>
            <a:spLocks noGrp="1"/>
          </p:cNvSpPr>
          <p:nvPr>
            <p:ph type="body" sz="quarter" idx="3"/>
          </p:nvPr>
        </p:nvSpPr>
        <p:spPr>
          <a:xfrm>
            <a:off x="678975" y="4776029"/>
            <a:ext cx="5434965" cy="3907800"/>
          </a:xfrm>
          <a:prstGeom prst="rect">
            <a:avLst/>
          </a:prstGeom>
        </p:spPr>
        <p:txBody>
          <a:bodyPr vert="horz" lIns="91389" tIns="45696" rIns="91389" bIns="4569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246"/>
            <a:ext cx="2944336" cy="496810"/>
          </a:xfrm>
          <a:prstGeom prst="rect">
            <a:avLst/>
          </a:prstGeom>
        </p:spPr>
        <p:txBody>
          <a:bodyPr vert="horz" lIns="91389" tIns="45696" rIns="91389" bIns="4569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6993" y="9428246"/>
            <a:ext cx="2944336" cy="496810"/>
          </a:xfrm>
          <a:prstGeom prst="rect">
            <a:avLst/>
          </a:prstGeom>
        </p:spPr>
        <p:txBody>
          <a:bodyPr vert="horz" lIns="91389" tIns="45696" rIns="91389" bIns="45696"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extLst>
              <p:ext uri="{D42A27DB-BD31-4B8C-83A1-F6EECF244321}">
                <p14:modId xmlns:p14="http://schemas.microsoft.com/office/powerpoint/2010/main" val="2725851812"/>
              </p:ext>
            </p:extLst>
          </p:nvPr>
        </p:nvGraphicFramePr>
        <p:xfrm>
          <a:off x="1912098" y="4088125"/>
          <a:ext cx="8128000" cy="1849247"/>
        </p:xfrm>
        <a:graphic>
          <a:graphicData uri="http://schemas.openxmlformats.org/drawingml/2006/table">
            <a:tbl>
              <a:tblPr firstRow="1" bandRow="1">
                <a:tableStyleId>{5C22544A-7EE6-4342-B048-85BDC9FD1C3A}</a:tableStyleId>
              </a:tblPr>
              <a:tblGrid>
                <a:gridCol w="2976227">
                  <a:extLst>
                    <a:ext uri="{9D8B030D-6E8A-4147-A177-3AD203B41FA5}">
                      <a16:colId xmlns:a16="http://schemas.microsoft.com/office/drawing/2014/main" val="3412332595"/>
                    </a:ext>
                  </a:extLst>
                </a:gridCol>
                <a:gridCol w="5151773">
                  <a:extLst>
                    <a:ext uri="{9D8B030D-6E8A-4147-A177-3AD203B41FA5}">
                      <a16:colId xmlns:a16="http://schemas.microsoft.com/office/drawing/2014/main" val="4098999437"/>
                    </a:ext>
                  </a:extLst>
                </a:gridCol>
              </a:tblGrid>
              <a:tr h="0">
                <a:tc>
                  <a:txBody>
                    <a:bodyPr/>
                    <a:lstStyle/>
                    <a:p>
                      <a:pPr algn="l"/>
                      <a:r>
                        <a:rPr kumimoji="1" lang="ja-JP" altLang="en-US" sz="1400" b="0" dirty="0">
                          <a:solidFill>
                            <a:schemeClr val="tx1"/>
                          </a:solidFill>
                        </a:rPr>
                        <a:t>事業実施主体名（ふりがな）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70840">
                <a:tc>
                  <a:txBody>
                    <a:bodyPr/>
                    <a:lstStyle/>
                    <a:p>
                      <a:r>
                        <a:rPr kumimoji="1" lang="ja-JP" altLang="en-US" sz="1400" dirty="0"/>
                        <a:t>代表者の氏名（ふりがな）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70840">
                <a:tc>
                  <a:txBody>
                    <a:bodyPr/>
                    <a:lstStyle/>
                    <a:p>
                      <a:r>
                        <a:rPr kumimoji="1" lang="ja-JP" altLang="en-US" sz="1400" dirty="0"/>
                        <a:t>住　　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70840">
                <a:tc>
                  <a:txBody>
                    <a:bodyPr/>
                    <a:lstStyle/>
                    <a:p>
                      <a:r>
                        <a:rPr kumimoji="1" lang="ja-JP" altLang="en-US" sz="1400"/>
                        <a:t>電話番号</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70840">
                <a:tc>
                  <a:txBody>
                    <a:bodyPr/>
                    <a:lstStyle/>
                    <a:p>
                      <a:r>
                        <a:rPr kumimoji="1" lang="ja-JP" altLang="en-US" sz="1400" dirty="0"/>
                        <a:t>電子メールアドレス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sp>
        <p:nvSpPr>
          <p:cNvPr id="19" name="テキスト ボックス 18">
            <a:extLst>
              <a:ext uri="{FF2B5EF4-FFF2-40B4-BE49-F238E27FC236}">
                <a16:creationId xmlns:a16="http://schemas.microsoft.com/office/drawing/2014/main" id="{DAFE9FA8-CEFF-4751-9616-64F1D272EAB4}"/>
              </a:ext>
            </a:extLst>
          </p:cNvPr>
          <p:cNvSpPr txBox="1"/>
          <p:nvPr/>
        </p:nvSpPr>
        <p:spPr>
          <a:xfrm>
            <a:off x="93784" y="366071"/>
            <a:ext cx="11977973" cy="3666388"/>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kumimoji="1" lang="en-US" altLang="ja-JP" sz="1625" dirty="0"/>
          </a:p>
          <a:p>
            <a:pPr algn="ctr"/>
            <a:r>
              <a:rPr kumimoji="1" lang="ja-JP" altLang="en-US" sz="2800" dirty="0"/>
              <a:t>令和</a:t>
            </a:r>
            <a:r>
              <a:rPr lang="ja-JP" altLang="en-US" sz="2800" dirty="0">
                <a:solidFill>
                  <a:schemeClr val="tx1"/>
                </a:solidFill>
              </a:rPr>
              <a:t>６</a:t>
            </a:r>
            <a:r>
              <a:rPr kumimoji="1" lang="ja-JP" altLang="en-US" sz="2800" dirty="0">
                <a:solidFill>
                  <a:schemeClr val="tx1"/>
                </a:solidFill>
              </a:rPr>
              <a:t>年度農山漁村振興交付金事業実施提案書</a:t>
            </a:r>
            <a:endParaRPr kumimoji="1" lang="en-US" altLang="ja-JP" sz="2800" dirty="0">
              <a:solidFill>
                <a:schemeClr val="tx1"/>
              </a:solidFill>
            </a:endParaRPr>
          </a:p>
          <a:p>
            <a:pPr algn="ctr"/>
            <a:r>
              <a:rPr kumimoji="1" lang="ja-JP" altLang="en-US" sz="2800" dirty="0">
                <a:solidFill>
                  <a:schemeClr val="tx1"/>
                </a:solidFill>
              </a:rPr>
              <a:t>農山漁村発イノベーション対策</a:t>
            </a:r>
            <a:endParaRPr kumimoji="1" lang="en-US" altLang="ja-JP" sz="2800" dirty="0">
              <a:solidFill>
                <a:schemeClr val="tx1"/>
              </a:solidFill>
            </a:endParaRPr>
          </a:p>
          <a:p>
            <a:pPr algn="ctr"/>
            <a:endParaRPr kumimoji="1" lang="en-US" altLang="ja-JP" sz="2000" dirty="0">
              <a:solidFill>
                <a:schemeClr val="tx1"/>
              </a:solidFill>
            </a:endParaRPr>
          </a:p>
          <a:p>
            <a:r>
              <a:rPr kumimoji="1" lang="ja-JP" altLang="en-US" sz="2000" dirty="0">
                <a:solidFill>
                  <a:schemeClr val="tx1"/>
                </a:solidFill>
              </a:rPr>
              <a:t>　　　　　</a:t>
            </a:r>
            <a:r>
              <a:rPr kumimoji="1" lang="en-US" altLang="ja-JP" sz="2000" dirty="0">
                <a:solidFill>
                  <a:schemeClr val="tx1"/>
                </a:solidFill>
              </a:rPr>
              <a:t>【</a:t>
            </a:r>
            <a:r>
              <a:rPr kumimoji="1" lang="ja-JP" altLang="en-US" sz="2000" dirty="0">
                <a:solidFill>
                  <a:schemeClr val="tx1"/>
                </a:solidFill>
              </a:rPr>
              <a:t>ソフト</a:t>
            </a:r>
            <a:r>
              <a:rPr kumimoji="1" lang="en-US" altLang="ja-JP" sz="2000" dirty="0">
                <a:solidFill>
                  <a:schemeClr val="tx1"/>
                </a:solidFill>
              </a:rPr>
              <a:t>】</a:t>
            </a:r>
            <a:r>
              <a:rPr kumimoji="1" lang="ja-JP" altLang="en-US" sz="2000" dirty="0">
                <a:solidFill>
                  <a:schemeClr val="tx1"/>
                </a:solidFill>
              </a:rPr>
              <a:t>農山漁村発イノベーション推進事業（農泊推進型）</a:t>
            </a:r>
            <a:r>
              <a:rPr lang="ja-JP" altLang="en-US" sz="2000" dirty="0">
                <a:solidFill>
                  <a:schemeClr val="tx1"/>
                </a:solidFill>
              </a:rPr>
              <a:t>のうち</a:t>
            </a:r>
            <a:endParaRPr kumimoji="1" lang="en-US" altLang="ja-JP" sz="2000" dirty="0">
              <a:solidFill>
                <a:schemeClr val="tx1"/>
              </a:solidFill>
            </a:endParaRPr>
          </a:p>
          <a:p>
            <a:r>
              <a:rPr kumimoji="1" lang="ja-JP" altLang="en-US" sz="2000" dirty="0">
                <a:solidFill>
                  <a:schemeClr val="tx1"/>
                </a:solidFill>
              </a:rPr>
              <a:t>　　　　　　　　　　・農泊推進事業（農泊地域創出タイプ、農泊地域経営強化タイプ）</a:t>
            </a:r>
            <a:endParaRPr lang="en-US" altLang="ja-JP" sz="2000" dirty="0">
              <a:solidFill>
                <a:schemeClr val="tx1"/>
              </a:solidFill>
            </a:endParaRPr>
          </a:p>
          <a:p>
            <a:r>
              <a:rPr lang="ja-JP" altLang="en-US" sz="2000" dirty="0">
                <a:solidFill>
                  <a:schemeClr val="tx1"/>
                </a:solidFill>
              </a:rPr>
              <a:t>　　　　　　　　　　・人材活用事業（研修生タイプ、専門家タイプ）</a:t>
            </a:r>
            <a:endParaRPr lang="en-US" altLang="ja-JP" sz="2000" dirty="0">
              <a:solidFill>
                <a:schemeClr val="tx1"/>
              </a:solidFill>
            </a:endParaRPr>
          </a:p>
          <a:p>
            <a:r>
              <a:rPr kumimoji="1" lang="ja-JP" altLang="en-US" sz="2000" dirty="0">
                <a:solidFill>
                  <a:schemeClr val="tx1"/>
                </a:solidFill>
              </a:rPr>
              <a:t>　　　　　　　　　　・農家民宿転換促進費</a:t>
            </a:r>
            <a:endParaRPr lang="en-US" altLang="ja-JP" sz="2000" dirty="0">
              <a:solidFill>
                <a:schemeClr val="tx1"/>
              </a:solidFill>
            </a:endParaRPr>
          </a:p>
          <a:p>
            <a:r>
              <a:rPr kumimoji="1" lang="ja-JP" altLang="en-US" sz="2000" dirty="0">
                <a:solidFill>
                  <a:schemeClr val="tx1"/>
                </a:solidFill>
              </a:rPr>
              <a:t>　　　　　</a:t>
            </a:r>
            <a:r>
              <a:rPr kumimoji="1" lang="en-US" altLang="ja-JP" sz="2000" dirty="0">
                <a:solidFill>
                  <a:schemeClr val="tx1"/>
                </a:solidFill>
              </a:rPr>
              <a:t>【</a:t>
            </a:r>
            <a:r>
              <a:rPr kumimoji="1" lang="ja-JP" altLang="en-US" sz="2000" dirty="0">
                <a:solidFill>
                  <a:schemeClr val="tx1"/>
                </a:solidFill>
              </a:rPr>
              <a:t>ハード</a:t>
            </a:r>
            <a:r>
              <a:rPr kumimoji="1" lang="en-US" altLang="ja-JP" sz="2000" dirty="0">
                <a:solidFill>
                  <a:schemeClr val="tx1"/>
                </a:solidFill>
              </a:rPr>
              <a:t>】</a:t>
            </a:r>
            <a:r>
              <a:rPr kumimoji="1" lang="ja-JP" altLang="en-US" sz="2000" dirty="0">
                <a:solidFill>
                  <a:schemeClr val="tx1"/>
                </a:solidFill>
              </a:rPr>
              <a:t>農山漁村発イノベーション整備事業（農泊推進型）</a:t>
            </a:r>
            <a:r>
              <a:rPr kumimoji="1" lang="en-US" altLang="ja-JP" sz="2000" dirty="0">
                <a:solidFill>
                  <a:schemeClr val="tx1"/>
                </a:solidFill>
              </a:rPr>
              <a:t>※</a:t>
            </a:r>
            <a:r>
              <a:rPr kumimoji="1" lang="ja-JP" altLang="en-US" sz="2000" dirty="0">
                <a:solidFill>
                  <a:schemeClr val="tx1"/>
                </a:solidFill>
              </a:rPr>
              <a:t>施設整備事業</a:t>
            </a:r>
            <a:endParaRPr kumimoji="1" lang="en-US" altLang="ja-JP" sz="2000" dirty="0">
              <a:solidFill>
                <a:schemeClr val="tx1"/>
              </a:solidFill>
            </a:endParaRPr>
          </a:p>
          <a:p>
            <a:r>
              <a:rPr lang="ja-JP" altLang="en-US" sz="2000" dirty="0">
                <a:solidFill>
                  <a:schemeClr val="tx1"/>
                </a:solidFill>
              </a:rPr>
              <a:t>　　　　　　　　　　・市町村・中核法人実施型</a:t>
            </a:r>
            <a:endParaRPr lang="en-US" altLang="ja-JP" sz="2000" dirty="0">
              <a:solidFill>
                <a:schemeClr val="tx1"/>
              </a:solidFill>
            </a:endParaRPr>
          </a:p>
          <a:p>
            <a:r>
              <a:rPr kumimoji="1" lang="ja-JP" altLang="en-US" sz="2000" dirty="0">
                <a:solidFill>
                  <a:schemeClr val="tx1"/>
                </a:solidFill>
              </a:rPr>
              <a:t>　　　　　　　　　　・農家民泊経営者等実施型</a:t>
            </a:r>
            <a:endParaRPr lang="en-US" altLang="ja-JP" sz="1625" dirty="0">
              <a:solidFill>
                <a:schemeClr val="tx1"/>
              </a:solidFill>
            </a:endParaRPr>
          </a:p>
        </p:txBody>
      </p:sp>
      <p:sp>
        <p:nvSpPr>
          <p:cNvPr id="2" name="テキスト ボックス 1">
            <a:extLst>
              <a:ext uri="{FF2B5EF4-FFF2-40B4-BE49-F238E27FC236}">
                <a16:creationId xmlns:a16="http://schemas.microsoft.com/office/drawing/2014/main" id="{E7226066-03A7-FE19-0D4C-F3D21E3DF2DC}"/>
              </a:ext>
            </a:extLst>
          </p:cNvPr>
          <p:cNvSpPr txBox="1"/>
          <p:nvPr/>
        </p:nvSpPr>
        <p:spPr>
          <a:xfrm>
            <a:off x="9699010" y="33430"/>
            <a:ext cx="2492990" cy="369332"/>
          </a:xfrm>
          <a:prstGeom prst="rect">
            <a:avLst/>
          </a:prstGeom>
          <a:noFill/>
        </p:spPr>
        <p:txBody>
          <a:bodyPr wrap="none" rtlCol="0">
            <a:spAutoFit/>
          </a:bodyPr>
          <a:lstStyle/>
          <a:p>
            <a:r>
              <a:rPr kumimoji="1" lang="ja-JP" altLang="en-US" dirty="0"/>
              <a:t>令和○年○月○日提出</a:t>
            </a:r>
          </a:p>
        </p:txBody>
      </p:sp>
      <p:graphicFrame>
        <p:nvGraphicFramePr>
          <p:cNvPr id="3" name="表 3">
            <a:extLst>
              <a:ext uri="{FF2B5EF4-FFF2-40B4-BE49-F238E27FC236}">
                <a16:creationId xmlns:a16="http://schemas.microsoft.com/office/drawing/2014/main" id="{D01C9EB1-5CFC-CB1E-4A75-23FD743EE416}"/>
              </a:ext>
            </a:extLst>
          </p:cNvPr>
          <p:cNvGraphicFramePr>
            <a:graphicFrameLocks noGrp="1"/>
          </p:cNvGraphicFramePr>
          <p:nvPr>
            <p:extLst>
              <p:ext uri="{D42A27DB-BD31-4B8C-83A1-F6EECF244321}">
                <p14:modId xmlns:p14="http://schemas.microsoft.com/office/powerpoint/2010/main" val="1294473598"/>
              </p:ext>
            </p:extLst>
          </p:nvPr>
        </p:nvGraphicFramePr>
        <p:xfrm>
          <a:off x="1893626" y="6039223"/>
          <a:ext cx="8128000" cy="701040"/>
        </p:xfrm>
        <a:graphic>
          <a:graphicData uri="http://schemas.openxmlformats.org/drawingml/2006/table">
            <a:tbl>
              <a:tblPr firstRow="1" bandRow="1">
                <a:tableStyleId>{5C22544A-7EE6-4342-B048-85BDC9FD1C3A}</a:tableStyleId>
              </a:tblPr>
              <a:tblGrid>
                <a:gridCol w="6068120">
                  <a:extLst>
                    <a:ext uri="{9D8B030D-6E8A-4147-A177-3AD203B41FA5}">
                      <a16:colId xmlns:a16="http://schemas.microsoft.com/office/drawing/2014/main" val="3898764849"/>
                    </a:ext>
                  </a:extLst>
                </a:gridCol>
                <a:gridCol w="2059880">
                  <a:extLst>
                    <a:ext uri="{9D8B030D-6E8A-4147-A177-3AD203B41FA5}">
                      <a16:colId xmlns:a16="http://schemas.microsoft.com/office/drawing/2014/main" val="1588787187"/>
                    </a:ext>
                  </a:extLst>
                </a:gridCol>
              </a:tblGrid>
              <a:tr h="370840">
                <a:tc>
                  <a:txBody>
                    <a:bodyPr/>
                    <a:lstStyle/>
                    <a:p>
                      <a:r>
                        <a:rPr kumimoji="1" lang="ja-JP" altLang="en-US" sz="2000" b="0" dirty="0">
                          <a:solidFill>
                            <a:schemeClr val="tx1"/>
                          </a:solidFill>
                        </a:rPr>
                        <a:t>事業予定地を管轄する都道府県・市町村及び関係府省へ提案書等を開示することについての意向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b="0" dirty="0">
                          <a:solidFill>
                            <a:schemeClr val="tx1"/>
                          </a:solidFill>
                        </a:rPr>
                        <a:t>□開示可</a:t>
                      </a:r>
                      <a:endParaRPr kumimoji="1" lang="en-US" altLang="ja-JP" b="0" dirty="0">
                        <a:solidFill>
                          <a:schemeClr val="tx1"/>
                        </a:solidFill>
                      </a:endParaRPr>
                    </a:p>
                    <a:p>
                      <a:r>
                        <a:rPr kumimoji="1" lang="ja-JP" altLang="en-US" b="0" dirty="0">
                          <a:solidFill>
                            <a:schemeClr val="tx1"/>
                          </a:solidFill>
                        </a:rPr>
                        <a:t>□開示不可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2709100"/>
                  </a:ext>
                </a:extLst>
              </a:tr>
            </a:tbl>
          </a:graphicData>
        </a:graphic>
      </p:graphicFrame>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5BACF2E8-82CE-2701-0944-682AF7CF5A93}"/>
              </a:ext>
            </a:extLst>
          </p:cNvPr>
          <p:cNvGrpSpPr/>
          <p:nvPr/>
        </p:nvGrpSpPr>
        <p:grpSpPr>
          <a:xfrm>
            <a:off x="11" y="370840"/>
            <a:ext cx="12192001" cy="6397621"/>
            <a:chOff x="11" y="370840"/>
            <a:chExt cx="12192001" cy="6397621"/>
          </a:xfrm>
        </p:grpSpPr>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370840"/>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498767"/>
              <a:ext cx="4904420" cy="6269694"/>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５．都道府県ネットワーク組織への参画・市町村の構成員と</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しての参画（有り・無し）：</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9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６．上記有りの場合、参画部署名及び連絡先、役職、氏名：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491682"/>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500103"/>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6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3" name="正方形/長方形 2">
              <a:extLst>
                <a:ext uri="{FF2B5EF4-FFF2-40B4-BE49-F238E27FC236}">
                  <a16:creationId xmlns:a16="http://schemas.microsoft.com/office/drawing/2014/main" id="{EBC7F52A-DBBA-07AD-E5CA-318E775E81DA}"/>
                </a:ext>
              </a:extLst>
            </p:cNvPr>
            <p:cNvSpPr/>
            <p:nvPr/>
          </p:nvSpPr>
          <p:spPr>
            <a:xfrm>
              <a:off x="5096476" y="945851"/>
              <a:ext cx="6992053" cy="58226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15651"/>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schemeClr val="tx1"/>
                </a:solidFill>
                <a:latin typeface="Segoe UI Light" panose="020B0502040204020203" pitchFamily="34" charset="0"/>
                <a:ea typeface="メイリオ" panose="020B0604030504040204" pitchFamily="50" charset="-128"/>
              </a:rPr>
              <a:t>【</a:t>
            </a:r>
            <a:r>
              <a:rPr lang="ja-JP" altLang="en-US" sz="1601" b="1" dirty="0">
                <a:solidFill>
                  <a:srgbClr val="FF0000"/>
                </a:solidFill>
                <a:latin typeface="Segoe UI Light" panose="020B0502040204020203" pitchFamily="34" charset="0"/>
                <a:ea typeface="メイリオ" panose="020B0604030504040204" pitchFamily="50" charset="-128"/>
              </a:rPr>
              <a:t>　　　　　　　　　　　　　　　　　　　　　　　　　　　　　　　　　　　　　　　　</a:t>
            </a:r>
            <a:r>
              <a:rPr lang="ja-JP" altLang="en-US" sz="1400" b="1" dirty="0">
                <a:solidFill>
                  <a:schemeClr val="tx1"/>
                </a:solidFill>
                <a:latin typeface="Segoe UI Light" panose="020B0502040204020203" pitchFamily="34" charset="0"/>
                <a:ea typeface="メイリオ" panose="020B0604030504040204" pitchFamily="50" charset="-128"/>
              </a:rPr>
              <a:t>　　　　　　　　　　　</a:t>
            </a:r>
            <a:r>
              <a:rPr lang="en-US" altLang="ja-JP" sz="1601" b="1" dirty="0">
                <a:solidFill>
                  <a:schemeClr val="tx1"/>
                </a:solidFill>
                <a:latin typeface="Segoe UI Light" panose="020B0502040204020203" pitchFamily="34" charset="0"/>
                <a:ea typeface="メイリオ" panose="020B0604030504040204" pitchFamily="50" charset="-128"/>
              </a:rPr>
              <a:t>】</a:t>
            </a:r>
            <a:endParaRPr lang="ja-JP" altLang="en-US" sz="1601" b="1" dirty="0">
              <a:solidFill>
                <a:schemeClr val="tx1"/>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389312"/>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grpSp>
        <p:nvGrpSpPr>
          <p:cNvPr id="3" name="グループ化 2">
            <a:extLst>
              <a:ext uri="{FF2B5EF4-FFF2-40B4-BE49-F238E27FC236}">
                <a16:creationId xmlns:a16="http://schemas.microsoft.com/office/drawing/2014/main" id="{638C9B44-F7FE-5579-4F63-C8CC01C251BD}"/>
              </a:ext>
            </a:extLst>
          </p:cNvPr>
          <p:cNvGrpSpPr/>
          <p:nvPr/>
        </p:nvGrpSpPr>
        <p:grpSpPr>
          <a:xfrm>
            <a:off x="17636" y="464775"/>
            <a:ext cx="12121353" cy="634315"/>
            <a:chOff x="11" y="603315"/>
            <a:chExt cx="12121353" cy="634315"/>
          </a:xfrm>
        </p:grpSpPr>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12092601" cy="310726"/>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a:t>
              </a:r>
              <a:r>
                <a:rPr lang="ja-JP" altLang="en-US" sz="1401" dirty="0">
                  <a:solidFill>
                    <a:srgbClr val="FF0000"/>
                  </a:solidFill>
                  <a:latin typeface="Meiryo UI" panose="020B0604030504040204" pitchFamily="50" charset="-128"/>
                  <a:ea typeface="Meiryo UI" panose="020B0604030504040204" pitchFamily="50" charset="-128"/>
                </a:rPr>
                <a:t>　　</a:t>
              </a:r>
              <a:endParaRPr lang="en-US" altLang="ja-JP" sz="1401" dirty="0">
                <a:solidFill>
                  <a:srgbClr val="FF0000"/>
                </a:solidFill>
                <a:latin typeface="Meiryo UI" panose="020B0604030504040204" pitchFamily="50" charset="-128"/>
                <a:ea typeface="Meiryo UI" panose="020B0604030504040204" pitchFamily="50" charset="-128"/>
              </a:endParaRPr>
            </a:p>
          </p:txBody>
        </p:sp>
      </p:grpSp>
      <p:sp>
        <p:nvSpPr>
          <p:cNvPr id="15" name="角丸四角形 160">
            <a:extLst>
              <a:ext uri="{FF2B5EF4-FFF2-40B4-BE49-F238E27FC236}">
                <a16:creationId xmlns:a16="http://schemas.microsoft.com/office/drawing/2014/main" id="{4A24E4ED-3D0A-4445-89CD-6D0596A384E7}"/>
              </a:ext>
            </a:extLst>
          </p:cNvPr>
          <p:cNvSpPr/>
          <p:nvPr/>
        </p:nvSpPr>
        <p:spPr>
          <a:xfrm>
            <a:off x="82993" y="1183788"/>
            <a:ext cx="1791989"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494295" y="1633258"/>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87339" y="1633323"/>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1" y="1958296"/>
            <a:ext cx="5911386" cy="4748420"/>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273165" y="1966323"/>
            <a:ext cx="5819372" cy="4740393"/>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4023259"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149401"/>
            <a:ext cx="12083518" cy="561906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005713" y="1195463"/>
            <a:ext cx="1007758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900" dirty="0">
                <a:solidFill>
                  <a:schemeClr val="tx1"/>
                </a:solidFill>
              </a:rPr>
              <a:t>□１ 農泊推進事業（</a:t>
            </a:r>
            <a:r>
              <a:rPr kumimoji="1" lang="ja-JP" altLang="en-US" sz="900" dirty="0">
                <a:solidFill>
                  <a:schemeClr val="tx1"/>
                </a:solidFill>
              </a:rPr>
              <a:t>農泊地域創出タイプ）　　 </a:t>
            </a:r>
            <a:r>
              <a:rPr lang="ja-JP" altLang="en-US" sz="900" dirty="0">
                <a:solidFill>
                  <a:schemeClr val="tx1"/>
                </a:solidFill>
              </a:rPr>
              <a:t>□</a:t>
            </a:r>
            <a:r>
              <a:rPr kumimoji="1" lang="ja-JP" altLang="en-US" sz="900" dirty="0">
                <a:solidFill>
                  <a:schemeClr val="tx1"/>
                </a:solidFill>
              </a:rPr>
              <a:t>２ 農泊推進事業（農泊地域経営強化タイプ）　　□３ 人材活用事業（</a:t>
            </a:r>
            <a:r>
              <a:rPr lang="ja-JP" altLang="en-US" sz="900" dirty="0">
                <a:solidFill>
                  <a:schemeClr val="tx1"/>
                </a:solidFill>
              </a:rPr>
              <a:t>研修生タイプ）</a:t>
            </a:r>
            <a:r>
              <a:rPr kumimoji="1" lang="ja-JP" altLang="en-US" sz="900" dirty="0">
                <a:solidFill>
                  <a:schemeClr val="tx1"/>
                </a:solidFill>
              </a:rPr>
              <a:t>　　</a:t>
            </a:r>
            <a:r>
              <a:rPr lang="ja-JP" altLang="en-US" sz="900" dirty="0">
                <a:solidFill>
                  <a:schemeClr val="tx1"/>
                </a:solidFill>
              </a:rPr>
              <a:t>□</a:t>
            </a:r>
            <a:r>
              <a:rPr kumimoji="1" lang="ja-JP" altLang="en-US" sz="900" dirty="0">
                <a:solidFill>
                  <a:schemeClr val="tx1"/>
                </a:solidFill>
              </a:rPr>
              <a:t>４ 人材活用事業（専門家タイプ）　　</a:t>
            </a:r>
            <a:endParaRPr lang="en-US" altLang="ja-JP" sz="900" dirty="0">
              <a:solidFill>
                <a:schemeClr val="tx1"/>
              </a:solidFill>
            </a:endParaRPr>
          </a:p>
          <a:p>
            <a:r>
              <a:rPr kumimoji="1" lang="ja-JP" altLang="en-US" sz="900" dirty="0">
                <a:solidFill>
                  <a:schemeClr val="tx1"/>
                </a:solidFill>
              </a:rPr>
              <a:t>□５ 農家民宿転換促進費　　　　  　　　　　  □６ 市町村・中核法人実施型　                               □７ 農家民泊経営者等実施型</a:t>
            </a:r>
            <a:endParaRPr lang="en-US" altLang="ja-JP" sz="900" dirty="0">
              <a:solidFill>
                <a:schemeClr val="tx1"/>
              </a:solidFill>
            </a:endParaRPr>
          </a:p>
        </p:txBody>
      </p:sp>
      <p:sp>
        <p:nvSpPr>
          <p:cNvPr id="6" name="テキスト ボックス 5">
            <a:extLst>
              <a:ext uri="{FF2B5EF4-FFF2-40B4-BE49-F238E27FC236}">
                <a16:creationId xmlns:a16="http://schemas.microsoft.com/office/drawing/2014/main" id="{9E1CAA1E-A54B-C43D-2AEB-3C12EA0C0D5A}"/>
              </a:ext>
            </a:extLst>
          </p:cNvPr>
          <p:cNvSpPr txBox="1"/>
          <p:nvPr/>
        </p:nvSpPr>
        <p:spPr>
          <a:xfrm>
            <a:off x="158333" y="1550981"/>
            <a:ext cx="877163" cy="369332"/>
          </a:xfrm>
          <a:prstGeom prst="rect">
            <a:avLst/>
          </a:prstGeom>
          <a:solidFill>
            <a:schemeClr val="accent4">
              <a:lumMod val="20000"/>
              <a:lumOff val="80000"/>
            </a:schemeClr>
          </a:solidFill>
        </p:spPr>
        <p:txBody>
          <a:bodyPr wrap="none" rtlCol="0">
            <a:spAutoFit/>
          </a:bodyPr>
          <a:lstStyle/>
          <a:p>
            <a:r>
              <a:rPr kumimoji="1" lang="ja-JP" altLang="en-US" dirty="0"/>
              <a:t>１年目</a:t>
            </a:r>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29C7E8E8-6EB3-5425-082F-18E8F561500E}"/>
              </a:ext>
            </a:extLst>
          </p:cNvPr>
          <p:cNvGrpSpPr/>
          <p:nvPr/>
        </p:nvGrpSpPr>
        <p:grpSpPr>
          <a:xfrm>
            <a:off x="131221" y="229402"/>
            <a:ext cx="11961316" cy="5152664"/>
            <a:chOff x="131221" y="1688739"/>
            <a:chExt cx="11961316" cy="5017977"/>
          </a:xfrm>
        </p:grpSpPr>
        <p:sp>
          <p:nvSpPr>
            <p:cNvPr id="4" name="角丸四角形 160">
              <a:extLst>
                <a:ext uri="{FF2B5EF4-FFF2-40B4-BE49-F238E27FC236}">
                  <a16:creationId xmlns:a16="http://schemas.microsoft.com/office/drawing/2014/main" id="{F664C6ED-B38E-89C1-6E95-C5D906037E56}"/>
                </a:ext>
              </a:extLst>
            </p:cNvPr>
            <p:cNvSpPr/>
            <p:nvPr/>
          </p:nvSpPr>
          <p:spPr>
            <a:xfrm>
              <a:off x="2553714" y="1688739"/>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5" name="角丸四角形 160">
              <a:extLst>
                <a:ext uri="{FF2B5EF4-FFF2-40B4-BE49-F238E27FC236}">
                  <a16:creationId xmlns:a16="http://schemas.microsoft.com/office/drawing/2014/main" id="{3FA90076-2288-B49B-A602-6B7FCE876F73}"/>
                </a:ext>
              </a:extLst>
            </p:cNvPr>
            <p:cNvSpPr/>
            <p:nvPr/>
          </p:nvSpPr>
          <p:spPr>
            <a:xfrm>
              <a:off x="8151991" y="1688739"/>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6" name="角丸四角形 160">
              <a:extLst>
                <a:ext uri="{FF2B5EF4-FFF2-40B4-BE49-F238E27FC236}">
                  <a16:creationId xmlns:a16="http://schemas.microsoft.com/office/drawing/2014/main" id="{3079EB7D-CEAC-214D-9D9D-EEF3F8C29B97}"/>
                </a:ext>
              </a:extLst>
            </p:cNvPr>
            <p:cNvSpPr/>
            <p:nvPr/>
          </p:nvSpPr>
          <p:spPr>
            <a:xfrm>
              <a:off x="131221" y="1958296"/>
              <a:ext cx="5964780" cy="4748420"/>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7" name="角丸四角形 160">
              <a:extLst>
                <a:ext uri="{FF2B5EF4-FFF2-40B4-BE49-F238E27FC236}">
                  <a16:creationId xmlns:a16="http://schemas.microsoft.com/office/drawing/2014/main" id="{237C4036-A0A3-3A39-0893-4ED9635E8F77}"/>
                </a:ext>
              </a:extLst>
            </p:cNvPr>
            <p:cNvSpPr/>
            <p:nvPr/>
          </p:nvSpPr>
          <p:spPr>
            <a:xfrm>
              <a:off x="6382327" y="1966323"/>
              <a:ext cx="5710210" cy="4740393"/>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8" name="二等辺三角形 7">
              <a:extLst>
                <a:ext uri="{FF2B5EF4-FFF2-40B4-BE49-F238E27FC236}">
                  <a16:creationId xmlns:a16="http://schemas.microsoft.com/office/drawing/2014/main" id="{57B9D051-CD23-479E-20F4-42EE48E17F71}"/>
                </a:ext>
              </a:extLst>
            </p:cNvPr>
            <p:cNvSpPr/>
            <p:nvPr/>
          </p:nvSpPr>
          <p:spPr>
            <a:xfrm rot="5400000">
              <a:off x="4056770"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grpSp>
      <p:sp>
        <p:nvSpPr>
          <p:cNvPr id="10" name="正方形/長方形 9">
            <a:extLst>
              <a:ext uri="{FF2B5EF4-FFF2-40B4-BE49-F238E27FC236}">
                <a16:creationId xmlns:a16="http://schemas.microsoft.com/office/drawing/2014/main" id="{E4A7B371-D669-D575-84A7-EFD8A759E0CF}"/>
              </a:ext>
            </a:extLst>
          </p:cNvPr>
          <p:cNvSpPr/>
          <p:nvPr/>
        </p:nvSpPr>
        <p:spPr>
          <a:xfrm>
            <a:off x="38636" y="42651"/>
            <a:ext cx="12144345" cy="5462222"/>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4" name="グループ化 13">
            <a:extLst>
              <a:ext uri="{FF2B5EF4-FFF2-40B4-BE49-F238E27FC236}">
                <a16:creationId xmlns:a16="http://schemas.microsoft.com/office/drawing/2014/main" id="{2DC95AD7-B871-92C4-574A-7532FDE263A9}"/>
              </a:ext>
            </a:extLst>
          </p:cNvPr>
          <p:cNvGrpSpPr/>
          <p:nvPr/>
        </p:nvGrpSpPr>
        <p:grpSpPr>
          <a:xfrm>
            <a:off x="38636" y="5735887"/>
            <a:ext cx="12113528" cy="1120942"/>
            <a:chOff x="38636" y="5654679"/>
            <a:chExt cx="12113528" cy="1202149"/>
          </a:xfrm>
        </p:grpSpPr>
        <p:sp>
          <p:nvSpPr>
            <p:cNvPr id="12" name="テキスト ボックス 11">
              <a:extLst>
                <a:ext uri="{FF2B5EF4-FFF2-40B4-BE49-F238E27FC236}">
                  <a16:creationId xmlns:a16="http://schemas.microsoft.com/office/drawing/2014/main" id="{C0545A6C-61DA-E4A5-CC19-1A32311C0B25}"/>
                </a:ext>
              </a:extLst>
            </p:cNvPr>
            <p:cNvSpPr txBox="1"/>
            <p:nvPr/>
          </p:nvSpPr>
          <p:spPr>
            <a:xfrm>
              <a:off x="128788" y="5715976"/>
              <a:ext cx="2800767" cy="561125"/>
            </a:xfrm>
            <a:prstGeom prst="rect">
              <a:avLst/>
            </a:prstGeom>
            <a:noFill/>
          </p:spPr>
          <p:txBody>
            <a:bodyPr wrap="none" rtlCol="0">
              <a:spAutoFit/>
            </a:bodyPr>
            <a:lstStyle/>
            <a:p>
              <a:r>
                <a:rPr kumimoji="1" lang="ja-JP" altLang="en-US" sz="1200" b="1" dirty="0"/>
                <a:t>当該農泊地域の将来像（概ね５年後）</a:t>
              </a:r>
              <a:endParaRPr lang="en-US" altLang="ja-JP" sz="1200" dirty="0"/>
            </a:p>
            <a:p>
              <a:endParaRPr kumimoji="1" lang="ja-JP" altLang="en-US" sz="1600" dirty="0"/>
            </a:p>
          </p:txBody>
        </p:sp>
        <p:sp>
          <p:nvSpPr>
            <p:cNvPr id="13" name="正方形/長方形 12">
              <a:extLst>
                <a:ext uri="{FF2B5EF4-FFF2-40B4-BE49-F238E27FC236}">
                  <a16:creationId xmlns:a16="http://schemas.microsoft.com/office/drawing/2014/main" id="{12B8C55B-3092-EB7F-3E4F-D5C214835BD6}"/>
                </a:ext>
              </a:extLst>
            </p:cNvPr>
            <p:cNvSpPr/>
            <p:nvPr/>
          </p:nvSpPr>
          <p:spPr>
            <a:xfrm>
              <a:off x="38636" y="5654679"/>
              <a:ext cx="12113528" cy="1202149"/>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テキスト ボックス 16">
            <a:extLst>
              <a:ext uri="{FF2B5EF4-FFF2-40B4-BE49-F238E27FC236}">
                <a16:creationId xmlns:a16="http://schemas.microsoft.com/office/drawing/2014/main" id="{92B2E8EF-0BA0-8F92-2EB2-7D2AE5B2F452}"/>
              </a:ext>
            </a:extLst>
          </p:cNvPr>
          <p:cNvSpPr txBox="1"/>
          <p:nvPr/>
        </p:nvSpPr>
        <p:spPr>
          <a:xfrm>
            <a:off x="177596" y="96534"/>
            <a:ext cx="877163" cy="369332"/>
          </a:xfrm>
          <a:prstGeom prst="rect">
            <a:avLst/>
          </a:prstGeom>
          <a:solidFill>
            <a:schemeClr val="accent4">
              <a:lumMod val="20000"/>
              <a:lumOff val="80000"/>
            </a:schemeClr>
          </a:solidFill>
        </p:spPr>
        <p:txBody>
          <a:bodyPr wrap="none" rtlCol="0">
            <a:spAutoFit/>
          </a:bodyPr>
          <a:lstStyle/>
          <a:p>
            <a:r>
              <a:rPr lang="ja-JP" altLang="en-US" dirty="0"/>
              <a:t>２</a:t>
            </a:r>
            <a:r>
              <a:rPr kumimoji="1" lang="ja-JP" altLang="en-US" dirty="0"/>
              <a:t>年目</a:t>
            </a:r>
          </a:p>
        </p:txBody>
      </p:sp>
      <p:sp>
        <p:nvSpPr>
          <p:cNvPr id="16" name="矢印: 下 15">
            <a:extLst>
              <a:ext uri="{FF2B5EF4-FFF2-40B4-BE49-F238E27FC236}">
                <a16:creationId xmlns:a16="http://schemas.microsoft.com/office/drawing/2014/main" id="{EA7AD70A-ADEC-5263-A722-FA2348FB2204}"/>
              </a:ext>
            </a:extLst>
          </p:cNvPr>
          <p:cNvSpPr/>
          <p:nvPr/>
        </p:nvSpPr>
        <p:spPr>
          <a:xfrm>
            <a:off x="5113939" y="5437588"/>
            <a:ext cx="2050473" cy="242776"/>
          </a:xfrm>
          <a:prstGeom prst="downArrow">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4276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a:extLst>
              <a:ext uri="{FF2B5EF4-FFF2-40B4-BE49-F238E27FC236}">
                <a16:creationId xmlns:a16="http://schemas.microsoft.com/office/drawing/2014/main" id="{8E8B1792-81D4-FAA0-26B3-B7213E8D091C}"/>
              </a:ext>
            </a:extLst>
          </p:cNvPr>
          <p:cNvGrpSpPr/>
          <p:nvPr/>
        </p:nvGrpSpPr>
        <p:grpSpPr>
          <a:xfrm>
            <a:off x="0" y="32665"/>
            <a:ext cx="12192000" cy="790564"/>
            <a:chOff x="0" y="32665"/>
            <a:chExt cx="12192000" cy="790564"/>
          </a:xfrm>
        </p:grpSpPr>
        <p:sp>
          <p:nvSpPr>
            <p:cNvPr id="5" name="正方形/長方形 4">
              <a:extLst>
                <a:ext uri="{FF2B5EF4-FFF2-40B4-BE49-F238E27FC236}">
                  <a16:creationId xmlns:a16="http://schemas.microsoft.com/office/drawing/2014/main" id="{3633F72A-865D-4C55-9993-247ECA427BED}"/>
                </a:ext>
              </a:extLst>
            </p:cNvPr>
            <p:cNvSpPr/>
            <p:nvPr/>
          </p:nvSpPr>
          <p:spPr>
            <a:xfrm>
              <a:off x="0" y="53789"/>
              <a:ext cx="12192000" cy="76944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solidFill>
                  <a:srgbClr val="FF0000"/>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305" y="32665"/>
              <a:ext cx="4356331" cy="707886"/>
            </a:xfrm>
            <a:prstGeom prst="rect">
              <a:avLst/>
            </a:prstGeom>
            <a:noFill/>
          </p:spPr>
          <p:txBody>
            <a:bodyPr wrap="square" rtlCol="0">
              <a:spAutoFit/>
            </a:bodyPr>
            <a:lstStyle/>
            <a:p>
              <a:r>
                <a:rPr kumimoji="1" lang="ja-JP" altLang="en-US" sz="1300" b="1" dirty="0"/>
                <a:t>活用する主な地域資源（地域のキラーコンテンツ）</a:t>
              </a:r>
              <a:endParaRPr kumimoji="1" lang="en-US" altLang="ja-JP" sz="1300" b="1" dirty="0"/>
            </a:p>
            <a:p>
              <a:endParaRPr lang="en-US" altLang="ja-JP" sz="1300" dirty="0">
                <a:solidFill>
                  <a:srgbClr val="0000FF"/>
                </a:solidFill>
              </a:endParaRPr>
            </a:p>
            <a:p>
              <a:endParaRPr kumimoji="1" lang="ja-JP" altLang="en-US" sz="1300" dirty="0"/>
            </a:p>
          </p:txBody>
        </p:sp>
      </p:gr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842054"/>
            <a:ext cx="12113528" cy="3319260"/>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cap="sq">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621436" y="919646"/>
              <a:ext cx="595035" cy="338554"/>
            </a:xfrm>
            <a:prstGeom prst="rect">
              <a:avLst/>
            </a:prstGeom>
            <a:solidFill>
              <a:schemeClr val="accent4"/>
            </a:solidFill>
          </p:spPr>
          <p:txBody>
            <a:bodyPr wrap="none" rtlCol="0">
              <a:spAutoFit/>
            </a:bodyPr>
            <a:lstStyle/>
            <a:p>
              <a:r>
                <a:rPr kumimoji="1" lang="ja-JP" altLang="en-US" sz="1600" dirty="0"/>
                <a:t>宿泊</a:t>
              </a:r>
            </a:p>
          </p:txBody>
        </p:sp>
      </p:grpSp>
      <p:grpSp>
        <p:nvGrpSpPr>
          <p:cNvPr id="3" name="グループ化 2">
            <a:extLst>
              <a:ext uri="{FF2B5EF4-FFF2-40B4-BE49-F238E27FC236}">
                <a16:creationId xmlns:a16="http://schemas.microsoft.com/office/drawing/2014/main" id="{0F6E0595-FF39-6FA6-8ECC-184E8CEE5E97}"/>
              </a:ext>
            </a:extLst>
          </p:cNvPr>
          <p:cNvGrpSpPr/>
          <p:nvPr/>
        </p:nvGrpSpPr>
        <p:grpSpPr>
          <a:xfrm>
            <a:off x="38636" y="5268286"/>
            <a:ext cx="12113528" cy="883119"/>
            <a:chOff x="38636" y="5209935"/>
            <a:chExt cx="12113528" cy="769440"/>
          </a:xfrm>
        </p:grpSpPr>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5241195"/>
              <a:ext cx="3685624" cy="469277"/>
            </a:xfrm>
            <a:prstGeom prst="rect">
              <a:avLst/>
            </a:prstGeom>
            <a:noFill/>
          </p:spPr>
          <p:txBody>
            <a:bodyPr wrap="none" rtlCol="0">
              <a:spAutoFit/>
            </a:bodyPr>
            <a:lstStyle/>
            <a:p>
              <a:r>
                <a:rPr lang="ja-JP" altLang="en-US" sz="1300" b="1" dirty="0"/>
                <a:t>事業の効率性や成果を高めるための創意工夫等</a:t>
              </a:r>
              <a:endParaRPr lang="en-US" altLang="ja-JP" sz="1300" dirty="0"/>
            </a:p>
            <a:p>
              <a:endParaRPr kumimoji="1" lang="ja-JP" altLang="en-US" sz="1600" dirty="0"/>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5209935"/>
              <a:ext cx="12113528" cy="769440"/>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a:extLst>
              <a:ext uri="{FF2B5EF4-FFF2-40B4-BE49-F238E27FC236}">
                <a16:creationId xmlns:a16="http://schemas.microsoft.com/office/drawing/2014/main" id="{572E5C34-E8D5-DC15-87FF-24AAF5557B38}"/>
              </a:ext>
            </a:extLst>
          </p:cNvPr>
          <p:cNvGrpSpPr/>
          <p:nvPr/>
        </p:nvGrpSpPr>
        <p:grpSpPr>
          <a:xfrm>
            <a:off x="38636" y="6243307"/>
            <a:ext cx="12131899" cy="754053"/>
            <a:chOff x="38636" y="6067144"/>
            <a:chExt cx="12131899" cy="989377"/>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70040"/>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kumimoji="1" lang="ja-JP" altLang="en-US" dirty="0"/>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4019049" cy="989377"/>
            </a:xfrm>
            <a:prstGeom prst="rect">
              <a:avLst/>
            </a:prstGeom>
            <a:noFill/>
          </p:spPr>
          <p:txBody>
            <a:bodyPr wrap="none" rtlCol="0">
              <a:spAutoFit/>
            </a:bodyPr>
            <a:lstStyle/>
            <a:p>
              <a:r>
                <a:rPr lang="ja-JP" altLang="en-US" sz="1300" b="1" dirty="0"/>
                <a:t>都道府県・</a:t>
              </a:r>
              <a:r>
                <a:rPr kumimoji="1" lang="ja-JP" altLang="en-US" sz="1300" b="1" dirty="0"/>
                <a:t>市町村（地方公共団体）の関わり・支援</a:t>
              </a:r>
              <a:endParaRPr kumimoji="1" lang="en-US" altLang="ja-JP" sz="1300" b="1" dirty="0"/>
            </a:p>
            <a:p>
              <a:endParaRPr lang="ja-JP" altLang="en-US" sz="1400" dirty="0">
                <a:solidFill>
                  <a:srgbClr val="0000FF"/>
                </a:solidFill>
              </a:endParaRPr>
            </a:p>
            <a:p>
              <a:endParaRPr kumimoji="1" lang="ja-JP" altLang="en-US" sz="1600" dirty="0"/>
            </a:p>
          </p:txBody>
        </p:sp>
      </p:grpSp>
      <p:grpSp>
        <p:nvGrpSpPr>
          <p:cNvPr id="18" name="グループ化 17">
            <a:extLst>
              <a:ext uri="{FF2B5EF4-FFF2-40B4-BE49-F238E27FC236}">
                <a16:creationId xmlns:a16="http://schemas.microsoft.com/office/drawing/2014/main" id="{FDEB29F7-1F9F-2AE6-F020-00738B51506A}"/>
              </a:ext>
            </a:extLst>
          </p:cNvPr>
          <p:cNvGrpSpPr/>
          <p:nvPr/>
        </p:nvGrpSpPr>
        <p:grpSpPr>
          <a:xfrm>
            <a:off x="33556" y="4253219"/>
            <a:ext cx="12113528" cy="945462"/>
            <a:chOff x="38636" y="5203108"/>
            <a:chExt cx="12113528" cy="769440"/>
          </a:xfrm>
        </p:grpSpPr>
        <p:sp>
          <p:nvSpPr>
            <p:cNvPr id="19" name="テキスト ボックス 18">
              <a:extLst>
                <a:ext uri="{FF2B5EF4-FFF2-40B4-BE49-F238E27FC236}">
                  <a16:creationId xmlns:a16="http://schemas.microsoft.com/office/drawing/2014/main" id="{03B0829D-6470-7057-0E31-252A8665564E}"/>
                </a:ext>
              </a:extLst>
            </p:cNvPr>
            <p:cNvSpPr txBox="1"/>
            <p:nvPr/>
          </p:nvSpPr>
          <p:spPr>
            <a:xfrm>
              <a:off x="128788" y="5241195"/>
              <a:ext cx="6186309" cy="438333"/>
            </a:xfrm>
            <a:prstGeom prst="rect">
              <a:avLst/>
            </a:prstGeom>
            <a:noFill/>
          </p:spPr>
          <p:txBody>
            <a:bodyPr wrap="none" rtlCol="0">
              <a:spAutoFit/>
            </a:bodyPr>
            <a:lstStyle/>
            <a:p>
              <a:r>
                <a:rPr lang="ja-JP" altLang="en-US" sz="1300" b="1" dirty="0"/>
                <a:t>農泊の取組を通じて農林漁業者の所得向上にどの様に寄与するのか具体的に整理</a:t>
              </a:r>
              <a:endParaRPr lang="en-US" altLang="ja-JP" sz="1300" dirty="0"/>
            </a:p>
            <a:p>
              <a:endParaRPr kumimoji="1" lang="ja-JP" altLang="en-US" sz="1600" dirty="0"/>
            </a:p>
          </p:txBody>
        </p:sp>
        <p:sp>
          <p:nvSpPr>
            <p:cNvPr id="20" name="正方形/長方形 19">
              <a:extLst>
                <a:ext uri="{FF2B5EF4-FFF2-40B4-BE49-F238E27FC236}">
                  <a16:creationId xmlns:a16="http://schemas.microsoft.com/office/drawing/2014/main" id="{0A593FAB-05B6-3D06-FE2D-2C02F86B0710}"/>
                </a:ext>
              </a:extLst>
            </p:cNvPr>
            <p:cNvSpPr/>
            <p:nvPr/>
          </p:nvSpPr>
          <p:spPr>
            <a:xfrm>
              <a:off x="38636" y="5203108"/>
              <a:ext cx="12113528" cy="769440"/>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08444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27" name="テキスト ボックス 26">
            <a:extLst>
              <a:ext uri="{FF2B5EF4-FFF2-40B4-BE49-F238E27FC236}">
                <a16:creationId xmlns:a16="http://schemas.microsoft.com/office/drawing/2014/main" id="{A27A2F02-4F80-6AF8-E0CA-8F66F1D96140}"/>
              </a:ext>
            </a:extLst>
          </p:cNvPr>
          <p:cNvSpPr txBox="1"/>
          <p:nvPr/>
        </p:nvSpPr>
        <p:spPr>
          <a:xfrm>
            <a:off x="1411080" y="6378330"/>
            <a:ext cx="9212778"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「宿泊（橙色）」、「食事（黄緑色）」、「体験・交流（水色）」の実施場所を網羅して整理する</a:t>
            </a:r>
            <a:endParaRPr kumimoji="1" lang="en-US" altLang="ja-JP" sz="1600" dirty="0">
              <a:solidFill>
                <a:srgbClr val="FF0000"/>
              </a:solidFill>
            </a:endParaRPr>
          </a:p>
        </p:txBody>
      </p:sp>
    </p:spTree>
    <p:extLst>
      <p:ext uri="{BB962C8B-B14F-4D97-AF65-F5344CB8AC3E}">
        <p14:creationId xmlns:p14="http://schemas.microsoft.com/office/powerpoint/2010/main" val="1182136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C1A54C8-2B28-4FD6-BDB7-AFE992C4FCE7}"/>
              </a:ext>
            </a:extLst>
          </p:cNvPr>
          <p:cNvSpPr/>
          <p:nvPr/>
        </p:nvSpPr>
        <p:spPr>
          <a:xfrm>
            <a:off x="131219" y="89539"/>
            <a:ext cx="6541430"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dirty="0">
                <a:solidFill>
                  <a:prstClr val="black"/>
                </a:solidFill>
                <a:latin typeface="Segoe UI Light" panose="020B0502040204020203" pitchFamily="34" charset="0"/>
                <a:ea typeface="メイリオ" panose="020B0604030504040204" pitchFamily="50" charset="-128"/>
              </a:rPr>
              <a:t>事業実施主体（団体名）名：</a:t>
            </a:r>
            <a:endParaRPr lang="ja-JP" altLang="en-US" sz="1601" dirty="0">
              <a:solidFill>
                <a:srgbClr val="0000FF"/>
              </a:solidFill>
              <a:latin typeface="Segoe UI Light" panose="020B0502040204020203" pitchFamily="34" charset="0"/>
              <a:ea typeface="メイリオ" panose="020B0604030504040204" pitchFamily="50" charset="-128"/>
            </a:endParaRPr>
          </a:p>
        </p:txBody>
      </p:sp>
      <p:sp>
        <p:nvSpPr>
          <p:cNvPr id="5" name="テキスト ボックス 4">
            <a:extLst>
              <a:ext uri="{FF2B5EF4-FFF2-40B4-BE49-F238E27FC236}">
                <a16:creationId xmlns:a16="http://schemas.microsoft.com/office/drawing/2014/main" id="{02FD45AD-F7BF-4D5B-8801-A46095CA426C}"/>
              </a:ext>
            </a:extLst>
          </p:cNvPr>
          <p:cNvSpPr txBox="1"/>
          <p:nvPr/>
        </p:nvSpPr>
        <p:spPr>
          <a:xfrm>
            <a:off x="11" y="587664"/>
            <a:ext cx="12166239" cy="959501"/>
          </a:xfrm>
          <a:prstGeom prst="rect">
            <a:avLst/>
          </a:prstGeom>
          <a:solidFill>
            <a:schemeClr val="accent4">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r>
              <a:rPr lang="ja-JP" altLang="en-US" sz="140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○施設整備の概要：</a:t>
            </a:r>
            <a:endParaRPr lang="en-US" altLang="ja-JP" sz="1400"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80989" indent="-180989">
              <a:lnSpc>
                <a:spcPts val="1701"/>
              </a:lnSpc>
              <a:spcBef>
                <a:spcPts val="201"/>
              </a:spcBef>
              <a:spcAft>
                <a:spcPts val="201"/>
              </a:spcAft>
            </a:pPr>
            <a:endParaRPr lang="en-US" altLang="ja-JP" sz="1400"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80989" indent="-180989">
              <a:lnSpc>
                <a:spcPts val="1701"/>
              </a:lnSpc>
              <a:spcBef>
                <a:spcPts val="201"/>
              </a:spcBef>
              <a:spcAft>
                <a:spcPts val="201"/>
              </a:spcAft>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 name="直線コネクタ 5">
            <a:extLst>
              <a:ext uri="{FF2B5EF4-FFF2-40B4-BE49-F238E27FC236}">
                <a16:creationId xmlns:a16="http://schemas.microsoft.com/office/drawing/2014/main" id="{C5730A6E-EDB8-474D-8596-FEC43A600406}"/>
              </a:ext>
            </a:extLst>
          </p:cNvPr>
          <p:cNvCxnSpPr>
            <a:cxnSpLocks/>
          </p:cNvCxnSpPr>
          <p:nvPr/>
        </p:nvCxnSpPr>
        <p:spPr>
          <a:xfrm>
            <a:off x="11" y="518616"/>
            <a:ext cx="12192001" cy="0"/>
          </a:xfrm>
          <a:prstGeom prst="line">
            <a:avLst/>
          </a:prstGeom>
          <a:ln w="88900" cmpd="thickThin">
            <a:solidFill>
              <a:srgbClr val="FFC000"/>
            </a:solidFill>
          </a:ln>
        </p:spPr>
        <p:style>
          <a:lnRef idx="1">
            <a:schemeClr val="accent3"/>
          </a:lnRef>
          <a:fillRef idx="0">
            <a:schemeClr val="accent3"/>
          </a:fillRef>
          <a:effectRef idx="0">
            <a:schemeClr val="accent3"/>
          </a:effectRef>
          <a:fontRef idx="minor">
            <a:schemeClr val="tx1"/>
          </a:fontRef>
        </p:style>
      </p:cxnSp>
      <p:sp>
        <p:nvSpPr>
          <p:cNvPr id="8" name="テキスト ボックス 7">
            <a:extLst>
              <a:ext uri="{FF2B5EF4-FFF2-40B4-BE49-F238E27FC236}">
                <a16:creationId xmlns:a16="http://schemas.microsoft.com/office/drawing/2014/main" id="{9661FE00-7781-4D76-BBFA-651871F9DC4D}"/>
              </a:ext>
            </a:extLst>
          </p:cNvPr>
          <p:cNvSpPr txBox="1"/>
          <p:nvPr/>
        </p:nvSpPr>
        <p:spPr>
          <a:xfrm>
            <a:off x="10721963" y="64607"/>
            <a:ext cx="1338828" cy="369653"/>
          </a:xfrm>
          <a:prstGeom prst="rect">
            <a:avLst/>
          </a:prstGeom>
          <a:noFill/>
          <a:ln>
            <a:solidFill>
              <a:schemeClr val="tx1"/>
            </a:solidFill>
          </a:ln>
        </p:spPr>
        <p:txBody>
          <a:bodyPr wrap="none" rtlCol="0">
            <a:spAutoFit/>
          </a:bodyPr>
          <a:lstStyle/>
          <a:p>
            <a:r>
              <a:rPr lang="ja-JP" altLang="en-US" sz="1802" dirty="0"/>
              <a:t>施設整備用</a:t>
            </a:r>
          </a:p>
        </p:txBody>
      </p:sp>
      <p:sp>
        <p:nvSpPr>
          <p:cNvPr id="9" name="角丸四角形 60">
            <a:extLst>
              <a:ext uri="{FF2B5EF4-FFF2-40B4-BE49-F238E27FC236}">
                <a16:creationId xmlns:a16="http://schemas.microsoft.com/office/drawing/2014/main" id="{A4FC5470-7DC3-42EE-91D1-A0E8F6FF5854}"/>
              </a:ext>
            </a:extLst>
          </p:cNvPr>
          <p:cNvSpPr/>
          <p:nvPr/>
        </p:nvSpPr>
        <p:spPr>
          <a:xfrm>
            <a:off x="25761" y="1644325"/>
            <a:ext cx="3847125" cy="2025638"/>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事業の型　□市町村・中核法人実施型　</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　　　　　　□農家民泊経営者等実施型</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取組地域の所在する都道府県・市町村：</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事業実施主体の所在地及び連絡先：</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00" dirty="0">
              <a:solidFill>
                <a:srgbClr val="0000FF"/>
              </a:solidFill>
              <a:latin typeface="メイリオ" panose="020B0604030504040204" pitchFamily="50" charset="-128"/>
              <a:ea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施設管理団体</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事務局の所在地及び連絡先：</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事業の期間：</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 75">
            <a:extLst>
              <a:ext uri="{FF2B5EF4-FFF2-40B4-BE49-F238E27FC236}">
                <a16:creationId xmlns:a16="http://schemas.microsoft.com/office/drawing/2014/main" id="{EC71D7FD-E9F2-4D8D-936B-8EC8F4BC1F98}"/>
              </a:ext>
            </a:extLst>
          </p:cNvPr>
          <p:cNvSpPr/>
          <p:nvPr/>
        </p:nvSpPr>
        <p:spPr>
          <a:xfrm>
            <a:off x="99474" y="1554845"/>
            <a:ext cx="1512000" cy="239972"/>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graphicFrame>
        <p:nvGraphicFramePr>
          <p:cNvPr id="11" name="表 11">
            <a:extLst>
              <a:ext uri="{FF2B5EF4-FFF2-40B4-BE49-F238E27FC236}">
                <a16:creationId xmlns:a16="http://schemas.microsoft.com/office/drawing/2014/main" id="{7ECC9C18-3528-406D-95B8-B2A2E9994802}"/>
              </a:ext>
            </a:extLst>
          </p:cNvPr>
          <p:cNvGraphicFramePr>
            <a:graphicFrameLocks noGrp="1"/>
          </p:cNvGraphicFramePr>
          <p:nvPr>
            <p:extLst>
              <p:ext uri="{D42A27DB-BD31-4B8C-83A1-F6EECF244321}">
                <p14:modId xmlns:p14="http://schemas.microsoft.com/office/powerpoint/2010/main" val="1326893242"/>
              </p:ext>
            </p:extLst>
          </p:nvPr>
        </p:nvGraphicFramePr>
        <p:xfrm>
          <a:off x="3953818" y="1631822"/>
          <a:ext cx="8212432" cy="1965968"/>
        </p:xfrm>
        <a:graphic>
          <a:graphicData uri="http://schemas.openxmlformats.org/drawingml/2006/table">
            <a:tbl>
              <a:tblPr firstRow="1" bandRow="1">
                <a:tableStyleId>{00A15C55-8517-42AA-B614-E9B94910E393}</a:tableStyleId>
              </a:tblPr>
              <a:tblGrid>
                <a:gridCol w="2053108">
                  <a:extLst>
                    <a:ext uri="{9D8B030D-6E8A-4147-A177-3AD203B41FA5}">
                      <a16:colId xmlns:a16="http://schemas.microsoft.com/office/drawing/2014/main" val="3823246789"/>
                    </a:ext>
                  </a:extLst>
                </a:gridCol>
                <a:gridCol w="2053108">
                  <a:extLst>
                    <a:ext uri="{9D8B030D-6E8A-4147-A177-3AD203B41FA5}">
                      <a16:colId xmlns:a16="http://schemas.microsoft.com/office/drawing/2014/main" val="791480757"/>
                    </a:ext>
                  </a:extLst>
                </a:gridCol>
                <a:gridCol w="2053108">
                  <a:extLst>
                    <a:ext uri="{9D8B030D-6E8A-4147-A177-3AD203B41FA5}">
                      <a16:colId xmlns:a16="http://schemas.microsoft.com/office/drawing/2014/main" val="2393622331"/>
                    </a:ext>
                  </a:extLst>
                </a:gridCol>
                <a:gridCol w="2053108">
                  <a:extLst>
                    <a:ext uri="{9D8B030D-6E8A-4147-A177-3AD203B41FA5}">
                      <a16:colId xmlns:a16="http://schemas.microsoft.com/office/drawing/2014/main" val="3058168891"/>
                    </a:ext>
                  </a:extLst>
                </a:gridCol>
              </a:tblGrid>
              <a:tr h="269285">
                <a:tc>
                  <a:txBody>
                    <a:bodyPr/>
                    <a:lstStyle/>
                    <a:p>
                      <a:endParaRPr kumimoji="1" lang="ja-JP" altLang="en-US" sz="1500" dirty="0"/>
                    </a:p>
                  </a:txBody>
                  <a:tcPr marT="45721" marB="45721"/>
                </a:tc>
                <a:tc>
                  <a:txBody>
                    <a:bodyPr/>
                    <a:lstStyle/>
                    <a:p>
                      <a:pPr algn="ctr"/>
                      <a:r>
                        <a:rPr kumimoji="1" lang="ja-JP" altLang="en-US" sz="1500" dirty="0"/>
                        <a:t>令和６年度</a:t>
                      </a:r>
                    </a:p>
                  </a:txBody>
                  <a:tcPr marT="45721" marB="45721"/>
                </a:tc>
                <a:tc>
                  <a:txBody>
                    <a:bodyPr/>
                    <a:lstStyle/>
                    <a:p>
                      <a:pPr algn="ctr"/>
                      <a:r>
                        <a:rPr kumimoji="1" lang="ja-JP" altLang="en-US" sz="1500" dirty="0"/>
                        <a:t>令和７年度</a:t>
                      </a:r>
                    </a:p>
                  </a:txBody>
                  <a:tcPr marT="45721" marB="45721"/>
                </a:tc>
                <a:tc>
                  <a:txBody>
                    <a:bodyPr/>
                    <a:lstStyle/>
                    <a:p>
                      <a:pPr algn="ctr"/>
                      <a:r>
                        <a:rPr kumimoji="1" lang="ja-JP" altLang="en-US" sz="1500" dirty="0"/>
                        <a:t>備考</a:t>
                      </a:r>
                    </a:p>
                  </a:txBody>
                  <a:tcPr marT="45721" marB="45721"/>
                </a:tc>
                <a:extLst>
                  <a:ext uri="{0D108BD9-81ED-4DB2-BD59-A6C34878D82A}">
                    <a16:rowId xmlns:a16="http://schemas.microsoft.com/office/drawing/2014/main" val="476177070"/>
                  </a:ext>
                </a:extLst>
              </a:tr>
              <a:tr h="269285">
                <a:tc>
                  <a:txBody>
                    <a:bodyPr/>
                    <a:lstStyle/>
                    <a:p>
                      <a:r>
                        <a:rPr kumimoji="1" lang="ja-JP" altLang="en-US" sz="1500" dirty="0"/>
                        <a:t>事業費（千円）</a:t>
                      </a: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824754179"/>
                  </a:ext>
                </a:extLst>
              </a:tr>
              <a:tr h="269285">
                <a:tc>
                  <a:txBody>
                    <a:bodyPr/>
                    <a:lstStyle/>
                    <a:p>
                      <a:r>
                        <a:rPr kumimoji="1" lang="ja-JP" altLang="en-US" sz="1500" dirty="0"/>
                        <a:t>　うち交付金額</a:t>
                      </a: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3638404631"/>
                  </a:ext>
                </a:extLst>
              </a:tr>
              <a:tr h="846322">
                <a:tc>
                  <a:txBody>
                    <a:bodyPr/>
                    <a:lstStyle/>
                    <a:p>
                      <a:r>
                        <a:rPr kumimoji="1" lang="ja-JP" altLang="en-US" sz="1500" dirty="0"/>
                        <a:t>主な事業内容</a:t>
                      </a:r>
                      <a:endParaRPr kumimoji="1" lang="en-US" altLang="ja-JP" sz="1500" dirty="0"/>
                    </a:p>
                    <a:p>
                      <a:r>
                        <a:rPr kumimoji="1" lang="ja-JP" altLang="en-US" sz="1500" dirty="0"/>
                        <a:t>　</a:t>
                      </a:r>
                    </a:p>
                  </a:txBody>
                  <a:tcPr marT="45721" marB="45721"/>
                </a:tc>
                <a:tc>
                  <a:txBody>
                    <a:bodyPr/>
                    <a:lstStyle/>
                    <a:p>
                      <a:endParaRPr kumimoji="1" lang="en-US" altLang="ja-JP" sz="1500" dirty="0">
                        <a:solidFill>
                          <a:srgbClr val="0000FF"/>
                        </a:solidFill>
                      </a:endParaRPr>
                    </a:p>
                    <a:p>
                      <a:endParaRPr kumimoji="1" lang="en-US" altLang="ja-JP" sz="1500" dirty="0"/>
                    </a:p>
                    <a:p>
                      <a:endParaRPr kumimoji="1" lang="en-US" altLang="ja-JP" sz="1500" dirty="0"/>
                    </a:p>
                    <a:p>
                      <a:endParaRPr kumimoji="1" lang="ja-JP" altLang="en-US" sz="1500" dirty="0"/>
                    </a:p>
                  </a:txBody>
                  <a:tcPr marT="45721" marB="45721"/>
                </a:tc>
                <a:tc>
                  <a:txBody>
                    <a:bodyPr/>
                    <a:lstStyle/>
                    <a:p>
                      <a:endParaRPr kumimoji="1" lang="en-US" altLang="ja-JP" sz="1500" dirty="0">
                        <a:solidFill>
                          <a:srgbClr val="0000FF"/>
                        </a:solidFill>
                      </a:endParaRPr>
                    </a:p>
                    <a:p>
                      <a:r>
                        <a:rPr kumimoji="1" lang="ja-JP" altLang="en-US" sz="1500" dirty="0">
                          <a:solidFill>
                            <a:srgbClr val="0000FF"/>
                          </a:solidFill>
                        </a:rPr>
                        <a:t>　</a:t>
                      </a:r>
                    </a:p>
                  </a:txBody>
                  <a:tcPr marT="45721" marB="45721"/>
                </a:tc>
                <a:tc>
                  <a:txBody>
                    <a:bodyPr/>
                    <a:lstStyle/>
                    <a:p>
                      <a:endParaRPr kumimoji="1" lang="ja-JP" altLang="en-US" sz="1500" dirty="0"/>
                    </a:p>
                  </a:txBody>
                  <a:tcPr marT="45721" marB="45721"/>
                </a:tc>
                <a:extLst>
                  <a:ext uri="{0D108BD9-81ED-4DB2-BD59-A6C34878D82A}">
                    <a16:rowId xmlns:a16="http://schemas.microsoft.com/office/drawing/2014/main" val="4080329631"/>
                  </a:ext>
                </a:extLst>
              </a:tr>
            </a:tbl>
          </a:graphicData>
        </a:graphic>
      </p:graphicFrame>
      <p:sp>
        <p:nvSpPr>
          <p:cNvPr id="12" name="正方形/長方形 11">
            <a:extLst>
              <a:ext uri="{FF2B5EF4-FFF2-40B4-BE49-F238E27FC236}">
                <a16:creationId xmlns:a16="http://schemas.microsoft.com/office/drawing/2014/main" id="{5C2BB9FC-2DF7-45BE-B1A8-BB80FCD1F73C}"/>
              </a:ext>
            </a:extLst>
          </p:cNvPr>
          <p:cNvSpPr/>
          <p:nvPr/>
        </p:nvSpPr>
        <p:spPr>
          <a:xfrm>
            <a:off x="56440" y="3719855"/>
            <a:ext cx="12079120" cy="304861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ja-JP" altLang="en-US" sz="1802"/>
          </a:p>
        </p:txBody>
      </p:sp>
      <p:sp>
        <p:nvSpPr>
          <p:cNvPr id="14" name="角丸四角形 75">
            <a:extLst>
              <a:ext uri="{FF2B5EF4-FFF2-40B4-BE49-F238E27FC236}">
                <a16:creationId xmlns:a16="http://schemas.microsoft.com/office/drawing/2014/main" id="{3CB66D55-EDD8-4344-91F7-8CE58AF0B448}"/>
              </a:ext>
            </a:extLst>
          </p:cNvPr>
          <p:cNvSpPr/>
          <p:nvPr/>
        </p:nvSpPr>
        <p:spPr>
          <a:xfrm>
            <a:off x="101374" y="3719855"/>
            <a:ext cx="2913294" cy="271110"/>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基本設計（平面図及びイメージ図）</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31" name="正方形/長方形 30">
            <a:extLst>
              <a:ext uri="{FF2B5EF4-FFF2-40B4-BE49-F238E27FC236}">
                <a16:creationId xmlns:a16="http://schemas.microsoft.com/office/drawing/2014/main" id="{8BF22EC5-ED3D-E4D8-0ABB-15976AE7256A}"/>
              </a:ext>
            </a:extLst>
          </p:cNvPr>
          <p:cNvSpPr/>
          <p:nvPr/>
        </p:nvSpPr>
        <p:spPr>
          <a:xfrm>
            <a:off x="9463057" y="4864212"/>
            <a:ext cx="2517811" cy="18125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350" dirty="0"/>
              <a:t>地図等で施設位置を明示</a:t>
            </a:r>
          </a:p>
        </p:txBody>
      </p:sp>
      <p:sp>
        <p:nvSpPr>
          <p:cNvPr id="33" name="テキスト ボックス 32">
            <a:extLst>
              <a:ext uri="{FF2B5EF4-FFF2-40B4-BE49-F238E27FC236}">
                <a16:creationId xmlns:a16="http://schemas.microsoft.com/office/drawing/2014/main" id="{A7E1ADDD-D6EF-CD69-70F6-8904AA0E5B24}"/>
              </a:ext>
            </a:extLst>
          </p:cNvPr>
          <p:cNvSpPr txBox="1"/>
          <p:nvPr/>
        </p:nvSpPr>
        <p:spPr>
          <a:xfrm>
            <a:off x="247615" y="4068068"/>
            <a:ext cx="607859" cy="261610"/>
          </a:xfrm>
          <a:prstGeom prst="rect">
            <a:avLst/>
          </a:prstGeom>
          <a:solidFill>
            <a:schemeClr val="bg1"/>
          </a:solidFill>
          <a:ln>
            <a:solidFill>
              <a:schemeClr val="tx1"/>
            </a:solidFill>
          </a:ln>
        </p:spPr>
        <p:txBody>
          <a:bodyPr wrap="none" rtlCol="0">
            <a:spAutoFit/>
          </a:bodyPr>
          <a:lstStyle/>
          <a:p>
            <a:r>
              <a:rPr lang="ja-JP" altLang="en-US" sz="1100" dirty="0"/>
              <a:t>改修前</a:t>
            </a:r>
          </a:p>
        </p:txBody>
      </p:sp>
      <p:sp>
        <p:nvSpPr>
          <p:cNvPr id="34" name="テキスト ボックス 33">
            <a:extLst>
              <a:ext uri="{FF2B5EF4-FFF2-40B4-BE49-F238E27FC236}">
                <a16:creationId xmlns:a16="http://schemas.microsoft.com/office/drawing/2014/main" id="{8E7C69EE-2091-5296-B5A1-8B3DD8F9C1F2}"/>
              </a:ext>
            </a:extLst>
          </p:cNvPr>
          <p:cNvSpPr txBox="1"/>
          <p:nvPr/>
        </p:nvSpPr>
        <p:spPr>
          <a:xfrm>
            <a:off x="4018090" y="4063389"/>
            <a:ext cx="607859" cy="261610"/>
          </a:xfrm>
          <a:prstGeom prst="rect">
            <a:avLst/>
          </a:prstGeom>
          <a:solidFill>
            <a:schemeClr val="bg1"/>
          </a:solidFill>
          <a:ln>
            <a:solidFill>
              <a:schemeClr val="tx1"/>
            </a:solidFill>
          </a:ln>
        </p:spPr>
        <p:txBody>
          <a:bodyPr wrap="none" rtlCol="0">
            <a:spAutoFit/>
          </a:bodyPr>
          <a:lstStyle/>
          <a:p>
            <a:r>
              <a:rPr lang="ja-JP" altLang="en-US" sz="1100" dirty="0"/>
              <a:t>改修後</a:t>
            </a:r>
          </a:p>
        </p:txBody>
      </p:sp>
    </p:spTree>
    <p:extLst>
      <p:ext uri="{BB962C8B-B14F-4D97-AF65-F5344CB8AC3E}">
        <p14:creationId xmlns:p14="http://schemas.microsoft.com/office/powerpoint/2010/main" val="39471811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F72E8B663AFF342A5603B9BA36EAC75" ma:contentTypeVersion="15" ma:contentTypeDescription="新しいドキュメントを作成します。" ma:contentTypeScope="" ma:versionID="e4e48808fee6d1863bebeee1bd07fbaf">
  <xsd:schema xmlns:xsd="http://www.w3.org/2001/XMLSchema" xmlns:xs="http://www.w3.org/2001/XMLSchema" xmlns:p="http://schemas.microsoft.com/office/2006/metadata/properties" xmlns:ns2="90d01792-5c13-400a-898f-a394faf268eb" xmlns:ns3="85ec59af-1a16-40a0-b163-384e34c79a5c" targetNamespace="http://schemas.microsoft.com/office/2006/metadata/properties" ma:root="true" ma:fieldsID="bf43a1aabb01c534fe1b50c41f42113a" ns2:_="" ns3:_="">
    <xsd:import namespace="90d01792-5c13-400a-898f-a394faf268eb"/>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bjectDetectorVersions" minOccurs="0"/>
                <xsd:element ref="ns2:_Flow_SignoffStatu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01792-5c13-400a-898f-a394faf268eb"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_Flow_SignoffStatus" ma:index="21" nillable="true" ma:displayName="承認の状態" ma:internalName="_x627f__x8a8d__x306e__x72b6__x614b_">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2872609-09d8-45fc-976e-aa44846e9e2c}"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4f5c__x6210__x65e5__x6642_ xmlns="90d01792-5c13-400a-898f-a394faf268eb" xsi:nil="true"/>
    <lcf76f155ced4ddcb4097134ff3c332f xmlns="90d01792-5c13-400a-898f-a394faf268eb">
      <Terms xmlns="http://schemas.microsoft.com/office/infopath/2007/PartnerControls"/>
    </lcf76f155ced4ddcb4097134ff3c332f>
    <TaxCatchAll xmlns="85ec59af-1a16-40a0-b163-384e34c79a5c" xsi:nil="true"/>
    <_Flow_SignoffStatus xmlns="90d01792-5c13-400a-898f-a394faf268eb" xsi:nil="true"/>
  </documentManagement>
</p:properties>
</file>

<file path=customXml/itemProps1.xml><?xml version="1.0" encoding="utf-8"?>
<ds:datastoreItem xmlns:ds="http://schemas.openxmlformats.org/officeDocument/2006/customXml" ds:itemID="{71602CF3-1C82-4428-BFFD-3EBEFA7F90E0}"/>
</file>

<file path=customXml/itemProps2.xml><?xml version="1.0" encoding="utf-8"?>
<ds:datastoreItem xmlns:ds="http://schemas.openxmlformats.org/officeDocument/2006/customXml" ds:itemID="{4B002152-CCA4-4636-B8BC-1AEE25F1419E}"/>
</file>

<file path=customXml/itemProps3.xml><?xml version="1.0" encoding="utf-8"?>
<ds:datastoreItem xmlns:ds="http://schemas.openxmlformats.org/officeDocument/2006/customXml" ds:itemID="{9A214584-7218-484B-9A2B-D8E3B7DD4BC3}"/>
</file>

<file path=docProps/app.xml><?xml version="1.0" encoding="utf-8"?>
<Properties xmlns="http://schemas.openxmlformats.org/officeDocument/2006/extended-properties" xmlns:vt="http://schemas.openxmlformats.org/officeDocument/2006/docPropsVTypes">
  <Template>Office Theme</Template>
  <TotalTime>0</TotalTime>
  <Words>532</Words>
  <PresentationFormat>ワイド画面</PresentationFormat>
  <Paragraphs>104</Paragraphs>
  <Slides>7</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vt:i4>
      </vt:variant>
    </vt:vector>
  </HeadingPairs>
  <TitlesOfParts>
    <vt:vector size="16" baseType="lpstr">
      <vt:lpstr>Meiryo UI</vt:lpstr>
      <vt:lpstr>ＭＳ ゴシック</vt:lpstr>
      <vt:lpstr>メイリオ</vt:lpstr>
      <vt:lpstr>游ゴシック</vt:lpstr>
      <vt:lpstr>游ゴシック Light</vt:lpstr>
      <vt:lpstr>Arial</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dcterms:created xsi:type="dcterms:W3CDTF">2024-02-02T06:39:17Z</dcterms:created>
  <dcterms:modified xsi:type="dcterms:W3CDTF">2024-02-02T06:39:22Z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0x010100AF72E8B663AFF342A5603B9BA36EAC75</vt:lpwstr>
  </property>
</Properties>
</file>