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63" r:id="rId4"/>
    <p:sldId id="272" r:id="rId5"/>
    <p:sldId id="261" r:id="rId6"/>
    <p:sldId id="265" r:id="rId7"/>
    <p:sldId id="262" r:id="rId8"/>
    <p:sldId id="266" r:id="rId9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3800"/>
    <a:srgbClr val="FF3300"/>
    <a:srgbClr val="FF9999"/>
    <a:srgbClr val="E23600"/>
    <a:srgbClr val="CC0000"/>
    <a:srgbClr val="DA3400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E0BE96-360F-4F50-B367-CFA8292942D6}" v="3" dt="2025-07-11T00:52:21.255"/>
    <p1510:client id="{ED964DA5-8946-4CB3-A613-C7E06A37F748}" v="2" dt="2025-07-11T00:42:10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6" autoAdjust="0"/>
    <p:restoredTop sz="95794" autoAdjust="0"/>
  </p:normalViewPr>
  <p:slideViewPr>
    <p:cSldViewPr snapToGrid="0">
      <p:cViewPr varScale="1">
        <p:scale>
          <a:sx n="58" d="100"/>
          <a:sy n="58" d="100"/>
        </p:scale>
        <p:origin x="265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F5A58665-F556-4376-9A43-7457440CAC97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403" y="4782900"/>
            <a:ext cx="5446396" cy="3913425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814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082" y="9441814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B0F53504-C9AD-4934-A3C6-1BF4F5022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092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F6BA40-F149-F4C0-EA2C-046C7F34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4DBFDD-C3F9-9D4E-9EA9-439D8F4CE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EF6E3A-9472-CBC2-A857-53C46A9F1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2880-1356-423C-8779-11DDD29EC768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FDB322-2622-B0B1-22D9-49D618781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1CF52-2E00-ACC3-0ECA-02154DE3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5EAC9D-7E86-245E-7356-3CC6E0837028}"/>
              </a:ext>
            </a:extLst>
          </p:cNvPr>
          <p:cNvSpPr txBox="1"/>
          <p:nvPr userDrawn="1"/>
        </p:nvSpPr>
        <p:spPr>
          <a:xfrm>
            <a:off x="0" y="55037"/>
            <a:ext cx="3833132" cy="107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113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sz="2113" baseline="0" dirty="0">
                <a:latin typeface="+mn-ea"/>
                <a:ea typeface="+mn-ea"/>
              </a:rPr>
              <a:t> </a:t>
            </a:r>
            <a:r>
              <a:rPr kumimoji="1" lang="ja-JP" altLang="en-US" sz="2113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sz="2113" dirty="0">
                <a:latin typeface="+mn-ea"/>
                <a:ea typeface="+mn-ea"/>
              </a:rPr>
              <a:t>10</a:t>
            </a:r>
            <a:r>
              <a:rPr kumimoji="1" lang="ja-JP" altLang="en-US" sz="2113" dirty="0">
                <a:latin typeface="+mn-ea"/>
                <a:ea typeface="+mn-ea"/>
              </a:rPr>
              <a:t>　</a:t>
            </a:r>
            <a:r>
              <a:rPr kumimoji="1" lang="en-US" altLang="ja-JP" sz="2113" dirty="0">
                <a:latin typeface="+mn-ea"/>
                <a:ea typeface="+mn-ea"/>
              </a:rPr>
              <a:t>20</a:t>
            </a:r>
            <a:r>
              <a:rPr kumimoji="1" lang="ja-JP" altLang="en-US" sz="2113" dirty="0">
                <a:latin typeface="+mn-ea"/>
                <a:ea typeface="+mn-ea"/>
              </a:rPr>
              <a:t>　</a:t>
            </a:r>
            <a:r>
              <a:rPr kumimoji="1" lang="en-US" altLang="ja-JP" sz="2113" dirty="0">
                <a:latin typeface="+mn-ea"/>
                <a:ea typeface="+mn-ea"/>
              </a:rPr>
              <a:t>30</a:t>
            </a:r>
            <a:r>
              <a:rPr kumimoji="1" lang="ja-JP" altLang="en-US" sz="2113" dirty="0">
                <a:latin typeface="+mn-ea"/>
                <a:ea typeface="+mn-ea"/>
              </a:rPr>
              <a:t>年）</a:t>
            </a:r>
            <a:r>
              <a:rPr kumimoji="1" lang="ja-JP" altLang="en-US" sz="2113" dirty="0"/>
              <a:t>　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D52DEC-F6C8-A4FD-FDA3-6DA6CA3659A1}"/>
              </a:ext>
            </a:extLst>
          </p:cNvPr>
          <p:cNvSpPr txBox="1"/>
          <p:nvPr userDrawn="1"/>
        </p:nvSpPr>
        <p:spPr>
          <a:xfrm>
            <a:off x="5786437" y="2"/>
            <a:ext cx="1071563" cy="74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113" dirty="0"/>
              <a:t>○○限り</a:t>
            </a:r>
            <a:endParaRPr kumimoji="1" lang="en-US" altLang="ja-JP" sz="2113" dirty="0"/>
          </a:p>
        </p:txBody>
      </p:sp>
    </p:spTree>
    <p:extLst>
      <p:ext uri="{BB962C8B-B14F-4D97-AF65-F5344CB8AC3E}">
        <p14:creationId xmlns:p14="http://schemas.microsoft.com/office/powerpoint/2010/main" val="43612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F0D4D1-6FE0-A70E-9102-84835960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E27DE4-2DB6-9E8D-EF24-AE1B3F7B2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0E60C9-4B63-4C75-1F25-22DF99180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EC-BBD8-4FD3-9AAB-FC50C0AC5675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8D7F50-3B72-57E6-7CF5-8AEBC5B54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7C80CD-18D7-D890-C1BC-D48E8AAE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78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87016A-A6CC-F529-F9BE-066DF655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405E22-BBA3-3292-18A5-0A6936CE4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38C2B6-9FFB-B1A0-5FC8-2CBE208DB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0AB-1B6C-4E63-81FA-C8768DDD393E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42F7E1-3697-F211-7753-BA8F186C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F48DFA-583D-DE0A-197D-A584EFDA4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19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13993-06A9-831F-D4AD-94B1690DC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55847A-08D9-A133-6870-6B44C21B9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35D33BE-A80F-312E-7CE0-DDD31C844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B564BC-D576-E9F8-505C-272786DC7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F9-B400-41F0-8D5D-9805022B7146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FF900A-AEB7-3F65-EEBB-06924D5B9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0C9DC8-3D8A-1B89-B24E-CD49DD9A0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86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A9241A-3A1C-CAEA-956F-1EC33A5B0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97CCA5-9086-EA64-9FF7-4E9D24EDA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B8DAFD-AE31-4510-CA0D-99760FF75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F84FBC0-52D2-D125-8274-ABB3034E7F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A73B68E-DA97-115C-F08B-D4BEF0CA16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F73271B-796B-56C4-C94C-980E9E5B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9A73-6B35-4AC5-B568-7DA897A147DF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D52F855-BB71-E2A1-0A49-7B7DB96C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A2CBDC5-86FF-4B13-4BDD-8B4C88E1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64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2D8742-3477-78FE-F667-36DA642E4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818AADA-34E2-E218-D353-0F70FBBD8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96AC-450E-4EE8-83F2-0DDDDCF17028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CC67C3E-5EF3-B394-0A0D-5E8D2139F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ED2EAF2-41E1-5265-8311-F29CA01F7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44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2B15727-AC05-927D-E0BE-8B50303D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AEF88-9DC7-4BA0-989B-E491DCF09BF8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89E3329-4474-7C2C-DCDC-B38427A4E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E7DB84-5275-DFDA-7517-D185A52BC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731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7F92EC-F4B3-A2F3-746C-CF4FF212B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74FF33-9199-C986-5724-916B26F48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B14EDA-0102-F6AF-0306-47524F4DC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24CD56-B081-5F2E-518C-E88F484C9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CA17-4B3C-4415-B981-949FF5929E8C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A4F6E0-30B5-1077-CECF-76782F09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C65B0B-5F49-42FE-F0ED-A59D9D48A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988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3F53B2-932B-CD0E-380F-23B7F301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0E73C93-4CF7-023D-7D6E-17F1CB3090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C1AC17B-03ED-6AD5-2EC7-EE8FDC5B7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F05280-FBFF-B35B-C9B1-702403D9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1564E-188B-4F37-827E-627E32326866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AB030E-7ABF-F2A6-F07A-E7ABAC07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7B0458-CFB3-0F95-7CBE-BDE4BC0F3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66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4CB9C1-8FA7-386D-83FF-31EAE8D4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DE6D190-9DF2-BEF3-68AC-AB2F23DF8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B20D85-85E1-51E2-6AED-2B2DBA21B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5E25-E89A-473B-BFD7-992AF769C323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F32CDA-945D-E11E-9813-8B78B7C4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64C31E-79B0-9900-3876-262E98ED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38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FF92DB0-76BA-E447-5EC7-92560C6BDC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3B74E8-645F-B61E-D4A7-7D7DF49C9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216A66-4C53-F2D6-9317-701E5D4A5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7B56-F612-44C8-9873-3D46AABAB5A2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C03072-FE9F-5EAC-9ECA-650D95CE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50630C-CC13-9844-3A2E-72557B8C9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985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32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F897A8D-390A-3A18-9B5E-BA368BE6A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15C8D0-3097-3184-23E6-72EE74BCD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FA907C-FFFB-5F3E-C7D3-DF547459B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2A0AE-77B4-4419-96E3-F459FDEF04B5}" type="datetime1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65FBBD-0ABE-388E-14DB-CE73F58E2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F56361-9E27-ECEB-A468-3AFEB4954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87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aff.go.jp/j/kanbo/maff-app.htm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6.jpeg"/><Relationship Id="rId7" Type="http://schemas.microsoft.com/office/2007/relationships/hdphoto" Target="../media/hdphoto1.wdp"/><Relationship Id="rId12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jpeg"/><Relationship Id="rId5" Type="http://schemas.openxmlformats.org/officeDocument/2006/relationships/image" Target="../media/image18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emf"/><Relationship Id="rId7" Type="http://schemas.openxmlformats.org/officeDocument/2006/relationships/image" Target="../media/image31.w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wmf"/><Relationship Id="rId9" Type="http://schemas.openxmlformats.org/officeDocument/2006/relationships/image" Target="../media/image3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s://www.maff.go.jp/j/kanbo/sagyou_anzen/catalog.html" TargetMode="External"/><Relationship Id="rId7" Type="http://schemas.openxmlformats.org/officeDocument/2006/relationships/image" Target="../media/image42.png"/><Relationship Id="rId2" Type="http://schemas.openxmlformats.org/officeDocument/2006/relationships/hyperlink" Target="https://www.maff.go.jp/j/seisan/sien/sizai/s_kikaika/anzen/index.html#necchuusho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jma.go.jp/jma/kishou/know/kurashi/netsu.html" TargetMode="External"/><Relationship Id="rId11" Type="http://schemas.openxmlformats.org/officeDocument/2006/relationships/image" Target="../media/image46.png"/><Relationship Id="rId5" Type="http://schemas.openxmlformats.org/officeDocument/2006/relationships/hyperlink" Target="https://www.mhlw.go.jp/stf/seisakunitsuite/bunya/kenkou_iryou/kenkou/nettyuu/" TargetMode="External"/><Relationship Id="rId10" Type="http://schemas.openxmlformats.org/officeDocument/2006/relationships/image" Target="../media/image45.png"/><Relationship Id="rId4" Type="http://schemas.openxmlformats.org/officeDocument/2006/relationships/hyperlink" Target="https://www.wbgt.env.go.jp/" TargetMode="Externa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77558F79-DE08-52C0-41A5-AF93FB4AB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1" y="6746121"/>
            <a:ext cx="2657475" cy="265747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B89878A-E3CA-82CB-6078-2055F47B9764}"/>
              </a:ext>
            </a:extLst>
          </p:cNvPr>
          <p:cNvSpPr/>
          <p:nvPr/>
        </p:nvSpPr>
        <p:spPr>
          <a:xfrm>
            <a:off x="533400" y="1694512"/>
            <a:ext cx="5791200" cy="7102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3200" b="1" dirty="0">
                <a:solidFill>
                  <a:schemeClr val="tx1"/>
                </a:solidFill>
              </a:rPr>
              <a:t>熱中症関係情報集</a:t>
            </a:r>
            <a:endParaRPr lang="en-US" altLang="ja-JP" sz="3200" b="1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0930AA-9042-98C5-AF65-6256E697637F}"/>
              </a:ext>
            </a:extLst>
          </p:cNvPr>
          <p:cNvSpPr txBox="1"/>
          <p:nvPr/>
        </p:nvSpPr>
        <p:spPr>
          <a:xfrm>
            <a:off x="3807912" y="465397"/>
            <a:ext cx="251668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推進機関のみなさまへ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96FCB71-1DDC-77A4-C932-C9FC556CE38E}"/>
              </a:ext>
            </a:extLst>
          </p:cNvPr>
          <p:cNvSpPr txBox="1"/>
          <p:nvPr/>
        </p:nvSpPr>
        <p:spPr>
          <a:xfrm>
            <a:off x="817708" y="3469361"/>
            <a:ext cx="4714138" cy="3241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ja-JP" altLang="en-US" dirty="0"/>
              <a:t>熱中症の発生状況</a:t>
            </a:r>
            <a:endParaRPr lang="en-US" altLang="ja-JP" dirty="0"/>
          </a:p>
          <a:p>
            <a:pPr>
              <a:lnSpc>
                <a:spcPts val="3000"/>
              </a:lnSpc>
            </a:pPr>
            <a:r>
              <a:rPr kumimoji="1" lang="ja-JP" altLang="en-US" dirty="0"/>
              <a:t>熱中症にかかりやすい人</a:t>
            </a:r>
            <a:endParaRPr kumimoji="1" lang="en-US" altLang="ja-JP" dirty="0"/>
          </a:p>
          <a:p>
            <a:pPr>
              <a:lnSpc>
                <a:spcPts val="3000"/>
              </a:lnSpc>
            </a:pPr>
            <a:r>
              <a:rPr lang="en-US" altLang="ja-JP" dirty="0"/>
              <a:t>MAFF</a:t>
            </a:r>
            <a:r>
              <a:rPr lang="ja-JP" altLang="en-US" dirty="0"/>
              <a:t>アプリと熱中症警戒アラートの連携</a:t>
            </a:r>
            <a:endParaRPr lang="en-US" altLang="ja-JP" dirty="0"/>
          </a:p>
          <a:p>
            <a:pPr>
              <a:lnSpc>
                <a:spcPts val="3000"/>
              </a:lnSpc>
            </a:pPr>
            <a:r>
              <a:rPr kumimoji="1" lang="ja-JP" altLang="en-US" dirty="0"/>
              <a:t>熱中症対策</a:t>
            </a:r>
            <a:endParaRPr kumimoji="1" lang="en-US" altLang="ja-JP" dirty="0"/>
          </a:p>
          <a:p>
            <a:pPr>
              <a:lnSpc>
                <a:spcPts val="1900"/>
              </a:lnSpc>
            </a:pPr>
            <a:r>
              <a:rPr lang="ja-JP" altLang="en-US" sz="1200" dirty="0"/>
              <a:t>・作業中に気を付けること</a:t>
            </a:r>
            <a:endParaRPr lang="en-US" altLang="ja-JP" sz="1200" dirty="0"/>
          </a:p>
          <a:p>
            <a:pPr>
              <a:lnSpc>
                <a:spcPts val="1900"/>
              </a:lnSpc>
            </a:pPr>
            <a:r>
              <a:rPr kumimoji="1" lang="ja-JP" altLang="en-US" sz="1200" dirty="0"/>
              <a:t>・熱中症対策アイテムの活用</a:t>
            </a:r>
            <a:endParaRPr kumimoji="1" lang="en-US" altLang="ja-JP" sz="1200" dirty="0"/>
          </a:p>
          <a:p>
            <a:pPr>
              <a:lnSpc>
                <a:spcPts val="3000"/>
              </a:lnSpc>
            </a:pPr>
            <a:r>
              <a:rPr kumimoji="1" lang="ja-JP" altLang="en-US" dirty="0"/>
              <a:t>熱中症の症状と応急処置</a:t>
            </a:r>
            <a:endParaRPr kumimoji="1" lang="en-US" altLang="ja-JP" dirty="0"/>
          </a:p>
          <a:p>
            <a:pPr>
              <a:lnSpc>
                <a:spcPts val="3000"/>
              </a:lnSpc>
            </a:pPr>
            <a:r>
              <a:rPr lang="ja-JP" altLang="en-US" dirty="0"/>
              <a:t>暑さ指数に応じた作業の目安</a:t>
            </a:r>
            <a:endParaRPr lang="en-US" altLang="ja-JP" dirty="0"/>
          </a:p>
          <a:p>
            <a:pPr>
              <a:lnSpc>
                <a:spcPts val="3000"/>
              </a:lnSpc>
            </a:pPr>
            <a:r>
              <a:rPr lang="ja-JP" altLang="en-US" dirty="0"/>
              <a:t>（参考）熱中症関係情報</a:t>
            </a:r>
            <a:endParaRPr lang="en-US" altLang="ja-JP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3110F1F-F33E-40BE-CCCD-998AD039ACE7}"/>
              </a:ext>
            </a:extLst>
          </p:cNvPr>
          <p:cNvSpPr/>
          <p:nvPr/>
        </p:nvSpPr>
        <p:spPr>
          <a:xfrm>
            <a:off x="533400" y="944881"/>
            <a:ext cx="5791200" cy="8625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A94730-E2D5-CAE3-487F-4C2E934D8163}"/>
              </a:ext>
            </a:extLst>
          </p:cNvPr>
          <p:cNvSpPr txBox="1"/>
          <p:nvPr/>
        </p:nvSpPr>
        <p:spPr>
          <a:xfrm>
            <a:off x="817708" y="2586291"/>
            <a:ext cx="5643118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ja-JP" altLang="en-US" sz="1200" dirty="0"/>
              <a:t>夏に向けて、農作業中に熱中症になる人が増えています。</a:t>
            </a:r>
            <a:endParaRPr lang="en-US" altLang="ja-JP" sz="1200" dirty="0"/>
          </a:p>
          <a:p>
            <a:pPr>
              <a:lnSpc>
                <a:spcPts val="1700"/>
              </a:lnSpc>
            </a:pPr>
            <a:r>
              <a:rPr lang="ja-JP" altLang="en-US" sz="1200" dirty="0"/>
              <a:t>熱中症は正しい知識を身につけることで、適切に予防することが可能です。</a:t>
            </a:r>
            <a:endParaRPr lang="en-US" altLang="ja-JP" sz="1200" dirty="0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D8D12395-DF07-9F4E-B38D-0AC4822DD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9570720"/>
            <a:ext cx="1543050" cy="33528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782A71E-E34A-B7C9-CE81-7A8540780F68}"/>
              </a:ext>
            </a:extLst>
          </p:cNvPr>
          <p:cNvSpPr txBox="1"/>
          <p:nvPr/>
        </p:nvSpPr>
        <p:spPr>
          <a:xfrm>
            <a:off x="5286366" y="3434129"/>
            <a:ext cx="971550" cy="3241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1</a:t>
            </a:r>
          </a:p>
          <a:p>
            <a:pPr>
              <a:lnSpc>
                <a:spcPts val="3000"/>
              </a:lnSpc>
            </a:pP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1</a:t>
            </a:r>
          </a:p>
          <a:p>
            <a:pPr>
              <a:lnSpc>
                <a:spcPts val="3000"/>
              </a:lnSpc>
            </a:pP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2 </a:t>
            </a:r>
          </a:p>
          <a:p>
            <a:pPr>
              <a:lnSpc>
                <a:spcPts val="3000"/>
              </a:lnSpc>
            </a:pP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3</a:t>
            </a:r>
          </a:p>
          <a:p>
            <a:pPr>
              <a:lnSpc>
                <a:spcPts val="1900"/>
              </a:lnSpc>
            </a:pPr>
            <a:r>
              <a:rPr lang="en-US" altLang="ja-JP" sz="1200" dirty="0"/>
              <a:t>   … 3</a:t>
            </a:r>
          </a:p>
          <a:p>
            <a:pPr>
              <a:lnSpc>
                <a:spcPts val="1900"/>
              </a:lnSpc>
            </a:pPr>
            <a:r>
              <a:rPr lang="en-US" altLang="ja-JP" sz="1200" dirty="0"/>
              <a:t>   … </a:t>
            </a:r>
            <a:r>
              <a:rPr kumimoji="1" lang="en-US" altLang="ja-JP" sz="1200" dirty="0"/>
              <a:t>4</a:t>
            </a:r>
            <a:endParaRPr lang="en-US" altLang="ja-JP" sz="1200" dirty="0"/>
          </a:p>
          <a:p>
            <a:pPr>
              <a:lnSpc>
                <a:spcPts val="3000"/>
              </a:lnSpc>
            </a:pP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5</a:t>
            </a:r>
          </a:p>
          <a:p>
            <a:pPr>
              <a:lnSpc>
                <a:spcPts val="3000"/>
              </a:lnSpc>
            </a:pP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6</a:t>
            </a:r>
          </a:p>
          <a:p>
            <a:pPr>
              <a:lnSpc>
                <a:spcPts val="3000"/>
              </a:lnSpc>
            </a:pP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04249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161F760-99B4-66A0-1538-D6EDF256EE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2" t="480" r="745" b="626"/>
          <a:stretch/>
        </p:blipFill>
        <p:spPr>
          <a:xfrm>
            <a:off x="2498670" y="919665"/>
            <a:ext cx="4100116" cy="292398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0711EA0-CD96-C657-7CDD-3902D198FE57}"/>
              </a:ext>
            </a:extLst>
          </p:cNvPr>
          <p:cNvSpPr/>
          <p:nvPr/>
        </p:nvSpPr>
        <p:spPr>
          <a:xfrm>
            <a:off x="321128" y="723223"/>
            <a:ext cx="6362700" cy="55498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indent="-457200"/>
            <a:endParaRPr lang="en-US" altLang="ja-JP" sz="1200" dirty="0">
              <a:solidFill>
                <a:schemeClr val="tx1"/>
              </a:solidFill>
            </a:endParaRPr>
          </a:p>
          <a:p>
            <a:pPr marL="108000" indent="-457200"/>
            <a:r>
              <a:rPr lang="ja-JP" altLang="en-US" sz="1200" dirty="0">
                <a:solidFill>
                  <a:schemeClr val="tx1"/>
                </a:solidFill>
              </a:rPr>
              <a:t>〇熱中症による死亡者は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108000" indent="-457200"/>
            <a:r>
              <a:rPr lang="ja-JP" altLang="en-US" sz="1200" dirty="0">
                <a:solidFill>
                  <a:schemeClr val="tx1"/>
                </a:solidFill>
              </a:rPr>
              <a:t>　年によって増減はありますが、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108000" indent="-457200"/>
            <a:r>
              <a:rPr lang="ja-JP" altLang="en-US" sz="1200" dirty="0">
                <a:solidFill>
                  <a:schemeClr val="tx1"/>
                </a:solidFill>
              </a:rPr>
              <a:t>　</a:t>
            </a:r>
            <a:r>
              <a:rPr lang="en-US" altLang="ja-JP" sz="1200" dirty="0">
                <a:solidFill>
                  <a:schemeClr val="tx1"/>
                </a:solidFill>
              </a:rPr>
              <a:t>1,000</a:t>
            </a:r>
            <a:r>
              <a:rPr lang="ja-JP" altLang="en-US" sz="1200" dirty="0">
                <a:solidFill>
                  <a:schemeClr val="tx1"/>
                </a:solidFill>
              </a:rPr>
              <a:t>人を超えている年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108000" indent="-457200"/>
            <a:r>
              <a:rPr lang="ja-JP" altLang="en-US" sz="1200" dirty="0">
                <a:solidFill>
                  <a:schemeClr val="tx1"/>
                </a:solidFill>
              </a:rPr>
              <a:t>　もあります。</a:t>
            </a:r>
            <a:endParaRPr lang="en-US" altLang="ja-JP" sz="1200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〇農作業中の熱中症による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死亡者は直近</a:t>
            </a:r>
            <a:r>
              <a:rPr lang="en-US" altLang="ja-JP" sz="1200" dirty="0">
                <a:solidFill>
                  <a:schemeClr val="tx1"/>
                </a:solidFill>
              </a:rPr>
              <a:t>10</a:t>
            </a:r>
            <a:r>
              <a:rPr lang="ja-JP" altLang="en-US" sz="1200" dirty="0">
                <a:solidFill>
                  <a:schemeClr val="tx1"/>
                </a:solidFill>
              </a:rPr>
              <a:t>年間で</a:t>
            </a:r>
            <a:r>
              <a:rPr lang="en-US" altLang="ja-JP" sz="1200" dirty="0">
                <a:solidFill>
                  <a:schemeClr val="tx1"/>
                </a:solidFill>
              </a:rPr>
              <a:t>259</a:t>
            </a:r>
            <a:r>
              <a:rPr lang="ja-JP" altLang="en-US" sz="1200" dirty="0">
                <a:solidFill>
                  <a:schemeClr val="tx1"/>
                </a:solidFill>
              </a:rPr>
              <a:t>人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（農作業死亡事故のうち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約１割が熱中症によるもの）</a:t>
            </a:r>
            <a:endParaRPr lang="en-US" altLang="ja-JP" sz="1200" dirty="0">
              <a:solidFill>
                <a:schemeClr val="tx1"/>
              </a:solidFill>
            </a:endParaRPr>
          </a:p>
          <a:p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〇農作業中の熱中症による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死亡者を月別に見ると、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７～８月の発生が多い一方、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他の月でも発生しています。</a:t>
            </a:r>
          </a:p>
          <a:p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9A04FC-FEC5-C58C-99B3-F15F09369A8E}"/>
              </a:ext>
            </a:extLst>
          </p:cNvPr>
          <p:cNvSpPr/>
          <p:nvPr/>
        </p:nvSpPr>
        <p:spPr>
          <a:xfrm>
            <a:off x="321128" y="6868262"/>
            <a:ext cx="6362700" cy="28225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〇農作業中の熱中症による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死亡者数を年代別に見ると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</a:t>
            </a:r>
            <a:r>
              <a:rPr lang="en-US" altLang="ja-JP" sz="1200" dirty="0">
                <a:solidFill>
                  <a:schemeClr val="tx1"/>
                </a:solidFill>
              </a:rPr>
              <a:t>70</a:t>
            </a:r>
            <a:r>
              <a:rPr lang="ja-JP" altLang="en-US" sz="1200" dirty="0">
                <a:solidFill>
                  <a:schemeClr val="tx1"/>
                </a:solidFill>
              </a:rPr>
              <a:t>代以上が約９割を占めています。</a:t>
            </a:r>
            <a:endParaRPr lang="en-US" altLang="ja-JP" sz="1200" dirty="0">
              <a:solidFill>
                <a:schemeClr val="tx1"/>
              </a:solidFill>
            </a:endParaRPr>
          </a:p>
          <a:p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〇一般的に、高齢者は暑さや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水分不足に対する感覚機能が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低下するとされているので、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　特に注意が必要です。</a:t>
            </a:r>
            <a:endParaRPr lang="en-US" altLang="ja-JP" sz="1200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A499809-23D0-E376-DC4D-316E5ABE3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939" y="6868262"/>
            <a:ext cx="3523933" cy="28225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16081B4-BC1F-B2F5-46B7-E9113D90E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28" y="4071615"/>
            <a:ext cx="3295173" cy="218865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F5FFCD8-9506-47FE-9522-6CA620534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813" y="4058801"/>
            <a:ext cx="3134268" cy="2130346"/>
          </a:xfrm>
          <a:prstGeom prst="rect">
            <a:avLst/>
          </a:prstGeom>
        </p:spPr>
      </p:pic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42DEA8D-0CFF-E030-61F4-1279628B0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9601200"/>
            <a:ext cx="1543050" cy="304800"/>
          </a:xfrm>
        </p:spPr>
        <p:txBody>
          <a:bodyPr/>
          <a:lstStyle/>
          <a:p>
            <a:fld id="{08FA7DAE-B1A8-49FD-A74C-0F3ACDC12528}" type="slidenum">
              <a:rPr kumimoji="1" lang="ja-JP" altLang="en-US" sz="1000" smtClean="0"/>
              <a:t>1</a:t>
            </a:fld>
            <a:endParaRPr kumimoji="1" lang="ja-JP" altLang="en-US" sz="1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A430E12-44B3-C52E-1C49-6E443BCCDC17}"/>
              </a:ext>
            </a:extLst>
          </p:cNvPr>
          <p:cNvSpPr txBox="1"/>
          <p:nvPr/>
        </p:nvSpPr>
        <p:spPr>
          <a:xfrm>
            <a:off x="267788" y="355701"/>
            <a:ext cx="518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chemeClr val="tx1"/>
                </a:solidFill>
              </a:rPr>
              <a:t>熱中症の発生状況</a:t>
            </a:r>
            <a:endParaRPr kumimoji="1" lang="en-US" altLang="ja-JP" sz="300" b="1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60D9D3-45F6-EFD7-CE1E-B29270638442}"/>
              </a:ext>
            </a:extLst>
          </p:cNvPr>
          <p:cNvSpPr txBox="1"/>
          <p:nvPr/>
        </p:nvSpPr>
        <p:spPr>
          <a:xfrm>
            <a:off x="321128" y="6414995"/>
            <a:ext cx="518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chemeClr val="tx1"/>
                </a:solidFill>
              </a:rPr>
              <a:t>熱中症にかかりやすい人</a:t>
            </a:r>
            <a:endParaRPr kumimoji="1" lang="en-US" altLang="ja-JP" sz="300" b="1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D516DDC-05C9-093A-82E4-4A820DA247B5}"/>
              </a:ext>
            </a:extLst>
          </p:cNvPr>
          <p:cNvSpPr/>
          <p:nvPr/>
        </p:nvSpPr>
        <p:spPr>
          <a:xfrm>
            <a:off x="3774281" y="2214563"/>
            <a:ext cx="740569" cy="39290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746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図 51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ACFADC8D-144B-0D98-CCFF-64D100BDC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91" y="3211213"/>
            <a:ext cx="1728000" cy="30672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55A50DA-3542-61A0-D47E-33FEEFE40E21}"/>
              </a:ext>
            </a:extLst>
          </p:cNvPr>
          <p:cNvSpPr/>
          <p:nvPr/>
        </p:nvSpPr>
        <p:spPr>
          <a:xfrm>
            <a:off x="247650" y="631633"/>
            <a:ext cx="6362700" cy="90448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C94CB2A-5387-936E-9A78-7DF83AFD022A}"/>
              </a:ext>
            </a:extLst>
          </p:cNvPr>
          <p:cNvSpPr txBox="1"/>
          <p:nvPr/>
        </p:nvSpPr>
        <p:spPr>
          <a:xfrm>
            <a:off x="360641" y="6040345"/>
            <a:ext cx="2725814" cy="33855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accent6">
                    <a:lumMod val="75000"/>
                  </a:schemeClr>
                </a:solidFill>
              </a:rPr>
              <a:t>熱中症警戒アラートの通知</a:t>
            </a:r>
            <a:endParaRPr lang="en-US" altLang="ja-JP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FFA87F-344A-D658-B0B1-B27843A89123}"/>
              </a:ext>
            </a:extLst>
          </p:cNvPr>
          <p:cNvSpPr txBox="1"/>
          <p:nvPr/>
        </p:nvSpPr>
        <p:spPr>
          <a:xfrm>
            <a:off x="751186" y="6446850"/>
            <a:ext cx="2031325" cy="2769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dirty="0"/>
              <a:t>ロック画面のプッシュ通知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EE81BA-2B88-F9A8-8A26-BBDC1C35A0A5}"/>
              </a:ext>
            </a:extLst>
          </p:cNvPr>
          <p:cNvSpPr txBox="1"/>
          <p:nvPr/>
        </p:nvSpPr>
        <p:spPr>
          <a:xfrm>
            <a:off x="3122054" y="6446474"/>
            <a:ext cx="3207349" cy="2769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/>
              <a:t>MAFF</a:t>
            </a:r>
            <a:r>
              <a:rPr lang="ja-JP" altLang="en-US" sz="1200" dirty="0"/>
              <a:t>アプリのホーム画面の通知</a:t>
            </a: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A845DE-27A4-04E4-6ACD-192D2DD34888}"/>
              </a:ext>
            </a:extLst>
          </p:cNvPr>
          <p:cNvGrpSpPr/>
          <p:nvPr/>
        </p:nvGrpSpPr>
        <p:grpSpPr>
          <a:xfrm>
            <a:off x="837047" y="6684370"/>
            <a:ext cx="1909063" cy="2968124"/>
            <a:chOff x="837047" y="6684370"/>
            <a:chExt cx="1909063" cy="2968124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A52C34F3-529C-DA7E-3C8D-19BF2E51DE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27226" y="6684370"/>
              <a:ext cx="1702483" cy="2968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15C24140-ADF4-FF78-DAA5-9A7D0E1394FC}"/>
                </a:ext>
              </a:extLst>
            </p:cNvPr>
            <p:cNvSpPr/>
            <p:nvPr/>
          </p:nvSpPr>
          <p:spPr>
            <a:xfrm>
              <a:off x="837047" y="7713489"/>
              <a:ext cx="1909063" cy="5003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0C1E47B-AB04-40B6-CC8B-E4CCE4DFDF21}"/>
              </a:ext>
            </a:extLst>
          </p:cNvPr>
          <p:cNvSpPr/>
          <p:nvPr/>
        </p:nvSpPr>
        <p:spPr>
          <a:xfrm>
            <a:off x="360640" y="631633"/>
            <a:ext cx="6082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MAFF</a:t>
            </a:r>
            <a:r>
              <a:rPr lang="ja-JP" altLang="en-US" sz="1200" dirty="0"/>
              <a:t>アプリ</a:t>
            </a:r>
            <a:r>
              <a:rPr lang="ja-JP" altLang="en-US" sz="1200" baseline="30000" dirty="0"/>
              <a:t>注）</a:t>
            </a:r>
            <a:r>
              <a:rPr lang="ja-JP" altLang="en-US" sz="1200" dirty="0"/>
              <a:t>では、登録された地域に熱中症警戒アラートが発表された場合、当日の朝に自動でアラートが通知される機能が付加されています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C7EFD14-F4E1-FD36-D944-2478C614472A}"/>
              </a:ext>
            </a:extLst>
          </p:cNvPr>
          <p:cNvSpPr txBox="1"/>
          <p:nvPr/>
        </p:nvSpPr>
        <p:spPr>
          <a:xfrm>
            <a:off x="360640" y="1731095"/>
            <a:ext cx="1989021" cy="33855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</a:rPr>
              <a:t>MAFF</a:t>
            </a:r>
            <a:r>
              <a:rPr lang="ja-JP" altLang="en-US" sz="1600" dirty="0">
                <a:solidFill>
                  <a:schemeClr val="accent6">
                    <a:lumMod val="75000"/>
                  </a:schemeClr>
                </a:solidFill>
              </a:rPr>
              <a:t>アプリの設定</a:t>
            </a:r>
            <a:endParaRPr lang="en-US" altLang="ja-JP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98FC7B6-8EF8-7E27-E8FE-EF62F82A1B18}"/>
              </a:ext>
            </a:extLst>
          </p:cNvPr>
          <p:cNvGrpSpPr/>
          <p:nvPr/>
        </p:nvGrpSpPr>
        <p:grpSpPr>
          <a:xfrm>
            <a:off x="4129834" y="1571215"/>
            <a:ext cx="2282074" cy="1661682"/>
            <a:chOff x="3598259" y="2431694"/>
            <a:chExt cx="2282074" cy="1661682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7CD0CAB-74A1-95A3-E2E6-D744B95D0F55}"/>
                </a:ext>
              </a:extLst>
            </p:cNvPr>
            <p:cNvSpPr txBox="1"/>
            <p:nvPr/>
          </p:nvSpPr>
          <p:spPr>
            <a:xfrm>
              <a:off x="3722645" y="2431694"/>
              <a:ext cx="2050561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200" dirty="0"/>
                <a:t>↓</a:t>
              </a:r>
              <a:r>
                <a:rPr lang="en-US" altLang="ja-JP" sz="1200" dirty="0"/>
                <a:t>QR</a:t>
              </a:r>
              <a:r>
                <a:rPr lang="ja-JP" altLang="en-US" sz="1200" dirty="0"/>
                <a:t>リーダーで読み取り、</a:t>
              </a:r>
              <a:endParaRPr lang="en-US" altLang="ja-JP" sz="1200" dirty="0"/>
            </a:p>
            <a:p>
              <a:pPr algn="ctr"/>
              <a:r>
                <a:rPr lang="ja-JP" altLang="en-US" sz="1200" dirty="0"/>
                <a:t>アプリをダウンロード</a:t>
              </a: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2EF0076-4D7C-58AF-FDBB-63319DAB94F1}"/>
                </a:ext>
              </a:extLst>
            </p:cNvPr>
            <p:cNvSpPr/>
            <p:nvPr/>
          </p:nvSpPr>
          <p:spPr>
            <a:xfrm>
              <a:off x="3598259" y="3814268"/>
              <a:ext cx="1285875" cy="2791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kumimoji="1" lang="en-US" altLang="ja-JP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Android</a:t>
              </a:r>
              <a:endPara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166E49C-DA0F-02DA-8BCD-D9FF50DB47FB}"/>
                </a:ext>
              </a:extLst>
            </p:cNvPr>
            <p:cNvSpPr/>
            <p:nvPr/>
          </p:nvSpPr>
          <p:spPr>
            <a:xfrm>
              <a:off x="4594458" y="3814268"/>
              <a:ext cx="1285875" cy="2791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kumimoji="1" lang="en-US" altLang="ja-JP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iOS</a:t>
              </a:r>
              <a:endPara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17" name="図 16" descr="屋内 が含まれている画像&#10;&#10;自動的に生成された説明">
              <a:extLst>
                <a:ext uri="{FF2B5EF4-FFF2-40B4-BE49-F238E27FC236}">
                  <a16:creationId xmlns:a16="http://schemas.microsoft.com/office/drawing/2014/main" id="{68F64DBE-3AF0-D46B-9011-B7B501BD5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4956" y="2918117"/>
              <a:ext cx="892483" cy="892483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C99535E-555D-125C-FE35-82D191FD4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1155" y="2910554"/>
              <a:ext cx="892483" cy="892483"/>
            </a:xfrm>
            <a:prstGeom prst="rect">
              <a:avLst/>
            </a:prstGeom>
          </p:spPr>
        </p:pic>
      </p:grp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03B6BF2-7E71-F5FA-6E5D-663FD09A1CD8}"/>
              </a:ext>
            </a:extLst>
          </p:cNvPr>
          <p:cNvSpPr/>
          <p:nvPr/>
        </p:nvSpPr>
        <p:spPr>
          <a:xfrm>
            <a:off x="247649" y="2158569"/>
            <a:ext cx="36151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+mn-ea"/>
              </a:rPr>
              <a:t>①</a:t>
            </a:r>
            <a:r>
              <a:rPr lang="en-US" altLang="ja-JP" sz="1600" dirty="0">
                <a:latin typeface="+mn-ea"/>
              </a:rPr>
              <a:t>MAFF</a:t>
            </a:r>
            <a:r>
              <a:rPr lang="ja-JP" altLang="en-US" sz="1600" dirty="0">
                <a:latin typeface="+mn-ea"/>
              </a:rPr>
              <a:t>アプリをダウンロード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E93CEB8-DD84-67D4-6024-6D275430182A}"/>
              </a:ext>
            </a:extLst>
          </p:cNvPr>
          <p:cNvSpPr txBox="1"/>
          <p:nvPr/>
        </p:nvSpPr>
        <p:spPr>
          <a:xfrm>
            <a:off x="391824" y="2603171"/>
            <a:ext cx="3830992" cy="4616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↓農林水産省</a:t>
            </a:r>
            <a:r>
              <a:rPr lang="en-US" altLang="ja-JP" sz="1200" dirty="0"/>
              <a:t>HP</a:t>
            </a:r>
            <a:r>
              <a:rPr lang="ja-JP" altLang="en-US" sz="1200" dirty="0"/>
              <a:t>（</a:t>
            </a:r>
            <a:r>
              <a:rPr lang="en-US" altLang="ja-JP" sz="1200" dirty="0"/>
              <a:t>MAFF</a:t>
            </a:r>
            <a:r>
              <a:rPr lang="ja-JP" altLang="en-US" sz="1200" dirty="0"/>
              <a:t>アプリについて）</a:t>
            </a:r>
            <a:endParaRPr lang="en-US" altLang="ja-JP" sz="1200" dirty="0"/>
          </a:p>
          <a:p>
            <a:r>
              <a:rPr lang="en-US" altLang="ja-JP" sz="1200" dirty="0">
                <a:hlinkClick r:id="rId6"/>
              </a:rPr>
              <a:t>https://www.maff.go.jp/j/kanbo/maff-app.html</a:t>
            </a:r>
            <a:endParaRPr lang="en-US" altLang="ja-JP" sz="1200" dirty="0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8862BEC-6583-3CE8-3FA3-2C312C6E6C39}"/>
              </a:ext>
            </a:extLst>
          </p:cNvPr>
          <p:cNvGrpSpPr/>
          <p:nvPr/>
        </p:nvGrpSpPr>
        <p:grpSpPr>
          <a:xfrm>
            <a:off x="265422" y="3364116"/>
            <a:ext cx="3607217" cy="1336648"/>
            <a:chOff x="265422" y="2292435"/>
            <a:chExt cx="3607217" cy="133664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E7E35DF4-9C9F-523F-C35F-A4A9B9CAC236}"/>
                </a:ext>
              </a:extLst>
            </p:cNvPr>
            <p:cNvSpPr/>
            <p:nvPr/>
          </p:nvSpPr>
          <p:spPr>
            <a:xfrm>
              <a:off x="265422" y="2292435"/>
              <a:ext cx="297829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latin typeface="+mn-ea"/>
                </a:rPr>
                <a:t>②</a:t>
              </a:r>
              <a:r>
                <a:rPr lang="en-US" altLang="ja-JP" sz="1600" dirty="0">
                  <a:latin typeface="+mn-ea"/>
                </a:rPr>
                <a:t>push</a:t>
              </a:r>
              <a:r>
                <a:rPr lang="ja-JP" altLang="en-US" sz="1600" dirty="0">
                  <a:latin typeface="+mn-ea"/>
                </a:rPr>
                <a:t>通知機能を</a:t>
              </a:r>
              <a:r>
                <a:rPr lang="en-US" altLang="ja-JP" sz="1600" dirty="0">
                  <a:latin typeface="+mn-ea"/>
                </a:rPr>
                <a:t>ON</a:t>
              </a:r>
              <a:r>
                <a:rPr lang="ja-JP" altLang="en-US" sz="1600" dirty="0">
                  <a:latin typeface="+mn-ea"/>
                </a:rPr>
                <a:t>に設定</a:t>
              </a:r>
              <a:endParaRPr lang="en-US" altLang="ja-JP" sz="1600" dirty="0">
                <a:latin typeface="+mn-ea"/>
              </a:endParaRPr>
            </a:p>
            <a:p>
              <a:endParaRPr lang="ja-JP" altLang="en-US" sz="160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5915A81-6466-36BF-5D3C-247897E187D6}"/>
                </a:ext>
              </a:extLst>
            </p:cNvPr>
            <p:cNvSpPr txBox="1"/>
            <p:nvPr/>
          </p:nvSpPr>
          <p:spPr>
            <a:xfrm>
              <a:off x="460733" y="2613420"/>
              <a:ext cx="3411906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+mn-ea"/>
                </a:rPr>
                <a:t>マイページのプロフィール設定で、</a:t>
              </a:r>
              <a:endParaRPr lang="en-US" altLang="ja-JP" sz="1200" dirty="0">
                <a:latin typeface="+mn-ea"/>
              </a:endParaRPr>
            </a:p>
            <a:p>
              <a:r>
                <a:rPr lang="en-US" altLang="ja-JP" sz="1200" dirty="0">
                  <a:latin typeface="+mn-ea"/>
                </a:rPr>
                <a:t>1</a:t>
              </a:r>
              <a:r>
                <a:rPr lang="ja-JP" altLang="en-US" sz="1200" dirty="0">
                  <a:latin typeface="+mn-ea"/>
                </a:rPr>
                <a:t>）都道府県と市区町村を設定</a:t>
              </a:r>
              <a:endParaRPr lang="en-US" altLang="ja-JP" sz="1200" dirty="0">
                <a:latin typeface="+mn-ea"/>
              </a:endParaRPr>
            </a:p>
            <a:p>
              <a:r>
                <a:rPr lang="en-US" altLang="ja-JP" sz="1200" dirty="0">
                  <a:latin typeface="+mn-ea"/>
                </a:rPr>
                <a:t>2</a:t>
              </a:r>
              <a:r>
                <a:rPr lang="ja-JP" altLang="en-US" sz="1200" dirty="0">
                  <a:latin typeface="+mn-ea"/>
                </a:rPr>
                <a:t>）ページをスクロール</a:t>
              </a:r>
              <a:endParaRPr lang="en-US" altLang="ja-JP" sz="1200" dirty="0">
                <a:latin typeface="+mn-ea"/>
              </a:endParaRPr>
            </a:p>
            <a:p>
              <a:r>
                <a:rPr lang="en-US" altLang="ja-JP" sz="1200" dirty="0">
                  <a:latin typeface="+mn-ea"/>
                </a:rPr>
                <a:t>3</a:t>
              </a:r>
              <a:r>
                <a:rPr lang="ja-JP" altLang="en-US" sz="1200" dirty="0">
                  <a:latin typeface="+mn-ea"/>
                </a:rPr>
                <a:t>）</a:t>
              </a:r>
              <a:r>
                <a:rPr lang="en-US" altLang="ja-JP" sz="1200" dirty="0">
                  <a:latin typeface="+mn-ea"/>
                </a:rPr>
                <a:t>push</a:t>
              </a:r>
              <a:r>
                <a:rPr lang="ja-JP" altLang="en-US" sz="1200" dirty="0">
                  <a:latin typeface="+mn-ea"/>
                </a:rPr>
                <a:t>通知を</a:t>
              </a:r>
              <a:r>
                <a:rPr lang="en-US" altLang="ja-JP" sz="1200" dirty="0">
                  <a:latin typeface="+mn-ea"/>
                </a:rPr>
                <a:t>ON</a:t>
              </a:r>
            </a:p>
            <a:p>
              <a:r>
                <a:rPr lang="en-US" altLang="ja-JP" sz="1200" dirty="0">
                  <a:latin typeface="+mn-ea"/>
                </a:rPr>
                <a:t>4</a:t>
              </a:r>
              <a:r>
                <a:rPr lang="ja-JP" altLang="en-US" sz="1200" dirty="0">
                  <a:latin typeface="+mn-ea"/>
                </a:rPr>
                <a:t>）更新</a:t>
              </a:r>
              <a:endParaRPr lang="en-US" altLang="ja-JP" sz="1200" dirty="0">
                <a:latin typeface="+mn-ea"/>
              </a:endParaRPr>
            </a:p>
          </p:txBody>
        </p:sp>
      </p:grp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1CA453C-CB85-470F-08DE-DF7BC7FADF8F}"/>
              </a:ext>
            </a:extLst>
          </p:cNvPr>
          <p:cNvSpPr/>
          <p:nvPr/>
        </p:nvSpPr>
        <p:spPr>
          <a:xfrm>
            <a:off x="4493061" y="3316806"/>
            <a:ext cx="855602" cy="217823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BA72629-B2C9-337F-0772-D8FC16C2C43B}"/>
              </a:ext>
            </a:extLst>
          </p:cNvPr>
          <p:cNvSpPr/>
          <p:nvPr/>
        </p:nvSpPr>
        <p:spPr>
          <a:xfrm>
            <a:off x="4062525" y="4644410"/>
            <a:ext cx="1740624" cy="1015663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2824FA3-DE0A-6922-3DF2-0DA6D6BACFFB}"/>
              </a:ext>
            </a:extLst>
          </p:cNvPr>
          <p:cNvSpPr/>
          <p:nvPr/>
        </p:nvSpPr>
        <p:spPr>
          <a:xfrm>
            <a:off x="358703" y="1067404"/>
            <a:ext cx="58565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457200"/>
            <a:r>
              <a:rPr lang="ja-JP" altLang="en-US" sz="1050" dirty="0"/>
              <a:t>注）</a:t>
            </a:r>
            <a:r>
              <a:rPr lang="en-US" altLang="ja-JP" sz="1050" dirty="0"/>
              <a:t>MAFF</a:t>
            </a:r>
            <a:r>
              <a:rPr lang="ja-JP" altLang="en-US" sz="1050" dirty="0"/>
              <a:t>アプリは農林水産省が農林漁業者等のスマートフォンに、農林水産業に役立つ情報を直接お届けするアプリです。</a:t>
            </a:r>
          </a:p>
        </p:txBody>
      </p:sp>
      <p:sp>
        <p:nvSpPr>
          <p:cNvPr id="31" name="スライド番号プレースホルダー 30">
            <a:extLst>
              <a:ext uri="{FF2B5EF4-FFF2-40B4-BE49-F238E27FC236}">
                <a16:creationId xmlns:a16="http://schemas.microsoft.com/office/drawing/2014/main" id="{314A2A76-E88D-1711-D759-69E09E4F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92397" y="9615212"/>
            <a:ext cx="1543050" cy="279108"/>
          </a:xfrm>
        </p:spPr>
        <p:txBody>
          <a:bodyPr/>
          <a:lstStyle/>
          <a:p>
            <a:fld id="{08FA7DAE-B1A8-49FD-A74C-0F3ACDC12528}" type="slidenum">
              <a:rPr kumimoji="1" lang="ja-JP" altLang="en-US" sz="1000" smtClean="0"/>
              <a:t>2</a:t>
            </a:fld>
            <a:endParaRPr kumimoji="1" lang="ja-JP" altLang="en-US" sz="1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A5537A-39C2-5DE3-F220-7EBA5E555BF7}"/>
              </a:ext>
            </a:extLst>
          </p:cNvPr>
          <p:cNvSpPr txBox="1"/>
          <p:nvPr/>
        </p:nvSpPr>
        <p:spPr>
          <a:xfrm>
            <a:off x="193413" y="276323"/>
            <a:ext cx="518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chemeClr val="tx1"/>
                </a:solidFill>
              </a:rPr>
              <a:t>MAFF</a:t>
            </a:r>
            <a:r>
              <a:rPr lang="ja-JP" altLang="en-US" b="1" dirty="0">
                <a:solidFill>
                  <a:schemeClr val="tx1"/>
                </a:solidFill>
              </a:rPr>
              <a:t>アプリと熱中症警戒アラートの連携</a:t>
            </a:r>
            <a:endParaRPr kumimoji="1" lang="en-US" altLang="ja-JP" sz="300" b="1" dirty="0">
              <a:solidFill>
                <a:schemeClr val="tx1"/>
              </a:solidFill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785E8ABD-4488-ED4A-1FB0-4B6354B99432}"/>
              </a:ext>
            </a:extLst>
          </p:cNvPr>
          <p:cNvGrpSpPr/>
          <p:nvPr/>
        </p:nvGrpSpPr>
        <p:grpSpPr>
          <a:xfrm>
            <a:off x="3844408" y="6684370"/>
            <a:ext cx="1762642" cy="2968124"/>
            <a:chOff x="3844408" y="6684370"/>
            <a:chExt cx="1762642" cy="2968124"/>
          </a:xfrm>
        </p:grpSpPr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922A7E49-45EF-367C-09CA-DE70BCB4C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3766" y="6684370"/>
              <a:ext cx="1668736" cy="296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CB5B4DC9-6F37-6AB2-F4C5-DB6C7ED7AA36}"/>
                </a:ext>
              </a:extLst>
            </p:cNvPr>
            <p:cNvSpPr/>
            <p:nvPr/>
          </p:nvSpPr>
          <p:spPr>
            <a:xfrm>
              <a:off x="3844408" y="6949100"/>
              <a:ext cx="1762642" cy="272898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pic>
          <p:nvPicPr>
            <p:cNvPr id="46" name="図 45" descr="テキスト&#10;&#10;自動的に生成された説明">
              <a:extLst>
                <a:ext uri="{FF2B5EF4-FFF2-40B4-BE49-F238E27FC236}">
                  <a16:creationId xmlns:a16="http://schemas.microsoft.com/office/drawing/2014/main" id="{CA6B8B9B-460D-5E91-21C5-C101F1043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0431" y="6974077"/>
              <a:ext cx="1674000" cy="222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1938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図 89" descr="黒い背景と男性の絵&#10;&#10;中程度の精度で自動的に生成された説明">
            <a:extLst>
              <a:ext uri="{FF2B5EF4-FFF2-40B4-BE49-F238E27FC236}">
                <a16:creationId xmlns:a16="http://schemas.microsoft.com/office/drawing/2014/main" id="{AECE6E11-E535-2242-C392-8FDD330EAC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566" y="7731359"/>
            <a:ext cx="2412195" cy="1809146"/>
          </a:xfrm>
          <a:prstGeom prst="rect">
            <a:avLst/>
          </a:prstGeom>
        </p:spPr>
      </p:pic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425877D9-68E9-F9CF-9D6B-7E1529577E9C}"/>
              </a:ext>
            </a:extLst>
          </p:cNvPr>
          <p:cNvSpPr/>
          <p:nvPr/>
        </p:nvSpPr>
        <p:spPr>
          <a:xfrm>
            <a:off x="247650" y="862087"/>
            <a:ext cx="6362700" cy="8739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86E3CA5-D986-9F37-A692-8963C27D3B6E}"/>
              </a:ext>
            </a:extLst>
          </p:cNvPr>
          <p:cNvSpPr txBox="1"/>
          <p:nvPr/>
        </p:nvSpPr>
        <p:spPr>
          <a:xfrm>
            <a:off x="182054" y="591297"/>
            <a:ext cx="24434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600" b="1" dirty="0">
                <a:solidFill>
                  <a:schemeClr val="tx1"/>
                </a:solidFill>
                <a:ea typeface="メイリオ" panose="020B0604030504040204" pitchFamily="50" charset="-128"/>
              </a:rPr>
              <a:t>作業中に気をつけること</a:t>
            </a:r>
            <a:endParaRPr lang="en-US" altLang="ja-JP" sz="1600" b="1" dirty="0">
              <a:solidFill>
                <a:schemeClr val="tx1"/>
              </a:solidFill>
              <a:ea typeface="メイリオ" panose="020B0604030504040204" pitchFamily="50" charset="-128"/>
            </a:endParaRPr>
          </a:p>
        </p:txBody>
      </p:sp>
      <p:pic>
        <p:nvPicPr>
          <p:cNvPr id="106" name="図 105">
            <a:extLst>
              <a:ext uri="{FF2B5EF4-FFF2-40B4-BE49-F238E27FC236}">
                <a16:creationId xmlns:a16="http://schemas.microsoft.com/office/drawing/2014/main" id="{2E3AC74D-8E36-D5B1-A617-9BD29A4734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1202" y="7814353"/>
            <a:ext cx="2190878" cy="1643159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71445" y="3236647"/>
            <a:ext cx="4284000" cy="228287"/>
          </a:xfrm>
          <a:custGeom>
            <a:avLst/>
            <a:gdLst/>
            <a:ahLst/>
            <a:cxnLst/>
            <a:rect l="l" t="t" r="r" b="b"/>
            <a:pathLst>
              <a:path w="4672965" h="231775">
                <a:moveTo>
                  <a:pt x="4672838" y="0"/>
                </a:moveTo>
                <a:lnTo>
                  <a:pt x="23926" y="0"/>
                </a:lnTo>
                <a:lnTo>
                  <a:pt x="0" y="231330"/>
                </a:lnTo>
                <a:lnTo>
                  <a:pt x="4648911" y="231330"/>
                </a:lnTo>
                <a:lnTo>
                  <a:pt x="4672838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23" name="object 23"/>
          <p:cNvSpPr/>
          <p:nvPr/>
        </p:nvSpPr>
        <p:spPr>
          <a:xfrm>
            <a:off x="1071447" y="4793182"/>
            <a:ext cx="3600000" cy="210350"/>
          </a:xfrm>
          <a:custGeom>
            <a:avLst/>
            <a:gdLst/>
            <a:ahLst/>
            <a:cxnLst/>
            <a:rect l="l" t="t" r="r" b="b"/>
            <a:pathLst>
              <a:path w="3898265" h="231775">
                <a:moveTo>
                  <a:pt x="3897909" y="0"/>
                </a:moveTo>
                <a:lnTo>
                  <a:pt x="23926" y="0"/>
                </a:lnTo>
                <a:lnTo>
                  <a:pt x="0" y="231330"/>
                </a:lnTo>
                <a:lnTo>
                  <a:pt x="3873982" y="231330"/>
                </a:lnTo>
                <a:lnTo>
                  <a:pt x="3897909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46" name="object 46"/>
          <p:cNvSpPr/>
          <p:nvPr/>
        </p:nvSpPr>
        <p:spPr>
          <a:xfrm>
            <a:off x="1071438" y="6241117"/>
            <a:ext cx="3996000" cy="637967"/>
          </a:xfrm>
          <a:custGeom>
            <a:avLst/>
            <a:gdLst/>
            <a:ahLst/>
            <a:cxnLst/>
            <a:rect l="l" t="t" r="r" b="b"/>
            <a:pathLst>
              <a:path w="4184015" h="702945">
                <a:moveTo>
                  <a:pt x="2032622" y="0"/>
                </a:moveTo>
                <a:lnTo>
                  <a:pt x="23939" y="0"/>
                </a:lnTo>
                <a:lnTo>
                  <a:pt x="12" y="231330"/>
                </a:lnTo>
                <a:lnTo>
                  <a:pt x="2008695" y="231330"/>
                </a:lnTo>
                <a:lnTo>
                  <a:pt x="2032622" y="0"/>
                </a:lnTo>
                <a:close/>
              </a:path>
              <a:path w="4184015" h="702945">
                <a:moveTo>
                  <a:pt x="4183926" y="471347"/>
                </a:moveTo>
                <a:lnTo>
                  <a:pt x="23926" y="471347"/>
                </a:lnTo>
                <a:lnTo>
                  <a:pt x="0" y="702678"/>
                </a:lnTo>
                <a:lnTo>
                  <a:pt x="4159999" y="702678"/>
                </a:lnTo>
                <a:lnTo>
                  <a:pt x="4183926" y="471347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94" name="object 2">
            <a:extLst>
              <a:ext uri="{FF2B5EF4-FFF2-40B4-BE49-F238E27FC236}">
                <a16:creationId xmlns:a16="http://schemas.microsoft.com/office/drawing/2014/main" id="{78034021-38AE-52CA-7813-029BE55C3A0F}"/>
              </a:ext>
            </a:extLst>
          </p:cNvPr>
          <p:cNvSpPr txBox="1">
            <a:spLocks/>
          </p:cNvSpPr>
          <p:nvPr/>
        </p:nvSpPr>
        <p:spPr>
          <a:xfrm>
            <a:off x="1146387" y="2963320"/>
            <a:ext cx="5268308" cy="4853160"/>
          </a:xfrm>
          <a:prstGeom prst="rect">
            <a:avLst/>
          </a:prstGeom>
        </p:spPr>
        <p:txBody>
          <a:bodyPr vert="horz" wrap="square" lIns="0" tIns="156754" rIns="0" bIns="0" rtlCol="0">
            <a:spAutoFit/>
          </a:bodyPr>
          <a:lstStyle>
            <a:lvl1pPr marL="0">
              <a:defRPr sz="2269" b="1" i="0">
                <a:solidFill>
                  <a:srgbClr val="221815"/>
                </a:solidFill>
                <a:latin typeface="メイリオ"/>
                <a:ea typeface="+mn-ea"/>
                <a:cs typeface="メイリオ"/>
              </a:defRPr>
            </a:lvl1pPr>
            <a:lvl2pPr marL="414955">
              <a:defRPr>
                <a:latin typeface="+mn-lt"/>
                <a:ea typeface="+mn-ea"/>
                <a:cs typeface="+mn-cs"/>
              </a:defRPr>
            </a:lvl2pPr>
            <a:lvl3pPr marL="829909">
              <a:defRPr>
                <a:latin typeface="+mn-lt"/>
                <a:ea typeface="+mn-ea"/>
                <a:cs typeface="+mn-cs"/>
              </a:defRPr>
            </a:lvl3pPr>
            <a:lvl4pPr marL="1244864">
              <a:defRPr>
                <a:latin typeface="+mn-lt"/>
                <a:ea typeface="+mn-ea"/>
                <a:cs typeface="+mn-cs"/>
              </a:defRPr>
            </a:lvl4pPr>
            <a:lvl5pPr marL="1659819">
              <a:defRPr>
                <a:latin typeface="+mn-lt"/>
                <a:ea typeface="+mn-ea"/>
                <a:cs typeface="+mn-cs"/>
              </a:defRPr>
            </a:lvl5pPr>
            <a:lvl6pPr marL="2074774">
              <a:defRPr>
                <a:latin typeface="+mn-lt"/>
                <a:ea typeface="+mn-ea"/>
                <a:cs typeface="+mn-cs"/>
              </a:defRPr>
            </a:lvl6pPr>
            <a:lvl7pPr marL="2489728">
              <a:defRPr>
                <a:latin typeface="+mn-lt"/>
                <a:ea typeface="+mn-ea"/>
                <a:cs typeface="+mn-cs"/>
              </a:defRPr>
            </a:lvl7pPr>
            <a:lvl8pPr marL="2904683">
              <a:defRPr>
                <a:latin typeface="+mn-lt"/>
                <a:ea typeface="+mn-ea"/>
                <a:cs typeface="+mn-cs"/>
              </a:defRPr>
            </a:lvl8pPr>
            <a:lvl9pPr marL="3319638">
              <a:defRPr>
                <a:latin typeface="+mn-lt"/>
                <a:ea typeface="+mn-ea"/>
                <a:cs typeface="+mn-cs"/>
              </a:defRPr>
            </a:lvl9pPr>
          </a:lstStyle>
          <a:p>
            <a:pPr marL="11527" marR="0" lvl="0" indent="0" defTabSz="914400" eaLnBrk="1" fontAlgn="auto" latinLnBrk="0" hangingPunct="1">
              <a:lnSpc>
                <a:spcPct val="100000"/>
              </a:lnSpc>
              <a:spcBef>
                <a:spcPts val="12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高温時の作業</a:t>
            </a:r>
            <a:r>
              <a:rPr kumimoji="0" lang="ja-JP" altLang="en-US" sz="2400" b="1" i="0" u="none" strike="noStrike" kern="0" cap="none" spc="-9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は避けましょう</a:t>
            </a:r>
            <a:endParaRPr kumimoji="0" lang="ja-JP" altLang="en-US" sz="2723" b="1" i="0" u="none" strike="noStrike" kern="0" cap="none" spc="0" normalizeH="0" baseline="0" noProof="0" dirty="0">
              <a:ln>
                <a:noFill/>
              </a:ln>
              <a:solidFill>
                <a:srgbClr val="221815"/>
              </a:solidFill>
              <a:effectLst/>
              <a:uLnTx/>
              <a:uFillTx/>
              <a:latin typeface="+mn-ea"/>
            </a:endParaRPr>
          </a:p>
          <a:p>
            <a:pPr marL="13255" marR="221309" lvl="0" indent="0" defTabSz="914400" eaLnBrk="1" fontAlgn="auto" latinLnBrk="0" hangingPunct="1">
              <a:lnSpc>
                <a:spcPct val="1121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一般的に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70</a:t>
            </a:r>
            <a:r>
              <a:rPr kumimoji="0" lang="ja-JP" altLang="en-US" sz="1200" b="0" i="0" u="none" strike="noStrike" kern="0" cap="none" spc="-54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歳以上の方は、のどのかわきや気温の上昇を感じづらくなりま</a:t>
            </a:r>
            <a:r>
              <a:rPr kumimoji="0" lang="ja-JP" altLang="en-US" sz="1200" b="0" i="0" u="none" strike="noStrike" kern="0" cap="none" spc="-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す。日中の気温の高い時間帯は外して作業しましょう。</a:t>
            </a:r>
            <a:endParaRPr kumimoji="0" lang="en-US" altLang="ja-JP" sz="1200" b="0" i="0" u="none" strike="noStrike" kern="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13255" marR="221309" lvl="0" indent="0" defTabSz="914400" eaLnBrk="1" fontAlgn="auto" latinLnBrk="0" hangingPunct="1">
              <a:lnSpc>
                <a:spcPct val="1121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25" b="1" i="0" u="none" strike="noStrike" kern="0" cap="none" spc="0" normalizeH="0" baseline="0" noProof="0" dirty="0">
              <a:ln>
                <a:noFill/>
              </a:ln>
              <a:solidFill>
                <a:srgbClr val="221815"/>
              </a:solidFill>
              <a:effectLst/>
              <a:uLnTx/>
              <a:uFillTx/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25" b="1" i="0" u="none" strike="noStrike" kern="0" cap="none" spc="0" normalizeH="0" baseline="0" noProof="0" dirty="0">
              <a:ln>
                <a:noFill/>
              </a:ln>
              <a:solidFill>
                <a:srgbClr val="221815"/>
              </a:solidFill>
              <a:effectLst/>
              <a:uLnTx/>
              <a:uFillTx/>
              <a:latin typeface="+mn-ea"/>
            </a:endParaRPr>
          </a:p>
          <a:p>
            <a:pPr marL="1325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単独作業</a:t>
            </a:r>
            <a:r>
              <a:rPr kumimoji="0" lang="ja-JP" altLang="en-US" sz="2400" b="1" i="0" u="none" strike="noStrike" kern="0" cap="none" spc="-9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は避けましょう</a:t>
            </a:r>
            <a:endParaRPr kumimoji="0" lang="ja-JP" altLang="en-US" sz="2723" b="1" i="0" u="none" strike="noStrike" kern="0" cap="none" spc="0" normalizeH="0" baseline="0" noProof="0" dirty="0">
              <a:ln>
                <a:noFill/>
              </a:ln>
              <a:solidFill>
                <a:srgbClr val="221815"/>
              </a:solidFill>
              <a:effectLst/>
              <a:uLnTx/>
              <a:uFillTx/>
              <a:latin typeface="+mn-ea"/>
            </a:endParaRPr>
          </a:p>
          <a:p>
            <a:pPr marL="13255" marR="9798" lvl="0" indent="0" defTabSz="914400" eaLnBrk="1" fontAlgn="auto" latinLnBrk="0" hangingPunct="1">
              <a:lnSpc>
                <a:spcPct val="112100"/>
              </a:lnSpc>
              <a:spcBef>
                <a:spcPts val="3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-9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なるべく</a:t>
            </a:r>
            <a:r>
              <a:rPr kumimoji="0" lang="en-US" altLang="ja-JP" sz="1200" b="0" i="0" u="none" strike="noStrike" kern="0" cap="none" spc="-9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2</a:t>
            </a:r>
            <a:r>
              <a:rPr kumimoji="0" lang="ja-JP" altLang="en-US" sz="1200" b="0" i="0" u="none" strike="noStrike" kern="0" cap="none" spc="-86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人以上で作業し、時間を決めて声をかけあったり、異常がないか</a:t>
            </a:r>
            <a:br>
              <a:rPr kumimoji="0" lang="ja-JP" altLang="en-US" sz="1200" b="0" i="0" u="none" strike="noStrike" kern="0" cap="none" spc="-86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</a:br>
            <a:r>
              <a:rPr kumimoji="0" lang="ja-JP" altLang="en-US" sz="1200" b="0" i="0" u="none" strike="noStrike" kern="0" cap="none" spc="-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確認しあうようにしましょう。</a:t>
            </a:r>
            <a:endParaRPr kumimoji="0" lang="en-US" altLang="ja-JP" sz="1200" b="0" i="0" u="none" strike="noStrike" kern="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13255" marR="9798" lvl="0" indent="0" defTabSz="914400" eaLnBrk="1" fontAlgn="auto" latinLnBrk="0" hangingPunct="1">
              <a:lnSpc>
                <a:spcPct val="112100"/>
              </a:lnSpc>
              <a:spcBef>
                <a:spcPts val="3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316" b="1" i="0" u="none" strike="noStrike" kern="0" cap="none" spc="0" normalizeH="0" baseline="0" noProof="0" dirty="0">
              <a:ln>
                <a:noFill/>
              </a:ln>
              <a:solidFill>
                <a:srgbClr val="221815"/>
              </a:solidFill>
              <a:effectLst/>
              <a:uLnTx/>
              <a:uFillTx/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316" b="1" i="0" u="none" strike="noStrike" kern="0" cap="none" spc="0" normalizeH="0" baseline="0" noProof="0" dirty="0">
              <a:ln>
                <a:noFill/>
              </a:ln>
              <a:solidFill>
                <a:srgbClr val="221815"/>
              </a:solidFill>
              <a:effectLst/>
              <a:uLnTx/>
              <a:uFillTx/>
              <a:latin typeface="+mn-ea"/>
            </a:endParaRPr>
          </a:p>
          <a:p>
            <a:pPr marL="13255" marR="0" lvl="0" indent="0" defTabSz="914400" eaLnBrk="1" fontAlgn="auto" latinLnBrk="0" hangingPunct="1">
              <a:lnSpc>
                <a:spcPts val="26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1" i="0" u="none" strike="noStrike" kern="0" cap="none" spc="0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20</a:t>
            </a:r>
            <a:r>
              <a:rPr kumimoji="0" lang="ja-JP" altLang="en-US" sz="2400" b="1" i="0" u="none" strike="noStrike" kern="0" cap="none" spc="-14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分おきに</a:t>
            </a:r>
          </a:p>
          <a:p>
            <a:pPr marL="13255" marR="0" lvl="0" indent="0" defTabSz="914400" eaLnBrk="1" fontAlgn="auto" latinLnBrk="0" hangingPunct="1">
              <a:lnSpc>
                <a:spcPts val="32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休憩</a:t>
            </a:r>
            <a:r>
              <a:rPr kumimoji="0" lang="ja-JP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＆</a:t>
            </a: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水分補給</a:t>
            </a:r>
            <a:r>
              <a:rPr kumimoji="0" lang="ja-JP" altLang="en-US" sz="2400" b="1" i="0" u="none" strike="noStrike" kern="0" cap="none" spc="-9" normalizeH="0" baseline="0" noProof="0" dirty="0">
                <a:ln>
                  <a:noFill/>
                </a:ln>
                <a:solidFill>
                  <a:srgbClr val="221815"/>
                </a:solidFill>
                <a:effectLst/>
                <a:uLnTx/>
                <a:uFillTx/>
                <a:latin typeface="+mn-ea"/>
              </a:rPr>
              <a:t>しましょう</a:t>
            </a:r>
            <a:endParaRPr kumimoji="0" lang="ja-JP" altLang="en-US" sz="2723" b="1" i="0" u="none" strike="noStrike" kern="0" cap="none" spc="0" normalizeH="0" baseline="0" noProof="0" dirty="0">
              <a:ln>
                <a:noFill/>
              </a:ln>
              <a:solidFill>
                <a:srgbClr val="221815"/>
              </a:solidFill>
              <a:effectLst/>
              <a:uLnTx/>
              <a:uFillTx/>
              <a:latin typeface="+mn-ea"/>
            </a:endParaRPr>
          </a:p>
          <a:p>
            <a:pPr marL="13255" marR="0" lvl="0" indent="0" defTabSz="914400" eaLnBrk="1" fontAlgn="auto" latinLnBrk="0" hangingPunct="1">
              <a:lnSpc>
                <a:spcPct val="100000"/>
              </a:lnSpc>
              <a:spcBef>
                <a:spcPts val="59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-41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涼しい日陰などで作業着を脱ぎ、体温を下げましょう。</a:t>
            </a:r>
            <a:endParaRPr kumimoji="0" lang="ja-JP" altLang="en-US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13255" marR="4611" lvl="0" indent="0" defTabSz="914400" eaLnBrk="1" fontAlgn="auto" latinLnBrk="0" hangingPunct="1">
              <a:lnSpc>
                <a:spcPct val="11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-54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のどがかわいていなくても、</a:t>
            </a:r>
            <a:r>
              <a:rPr kumimoji="0" lang="en-US" altLang="ja-JP" sz="1200" b="0" i="0" u="none" strike="noStrike" kern="0" cap="none" spc="-9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20</a:t>
            </a:r>
            <a:r>
              <a:rPr kumimoji="0" lang="ja-JP" altLang="en-US" sz="1200" b="0" i="0" u="none" strike="noStrike" kern="0" cap="none" spc="-9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分おきに毎回コップ</a:t>
            </a:r>
            <a:r>
              <a:rPr kumimoji="0" lang="ja-JP" altLang="en-US" sz="1200" b="0" i="0" u="none" strike="noStrike" kern="0" cap="none" spc="-109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１～</a:t>
            </a:r>
            <a:r>
              <a:rPr kumimoji="0" lang="ja-JP" altLang="en-US" sz="1200" b="0" i="0" u="none" strike="noStrike" kern="0" cap="none" spc="-32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２杯以上を目安に</a:t>
            </a:r>
            <a:br>
              <a:rPr kumimoji="0" lang="ja-JP" altLang="en-US" sz="1200" b="0" i="0" u="none" strike="noStrike" kern="0" cap="none" spc="-32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</a:br>
            <a:r>
              <a:rPr kumimoji="0" lang="ja-JP" altLang="en-US" sz="1200" b="0" i="0" u="none" strike="noStrike" kern="0" cap="none" spc="-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水分補給しましょう。</a:t>
            </a:r>
            <a:endParaRPr kumimoji="0" lang="en-US" altLang="ja-JP" sz="1200" b="0" i="0" u="none" strike="noStrike" kern="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13255" marR="4611" lvl="0" indent="0" defTabSz="914400" eaLnBrk="1" fontAlgn="auto" latinLnBrk="0" hangingPunct="1">
              <a:lnSpc>
                <a:spcPct val="11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kern="0" spc="-5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E64CE087-6B67-E1E0-C396-B751FB41A0D3}"/>
              </a:ext>
            </a:extLst>
          </p:cNvPr>
          <p:cNvGrpSpPr/>
          <p:nvPr/>
        </p:nvGrpSpPr>
        <p:grpSpPr>
          <a:xfrm>
            <a:off x="601733" y="6328360"/>
            <a:ext cx="360000" cy="360000"/>
            <a:chOff x="712026" y="7813673"/>
            <a:chExt cx="360000" cy="360000"/>
          </a:xfrm>
        </p:grpSpPr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E8AE5644-9457-F47A-971E-91A74BDEFB89}"/>
                </a:ext>
              </a:extLst>
            </p:cNvPr>
            <p:cNvSpPr/>
            <p:nvPr/>
          </p:nvSpPr>
          <p:spPr>
            <a:xfrm>
              <a:off x="712026" y="7813673"/>
              <a:ext cx="360000" cy="36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19" name="グループ化 118">
              <a:extLst>
                <a:ext uri="{FF2B5EF4-FFF2-40B4-BE49-F238E27FC236}">
                  <a16:creationId xmlns:a16="http://schemas.microsoft.com/office/drawing/2014/main" id="{454B26DB-F322-19BE-4C08-70120DBFAA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8924" y="7900279"/>
              <a:ext cx="252000" cy="216521"/>
              <a:chOff x="-824948" y="6216088"/>
              <a:chExt cx="307521" cy="264225"/>
            </a:xfrm>
          </p:grpSpPr>
          <p:cxnSp>
            <p:nvCxnSpPr>
              <p:cNvPr id="120" name="直線コネクタ 119">
                <a:extLst>
                  <a:ext uri="{FF2B5EF4-FFF2-40B4-BE49-F238E27FC236}">
                    <a16:creationId xmlns:a16="http://schemas.microsoft.com/office/drawing/2014/main" id="{D2F3FE01-5DF4-8113-E1FB-D8E49A4BEE95}"/>
                  </a:ext>
                </a:extLst>
              </p:cNvPr>
              <p:cNvCxnSpPr/>
              <p:nvPr/>
            </p:nvCxnSpPr>
            <p:spPr>
              <a:xfrm>
                <a:off x="-824948" y="6336313"/>
                <a:ext cx="139148" cy="14400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直線コネクタ 120">
                <a:extLst>
                  <a:ext uri="{FF2B5EF4-FFF2-40B4-BE49-F238E27FC236}">
                    <a16:creationId xmlns:a16="http://schemas.microsoft.com/office/drawing/2014/main" id="{30F082FD-048C-14B1-88C9-ECC105B7355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-685800" y="6216088"/>
                <a:ext cx="168373" cy="264225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D1F67EBF-3599-1ED4-B319-31DB48BEC131}"/>
              </a:ext>
            </a:extLst>
          </p:cNvPr>
          <p:cNvGrpSpPr/>
          <p:nvPr/>
        </p:nvGrpSpPr>
        <p:grpSpPr>
          <a:xfrm>
            <a:off x="597242" y="4643532"/>
            <a:ext cx="360000" cy="360000"/>
            <a:chOff x="712026" y="7813673"/>
            <a:chExt cx="360000" cy="360000"/>
          </a:xfrm>
        </p:grpSpPr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AA04A0C1-B464-BAA6-BA7D-B50DE00BF593}"/>
                </a:ext>
              </a:extLst>
            </p:cNvPr>
            <p:cNvSpPr/>
            <p:nvPr/>
          </p:nvSpPr>
          <p:spPr>
            <a:xfrm>
              <a:off x="712026" y="7813673"/>
              <a:ext cx="360000" cy="36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24" name="グループ化 123">
              <a:extLst>
                <a:ext uri="{FF2B5EF4-FFF2-40B4-BE49-F238E27FC236}">
                  <a16:creationId xmlns:a16="http://schemas.microsoft.com/office/drawing/2014/main" id="{48D35665-F182-A741-1BF8-1D045BB25A6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8924" y="7900279"/>
              <a:ext cx="252000" cy="216521"/>
              <a:chOff x="-824948" y="6216088"/>
              <a:chExt cx="307521" cy="264225"/>
            </a:xfrm>
          </p:grpSpPr>
          <p:cxnSp>
            <p:nvCxnSpPr>
              <p:cNvPr id="125" name="直線コネクタ 124">
                <a:extLst>
                  <a:ext uri="{FF2B5EF4-FFF2-40B4-BE49-F238E27FC236}">
                    <a16:creationId xmlns:a16="http://schemas.microsoft.com/office/drawing/2014/main" id="{34D88279-03EF-9DA7-5035-0C1197C13853}"/>
                  </a:ext>
                </a:extLst>
              </p:cNvPr>
              <p:cNvCxnSpPr/>
              <p:nvPr/>
            </p:nvCxnSpPr>
            <p:spPr>
              <a:xfrm>
                <a:off x="-824948" y="6336313"/>
                <a:ext cx="139148" cy="14400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>
                <a:extLst>
                  <a:ext uri="{FF2B5EF4-FFF2-40B4-BE49-F238E27FC236}">
                    <a16:creationId xmlns:a16="http://schemas.microsoft.com/office/drawing/2014/main" id="{6C049683-6DC5-75A2-7A7D-8AE603B1418D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-685800" y="6216088"/>
                <a:ext cx="168373" cy="264225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833374A6-D5CD-D6C4-EAC7-51D170E37B5A}"/>
              </a:ext>
            </a:extLst>
          </p:cNvPr>
          <p:cNvGrpSpPr/>
          <p:nvPr/>
        </p:nvGrpSpPr>
        <p:grpSpPr>
          <a:xfrm>
            <a:off x="595889" y="3100557"/>
            <a:ext cx="360000" cy="360000"/>
            <a:chOff x="712026" y="7813673"/>
            <a:chExt cx="360000" cy="360000"/>
          </a:xfrm>
        </p:grpSpPr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8B423FE3-BB83-4B8B-B9EB-014AC8DDC4BE}"/>
                </a:ext>
              </a:extLst>
            </p:cNvPr>
            <p:cNvSpPr/>
            <p:nvPr/>
          </p:nvSpPr>
          <p:spPr>
            <a:xfrm>
              <a:off x="712026" y="7813673"/>
              <a:ext cx="360000" cy="36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F0A44D48-06F3-52E6-5F53-2D7DCCEBE0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8924" y="7900279"/>
              <a:ext cx="252000" cy="216521"/>
              <a:chOff x="-824948" y="6216088"/>
              <a:chExt cx="307521" cy="264225"/>
            </a:xfrm>
          </p:grpSpPr>
          <p:cxnSp>
            <p:nvCxnSpPr>
              <p:cNvPr id="130" name="直線コネクタ 129">
                <a:extLst>
                  <a:ext uri="{FF2B5EF4-FFF2-40B4-BE49-F238E27FC236}">
                    <a16:creationId xmlns:a16="http://schemas.microsoft.com/office/drawing/2014/main" id="{618834AC-9C39-79F4-82BB-CD1A878F8B42}"/>
                  </a:ext>
                </a:extLst>
              </p:cNvPr>
              <p:cNvCxnSpPr/>
              <p:nvPr/>
            </p:nvCxnSpPr>
            <p:spPr>
              <a:xfrm>
                <a:off x="-824948" y="6336313"/>
                <a:ext cx="139148" cy="14400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直線コネクタ 130">
                <a:extLst>
                  <a:ext uri="{FF2B5EF4-FFF2-40B4-BE49-F238E27FC236}">
                    <a16:creationId xmlns:a16="http://schemas.microsoft.com/office/drawing/2014/main" id="{C2798165-F705-E121-74F1-ED463BF0848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-685800" y="6216088"/>
                <a:ext cx="168373" cy="264225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FE692499-F747-B802-2082-20608D3C188D}"/>
              </a:ext>
            </a:extLst>
          </p:cNvPr>
          <p:cNvGrpSpPr/>
          <p:nvPr/>
        </p:nvGrpSpPr>
        <p:grpSpPr>
          <a:xfrm>
            <a:off x="412216" y="720085"/>
            <a:ext cx="6386055" cy="1876055"/>
            <a:chOff x="466002" y="623827"/>
            <a:chExt cx="6386055" cy="1876055"/>
          </a:xfrm>
        </p:grpSpPr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A1D62EBB-F241-04D4-C5F6-4962F76C3D84}"/>
                </a:ext>
              </a:extLst>
            </p:cNvPr>
            <p:cNvGrpSpPr/>
            <p:nvPr/>
          </p:nvGrpSpPr>
          <p:grpSpPr>
            <a:xfrm>
              <a:off x="466002" y="1057508"/>
              <a:ext cx="2123171" cy="417009"/>
              <a:chOff x="1911952" y="1877734"/>
              <a:chExt cx="2123171" cy="417009"/>
            </a:xfrm>
          </p:grpSpPr>
          <p:sp>
            <p:nvSpPr>
              <p:cNvPr id="69" name="object 69"/>
              <p:cNvSpPr/>
              <p:nvPr/>
            </p:nvSpPr>
            <p:spPr>
              <a:xfrm>
                <a:off x="1911952" y="1877734"/>
                <a:ext cx="1331259" cy="412056"/>
              </a:xfrm>
              <a:custGeom>
                <a:avLst/>
                <a:gdLst/>
                <a:ahLst/>
                <a:cxnLst/>
                <a:rect l="l" t="t" r="r" b="b"/>
                <a:pathLst>
                  <a:path w="1466850" h="454025">
                    <a:moveTo>
                      <a:pt x="428345" y="249974"/>
                    </a:moveTo>
                    <a:lnTo>
                      <a:pt x="120370" y="249974"/>
                    </a:lnTo>
                    <a:lnTo>
                      <a:pt x="120370" y="291884"/>
                    </a:lnTo>
                    <a:lnTo>
                      <a:pt x="428345" y="291884"/>
                    </a:lnTo>
                    <a:lnTo>
                      <a:pt x="428345" y="249974"/>
                    </a:lnTo>
                    <a:close/>
                  </a:path>
                  <a:path w="1466850" h="454025">
                    <a:moveTo>
                      <a:pt x="441502" y="29718"/>
                    </a:moveTo>
                    <a:lnTo>
                      <a:pt x="367919" y="29718"/>
                    </a:lnTo>
                    <a:lnTo>
                      <a:pt x="367919" y="129628"/>
                    </a:lnTo>
                    <a:lnTo>
                      <a:pt x="367919" y="146189"/>
                    </a:lnTo>
                    <a:lnTo>
                      <a:pt x="327964" y="146189"/>
                    </a:lnTo>
                    <a:lnTo>
                      <a:pt x="327964" y="129628"/>
                    </a:lnTo>
                    <a:lnTo>
                      <a:pt x="367919" y="129628"/>
                    </a:lnTo>
                    <a:lnTo>
                      <a:pt x="367919" y="29718"/>
                    </a:lnTo>
                    <a:lnTo>
                      <a:pt x="367906" y="79438"/>
                    </a:lnTo>
                    <a:lnTo>
                      <a:pt x="367906" y="96481"/>
                    </a:lnTo>
                    <a:lnTo>
                      <a:pt x="327952" y="96481"/>
                    </a:lnTo>
                    <a:lnTo>
                      <a:pt x="327952" y="79438"/>
                    </a:lnTo>
                    <a:lnTo>
                      <a:pt x="367906" y="79438"/>
                    </a:lnTo>
                    <a:lnTo>
                      <a:pt x="367906" y="29718"/>
                    </a:lnTo>
                    <a:lnTo>
                      <a:pt x="327952" y="29718"/>
                    </a:lnTo>
                    <a:lnTo>
                      <a:pt x="327952" y="1460"/>
                    </a:lnTo>
                    <a:lnTo>
                      <a:pt x="259727" y="1460"/>
                    </a:lnTo>
                    <a:lnTo>
                      <a:pt x="259727" y="146189"/>
                    </a:lnTo>
                    <a:lnTo>
                      <a:pt x="219773" y="146189"/>
                    </a:lnTo>
                    <a:lnTo>
                      <a:pt x="219773" y="129628"/>
                    </a:lnTo>
                    <a:lnTo>
                      <a:pt x="259727" y="129628"/>
                    </a:lnTo>
                    <a:lnTo>
                      <a:pt x="259727" y="96481"/>
                    </a:lnTo>
                    <a:lnTo>
                      <a:pt x="219773" y="96481"/>
                    </a:lnTo>
                    <a:lnTo>
                      <a:pt x="219773" y="79438"/>
                    </a:lnTo>
                    <a:lnTo>
                      <a:pt x="259727" y="79438"/>
                    </a:lnTo>
                    <a:lnTo>
                      <a:pt x="259727" y="29718"/>
                    </a:lnTo>
                    <a:lnTo>
                      <a:pt x="219773" y="29718"/>
                    </a:lnTo>
                    <a:lnTo>
                      <a:pt x="219773" y="1460"/>
                    </a:lnTo>
                    <a:lnTo>
                      <a:pt x="151561" y="1460"/>
                    </a:lnTo>
                    <a:lnTo>
                      <a:pt x="151561" y="29718"/>
                    </a:lnTo>
                    <a:lnTo>
                      <a:pt x="151561" y="79438"/>
                    </a:lnTo>
                    <a:lnTo>
                      <a:pt x="151561" y="96481"/>
                    </a:lnTo>
                    <a:lnTo>
                      <a:pt x="151549" y="129628"/>
                    </a:lnTo>
                    <a:lnTo>
                      <a:pt x="151549" y="146189"/>
                    </a:lnTo>
                    <a:lnTo>
                      <a:pt x="111594" y="146189"/>
                    </a:lnTo>
                    <a:lnTo>
                      <a:pt x="111594" y="129628"/>
                    </a:lnTo>
                    <a:lnTo>
                      <a:pt x="151549" y="129628"/>
                    </a:lnTo>
                    <a:lnTo>
                      <a:pt x="151549" y="96481"/>
                    </a:lnTo>
                    <a:lnTo>
                      <a:pt x="111607" y="96481"/>
                    </a:lnTo>
                    <a:lnTo>
                      <a:pt x="111607" y="79438"/>
                    </a:lnTo>
                    <a:lnTo>
                      <a:pt x="151561" y="79438"/>
                    </a:lnTo>
                    <a:lnTo>
                      <a:pt x="151561" y="29718"/>
                    </a:lnTo>
                    <a:lnTo>
                      <a:pt x="38011" y="29718"/>
                    </a:lnTo>
                    <a:lnTo>
                      <a:pt x="38011" y="186143"/>
                    </a:lnTo>
                    <a:lnTo>
                      <a:pt x="441502" y="186143"/>
                    </a:lnTo>
                    <a:lnTo>
                      <a:pt x="441502" y="146189"/>
                    </a:lnTo>
                    <a:lnTo>
                      <a:pt x="441502" y="129628"/>
                    </a:lnTo>
                    <a:lnTo>
                      <a:pt x="441502" y="96481"/>
                    </a:lnTo>
                    <a:lnTo>
                      <a:pt x="441502" y="79438"/>
                    </a:lnTo>
                    <a:lnTo>
                      <a:pt x="441502" y="29718"/>
                    </a:lnTo>
                    <a:close/>
                  </a:path>
                  <a:path w="1466850" h="454025">
                    <a:moveTo>
                      <a:pt x="462457" y="400558"/>
                    </a:moveTo>
                    <a:lnTo>
                      <a:pt x="449478" y="398564"/>
                    </a:lnTo>
                    <a:lnTo>
                      <a:pt x="437349" y="396430"/>
                    </a:lnTo>
                    <a:lnTo>
                      <a:pt x="433717" y="395693"/>
                    </a:lnTo>
                    <a:lnTo>
                      <a:pt x="426085" y="394169"/>
                    </a:lnTo>
                    <a:lnTo>
                      <a:pt x="415683" y="391782"/>
                    </a:lnTo>
                    <a:lnTo>
                      <a:pt x="420484" y="388861"/>
                    </a:lnTo>
                    <a:lnTo>
                      <a:pt x="423189" y="387223"/>
                    </a:lnTo>
                    <a:lnTo>
                      <a:pt x="431622" y="381812"/>
                    </a:lnTo>
                    <a:lnTo>
                      <a:pt x="440969" y="375539"/>
                    </a:lnTo>
                    <a:lnTo>
                      <a:pt x="446328" y="371805"/>
                    </a:lnTo>
                    <a:lnTo>
                      <a:pt x="451243" y="368401"/>
                    </a:lnTo>
                    <a:lnTo>
                      <a:pt x="411289" y="348907"/>
                    </a:lnTo>
                    <a:lnTo>
                      <a:pt x="451243" y="348907"/>
                    </a:lnTo>
                    <a:lnTo>
                      <a:pt x="451243" y="302120"/>
                    </a:lnTo>
                    <a:lnTo>
                      <a:pt x="391312" y="302120"/>
                    </a:lnTo>
                    <a:lnTo>
                      <a:pt x="391312" y="348907"/>
                    </a:lnTo>
                    <a:lnTo>
                      <a:pt x="383349" y="354368"/>
                    </a:lnTo>
                    <a:lnTo>
                      <a:pt x="374611" y="359994"/>
                    </a:lnTo>
                    <a:lnTo>
                      <a:pt x="365074" y="365810"/>
                    </a:lnTo>
                    <a:lnTo>
                      <a:pt x="354761" y="371805"/>
                    </a:lnTo>
                    <a:lnTo>
                      <a:pt x="344551" y="366915"/>
                    </a:lnTo>
                    <a:lnTo>
                      <a:pt x="334899" y="361467"/>
                    </a:lnTo>
                    <a:lnTo>
                      <a:pt x="325793" y="355460"/>
                    </a:lnTo>
                    <a:lnTo>
                      <a:pt x="317246" y="348907"/>
                    </a:lnTo>
                    <a:lnTo>
                      <a:pt x="391312" y="348907"/>
                    </a:lnTo>
                    <a:lnTo>
                      <a:pt x="391312" y="302120"/>
                    </a:lnTo>
                    <a:lnTo>
                      <a:pt x="270941" y="302120"/>
                    </a:lnTo>
                    <a:lnTo>
                      <a:pt x="270941" y="383997"/>
                    </a:lnTo>
                    <a:lnTo>
                      <a:pt x="260210" y="385038"/>
                    </a:lnTo>
                    <a:lnTo>
                      <a:pt x="246557" y="386194"/>
                    </a:lnTo>
                    <a:lnTo>
                      <a:pt x="210515" y="388861"/>
                    </a:lnTo>
                    <a:lnTo>
                      <a:pt x="210515" y="348907"/>
                    </a:lnTo>
                    <a:lnTo>
                      <a:pt x="238290" y="348907"/>
                    </a:lnTo>
                    <a:lnTo>
                      <a:pt x="244703" y="357505"/>
                    </a:lnTo>
                    <a:lnTo>
                      <a:pt x="252285" y="366217"/>
                    </a:lnTo>
                    <a:lnTo>
                      <a:pt x="261035" y="375043"/>
                    </a:lnTo>
                    <a:lnTo>
                      <a:pt x="270941" y="383997"/>
                    </a:lnTo>
                    <a:lnTo>
                      <a:pt x="270941" y="302120"/>
                    </a:lnTo>
                    <a:lnTo>
                      <a:pt x="133032" y="302120"/>
                    </a:lnTo>
                    <a:lnTo>
                      <a:pt x="133032" y="348907"/>
                    </a:lnTo>
                    <a:lnTo>
                      <a:pt x="133032" y="393738"/>
                    </a:lnTo>
                    <a:lnTo>
                      <a:pt x="124193" y="394233"/>
                    </a:lnTo>
                    <a:lnTo>
                      <a:pt x="113284" y="394716"/>
                    </a:lnTo>
                    <a:lnTo>
                      <a:pt x="85280" y="395693"/>
                    </a:lnTo>
                    <a:lnTo>
                      <a:pt x="89306" y="385038"/>
                    </a:lnTo>
                    <a:lnTo>
                      <a:pt x="93065" y="373761"/>
                    </a:lnTo>
                    <a:lnTo>
                      <a:pt x="96659" y="361467"/>
                    </a:lnTo>
                    <a:lnTo>
                      <a:pt x="99898" y="348907"/>
                    </a:lnTo>
                    <a:lnTo>
                      <a:pt x="133032" y="348907"/>
                    </a:lnTo>
                    <a:lnTo>
                      <a:pt x="133032" y="302120"/>
                    </a:lnTo>
                    <a:lnTo>
                      <a:pt x="106718" y="302120"/>
                    </a:lnTo>
                    <a:lnTo>
                      <a:pt x="107378" y="291884"/>
                    </a:lnTo>
                    <a:lnTo>
                      <a:pt x="107696" y="284911"/>
                    </a:lnTo>
                    <a:lnTo>
                      <a:pt x="107696" y="239750"/>
                    </a:lnTo>
                    <a:lnTo>
                      <a:pt x="446379" y="239750"/>
                    </a:lnTo>
                    <a:lnTo>
                      <a:pt x="446379" y="195402"/>
                    </a:lnTo>
                    <a:lnTo>
                      <a:pt x="34112" y="195402"/>
                    </a:lnTo>
                    <a:lnTo>
                      <a:pt x="34112" y="259727"/>
                    </a:lnTo>
                    <a:lnTo>
                      <a:pt x="31978" y="301739"/>
                    </a:lnTo>
                    <a:lnTo>
                      <a:pt x="25577" y="338074"/>
                    </a:lnTo>
                    <a:lnTo>
                      <a:pt x="14909" y="368744"/>
                    </a:lnTo>
                    <a:lnTo>
                      <a:pt x="0" y="393738"/>
                    </a:lnTo>
                    <a:lnTo>
                      <a:pt x="50190" y="452704"/>
                    </a:lnTo>
                    <a:lnTo>
                      <a:pt x="58191" y="443839"/>
                    </a:lnTo>
                    <a:lnTo>
                      <a:pt x="65646" y="433819"/>
                    </a:lnTo>
                    <a:lnTo>
                      <a:pt x="72567" y="422643"/>
                    </a:lnTo>
                    <a:lnTo>
                      <a:pt x="78943" y="410298"/>
                    </a:lnTo>
                    <a:lnTo>
                      <a:pt x="82346" y="451243"/>
                    </a:lnTo>
                    <a:lnTo>
                      <a:pt x="133629" y="448894"/>
                    </a:lnTo>
                    <a:lnTo>
                      <a:pt x="187604" y="445274"/>
                    </a:lnTo>
                    <a:lnTo>
                      <a:pt x="244259" y="440372"/>
                    </a:lnTo>
                    <a:lnTo>
                      <a:pt x="303593" y="434187"/>
                    </a:lnTo>
                    <a:lnTo>
                      <a:pt x="301523" y="410298"/>
                    </a:lnTo>
                    <a:lnTo>
                      <a:pt x="301155" y="405917"/>
                    </a:lnTo>
                    <a:lnTo>
                      <a:pt x="332943" y="423341"/>
                    </a:lnTo>
                    <a:lnTo>
                      <a:pt x="365963" y="437108"/>
                    </a:lnTo>
                    <a:lnTo>
                      <a:pt x="400202" y="447230"/>
                    </a:lnTo>
                    <a:lnTo>
                      <a:pt x="435660" y="453669"/>
                    </a:lnTo>
                    <a:lnTo>
                      <a:pt x="459752" y="405917"/>
                    </a:lnTo>
                    <a:lnTo>
                      <a:pt x="462457" y="400558"/>
                    </a:lnTo>
                    <a:close/>
                  </a:path>
                  <a:path w="1466850" h="454025">
                    <a:moveTo>
                      <a:pt x="965835" y="46786"/>
                    </a:moveTo>
                    <a:lnTo>
                      <a:pt x="778713" y="46786"/>
                    </a:lnTo>
                    <a:lnTo>
                      <a:pt x="781227" y="40132"/>
                    </a:lnTo>
                    <a:lnTo>
                      <a:pt x="788949" y="14617"/>
                    </a:lnTo>
                    <a:lnTo>
                      <a:pt x="715848" y="0"/>
                    </a:lnTo>
                    <a:lnTo>
                      <a:pt x="699198" y="47053"/>
                    </a:lnTo>
                    <a:lnTo>
                      <a:pt x="679919" y="93192"/>
                    </a:lnTo>
                    <a:lnTo>
                      <a:pt x="658012" y="138430"/>
                    </a:lnTo>
                    <a:lnTo>
                      <a:pt x="633488" y="182740"/>
                    </a:lnTo>
                    <a:lnTo>
                      <a:pt x="633488" y="130606"/>
                    </a:lnTo>
                    <a:lnTo>
                      <a:pt x="643915" y="103644"/>
                    </a:lnTo>
                    <a:lnTo>
                      <a:pt x="652741" y="75907"/>
                    </a:lnTo>
                    <a:lnTo>
                      <a:pt x="659993" y="47358"/>
                    </a:lnTo>
                    <a:lnTo>
                      <a:pt x="665657" y="18034"/>
                    </a:lnTo>
                    <a:lnTo>
                      <a:pt x="595490" y="4876"/>
                    </a:lnTo>
                    <a:lnTo>
                      <a:pt x="588746" y="36042"/>
                    </a:lnTo>
                    <a:lnTo>
                      <a:pt x="580682" y="65239"/>
                    </a:lnTo>
                    <a:lnTo>
                      <a:pt x="560641" y="117690"/>
                    </a:lnTo>
                    <a:lnTo>
                      <a:pt x="534263" y="165138"/>
                    </a:lnTo>
                    <a:lnTo>
                      <a:pt x="500456" y="210515"/>
                    </a:lnTo>
                    <a:lnTo>
                      <a:pt x="524814" y="292874"/>
                    </a:lnTo>
                    <a:lnTo>
                      <a:pt x="533260" y="283400"/>
                    </a:lnTo>
                    <a:lnTo>
                      <a:pt x="541515" y="273024"/>
                    </a:lnTo>
                    <a:lnTo>
                      <a:pt x="549592" y="261721"/>
                    </a:lnTo>
                    <a:lnTo>
                      <a:pt x="557479" y="249504"/>
                    </a:lnTo>
                    <a:lnTo>
                      <a:pt x="557479" y="452234"/>
                    </a:lnTo>
                    <a:lnTo>
                      <a:pt x="633488" y="452234"/>
                    </a:lnTo>
                    <a:lnTo>
                      <a:pt x="633488" y="200291"/>
                    </a:lnTo>
                    <a:lnTo>
                      <a:pt x="687590" y="242189"/>
                    </a:lnTo>
                    <a:lnTo>
                      <a:pt x="703770" y="214350"/>
                    </a:lnTo>
                    <a:lnTo>
                      <a:pt x="719150" y="185902"/>
                    </a:lnTo>
                    <a:lnTo>
                      <a:pt x="733729" y="156845"/>
                    </a:lnTo>
                    <a:lnTo>
                      <a:pt x="747534" y="127190"/>
                    </a:lnTo>
                    <a:lnTo>
                      <a:pt x="747534" y="452234"/>
                    </a:lnTo>
                    <a:lnTo>
                      <a:pt x="825487" y="452234"/>
                    </a:lnTo>
                    <a:lnTo>
                      <a:pt x="825487" y="366458"/>
                    </a:lnTo>
                    <a:lnTo>
                      <a:pt x="951230" y="366458"/>
                    </a:lnTo>
                    <a:lnTo>
                      <a:pt x="951230" y="301167"/>
                    </a:lnTo>
                    <a:lnTo>
                      <a:pt x="825487" y="301167"/>
                    </a:lnTo>
                    <a:lnTo>
                      <a:pt x="825487" y="236842"/>
                    </a:lnTo>
                    <a:lnTo>
                      <a:pt x="951230" y="236842"/>
                    </a:lnTo>
                    <a:lnTo>
                      <a:pt x="951230" y="173482"/>
                    </a:lnTo>
                    <a:lnTo>
                      <a:pt x="825487" y="173482"/>
                    </a:lnTo>
                    <a:lnTo>
                      <a:pt x="825487" y="110134"/>
                    </a:lnTo>
                    <a:lnTo>
                      <a:pt x="965835" y="110134"/>
                    </a:lnTo>
                    <a:lnTo>
                      <a:pt x="965835" y="46786"/>
                    </a:lnTo>
                    <a:close/>
                  </a:path>
                  <a:path w="1466850" h="454025">
                    <a:moveTo>
                      <a:pt x="1466316" y="390817"/>
                    </a:moveTo>
                    <a:lnTo>
                      <a:pt x="1448816" y="386918"/>
                    </a:lnTo>
                    <a:lnTo>
                      <a:pt x="1427911" y="382270"/>
                    </a:lnTo>
                    <a:lnTo>
                      <a:pt x="1392123" y="373164"/>
                    </a:lnTo>
                    <a:lnTo>
                      <a:pt x="1358950" y="363499"/>
                    </a:lnTo>
                    <a:lnTo>
                      <a:pt x="1328407" y="353288"/>
                    </a:lnTo>
                    <a:lnTo>
                      <a:pt x="1443418" y="353288"/>
                    </a:lnTo>
                    <a:lnTo>
                      <a:pt x="1443418" y="296760"/>
                    </a:lnTo>
                    <a:lnTo>
                      <a:pt x="1271397" y="296760"/>
                    </a:lnTo>
                    <a:lnTo>
                      <a:pt x="1271397" y="282143"/>
                    </a:lnTo>
                    <a:lnTo>
                      <a:pt x="1422946" y="282143"/>
                    </a:lnTo>
                    <a:lnTo>
                      <a:pt x="1422946" y="231952"/>
                    </a:lnTo>
                    <a:lnTo>
                      <a:pt x="1271397" y="231952"/>
                    </a:lnTo>
                    <a:lnTo>
                      <a:pt x="1271397" y="216852"/>
                    </a:lnTo>
                    <a:lnTo>
                      <a:pt x="1438541" y="216852"/>
                    </a:lnTo>
                    <a:lnTo>
                      <a:pt x="1438541" y="165684"/>
                    </a:lnTo>
                    <a:lnTo>
                      <a:pt x="1356677" y="165684"/>
                    </a:lnTo>
                    <a:lnTo>
                      <a:pt x="1361262" y="154927"/>
                    </a:lnTo>
                    <a:lnTo>
                      <a:pt x="1365313" y="145097"/>
                    </a:lnTo>
                    <a:lnTo>
                      <a:pt x="1368818" y="136169"/>
                    </a:lnTo>
                    <a:lnTo>
                      <a:pt x="1371777" y="128155"/>
                    </a:lnTo>
                    <a:lnTo>
                      <a:pt x="1448295" y="128155"/>
                    </a:lnTo>
                    <a:lnTo>
                      <a:pt x="1448295" y="66751"/>
                    </a:lnTo>
                    <a:lnTo>
                      <a:pt x="1405407" y="66751"/>
                    </a:lnTo>
                    <a:lnTo>
                      <a:pt x="1409547" y="58902"/>
                    </a:lnTo>
                    <a:lnTo>
                      <a:pt x="1414183" y="49466"/>
                    </a:lnTo>
                    <a:lnTo>
                      <a:pt x="1419301" y="38442"/>
                    </a:lnTo>
                    <a:lnTo>
                      <a:pt x="1424901" y="25819"/>
                    </a:lnTo>
                    <a:lnTo>
                      <a:pt x="1362036" y="11201"/>
                    </a:lnTo>
                    <a:lnTo>
                      <a:pt x="1356283" y="23825"/>
                    </a:lnTo>
                    <a:lnTo>
                      <a:pt x="1349730" y="37287"/>
                    </a:lnTo>
                    <a:lnTo>
                      <a:pt x="1342390" y="51600"/>
                    </a:lnTo>
                    <a:lnTo>
                      <a:pt x="1334249" y="66751"/>
                    </a:lnTo>
                    <a:lnTo>
                      <a:pt x="1313307" y="66751"/>
                    </a:lnTo>
                    <a:lnTo>
                      <a:pt x="1313307" y="4381"/>
                    </a:lnTo>
                    <a:lnTo>
                      <a:pt x="1294295" y="4381"/>
                    </a:lnTo>
                    <a:lnTo>
                      <a:pt x="1294295" y="128155"/>
                    </a:lnTo>
                    <a:lnTo>
                      <a:pt x="1290180" y="139090"/>
                    </a:lnTo>
                    <a:lnTo>
                      <a:pt x="1286129" y="148996"/>
                    </a:lnTo>
                    <a:lnTo>
                      <a:pt x="1282141" y="157861"/>
                    </a:lnTo>
                    <a:lnTo>
                      <a:pt x="1278216" y="165684"/>
                    </a:lnTo>
                    <a:lnTo>
                      <a:pt x="1186116" y="165684"/>
                    </a:lnTo>
                    <a:lnTo>
                      <a:pt x="1183030" y="157314"/>
                    </a:lnTo>
                    <a:lnTo>
                      <a:pt x="1179652" y="148259"/>
                    </a:lnTo>
                    <a:lnTo>
                      <a:pt x="1175969" y="138544"/>
                    </a:lnTo>
                    <a:lnTo>
                      <a:pt x="1171981" y="128155"/>
                    </a:lnTo>
                    <a:lnTo>
                      <a:pt x="1294295" y="128155"/>
                    </a:lnTo>
                    <a:lnTo>
                      <a:pt x="1294295" y="4381"/>
                    </a:lnTo>
                    <a:lnTo>
                      <a:pt x="1245565" y="4381"/>
                    </a:lnTo>
                    <a:lnTo>
                      <a:pt x="1245565" y="66751"/>
                    </a:lnTo>
                    <a:lnTo>
                      <a:pt x="1217295" y="66751"/>
                    </a:lnTo>
                    <a:lnTo>
                      <a:pt x="1217295" y="4381"/>
                    </a:lnTo>
                    <a:lnTo>
                      <a:pt x="1149565" y="4381"/>
                    </a:lnTo>
                    <a:lnTo>
                      <a:pt x="1149565" y="66751"/>
                    </a:lnTo>
                    <a:lnTo>
                      <a:pt x="1131531" y="66751"/>
                    </a:lnTo>
                    <a:lnTo>
                      <a:pt x="1123035" y="50101"/>
                    </a:lnTo>
                    <a:lnTo>
                      <a:pt x="1115085" y="35204"/>
                    </a:lnTo>
                    <a:lnTo>
                      <a:pt x="1107694" y="22085"/>
                    </a:lnTo>
                    <a:lnTo>
                      <a:pt x="1100836" y="10718"/>
                    </a:lnTo>
                    <a:lnTo>
                      <a:pt x="1037971" y="29718"/>
                    </a:lnTo>
                    <a:lnTo>
                      <a:pt x="1041806" y="36423"/>
                    </a:lnTo>
                    <a:lnTo>
                      <a:pt x="1046505" y="44831"/>
                    </a:lnTo>
                    <a:lnTo>
                      <a:pt x="1052042" y="54940"/>
                    </a:lnTo>
                    <a:lnTo>
                      <a:pt x="1058430" y="66751"/>
                    </a:lnTo>
                    <a:lnTo>
                      <a:pt x="1014577" y="66751"/>
                    </a:lnTo>
                    <a:lnTo>
                      <a:pt x="1014577" y="128155"/>
                    </a:lnTo>
                    <a:lnTo>
                      <a:pt x="1094016" y="128155"/>
                    </a:lnTo>
                    <a:lnTo>
                      <a:pt x="1098003" y="138544"/>
                    </a:lnTo>
                    <a:lnTo>
                      <a:pt x="1101686" y="148259"/>
                    </a:lnTo>
                    <a:lnTo>
                      <a:pt x="1105065" y="157314"/>
                    </a:lnTo>
                    <a:lnTo>
                      <a:pt x="1108138" y="165684"/>
                    </a:lnTo>
                    <a:lnTo>
                      <a:pt x="1024331" y="165684"/>
                    </a:lnTo>
                    <a:lnTo>
                      <a:pt x="1024331" y="216852"/>
                    </a:lnTo>
                    <a:lnTo>
                      <a:pt x="1191475" y="216852"/>
                    </a:lnTo>
                    <a:lnTo>
                      <a:pt x="1191475" y="231952"/>
                    </a:lnTo>
                    <a:lnTo>
                      <a:pt x="1039914" y="231952"/>
                    </a:lnTo>
                    <a:lnTo>
                      <a:pt x="1039914" y="282143"/>
                    </a:lnTo>
                    <a:lnTo>
                      <a:pt x="1191475" y="282143"/>
                    </a:lnTo>
                    <a:lnTo>
                      <a:pt x="1191475" y="296760"/>
                    </a:lnTo>
                    <a:lnTo>
                      <a:pt x="1019454" y="296760"/>
                    </a:lnTo>
                    <a:lnTo>
                      <a:pt x="1019454" y="353288"/>
                    </a:lnTo>
                    <a:lnTo>
                      <a:pt x="1134465" y="353288"/>
                    </a:lnTo>
                    <a:lnTo>
                      <a:pt x="1103909" y="363499"/>
                    </a:lnTo>
                    <a:lnTo>
                      <a:pt x="1070737" y="373164"/>
                    </a:lnTo>
                    <a:lnTo>
                      <a:pt x="1034948" y="382270"/>
                    </a:lnTo>
                    <a:lnTo>
                      <a:pt x="996543" y="390817"/>
                    </a:lnTo>
                    <a:lnTo>
                      <a:pt x="1029690" y="449783"/>
                    </a:lnTo>
                    <a:lnTo>
                      <a:pt x="1076528" y="435444"/>
                    </a:lnTo>
                    <a:lnTo>
                      <a:pt x="1119098" y="420179"/>
                    </a:lnTo>
                    <a:lnTo>
                      <a:pt x="1157414" y="404012"/>
                    </a:lnTo>
                    <a:lnTo>
                      <a:pt x="1191475" y="386918"/>
                    </a:lnTo>
                    <a:lnTo>
                      <a:pt x="1191475" y="452221"/>
                    </a:lnTo>
                    <a:lnTo>
                      <a:pt x="1271397" y="452221"/>
                    </a:lnTo>
                    <a:lnTo>
                      <a:pt x="1271397" y="386918"/>
                    </a:lnTo>
                    <a:lnTo>
                      <a:pt x="1305445" y="404012"/>
                    </a:lnTo>
                    <a:lnTo>
                      <a:pt x="1343761" y="420179"/>
                    </a:lnTo>
                    <a:lnTo>
                      <a:pt x="1386344" y="435444"/>
                    </a:lnTo>
                    <a:lnTo>
                      <a:pt x="1433182" y="449783"/>
                    </a:lnTo>
                    <a:lnTo>
                      <a:pt x="1466316" y="390817"/>
                    </a:lnTo>
                    <a:close/>
                  </a:path>
                </a:pathLst>
              </a:custGeom>
              <a:solidFill>
                <a:srgbClr val="009333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sp>
            <p:nvSpPr>
              <p:cNvPr id="70" name="object 70"/>
              <p:cNvSpPr/>
              <p:nvPr/>
            </p:nvSpPr>
            <p:spPr>
              <a:xfrm>
                <a:off x="3444399" y="2164756"/>
                <a:ext cx="72614" cy="127939"/>
              </a:xfrm>
              <a:custGeom>
                <a:avLst/>
                <a:gdLst/>
                <a:ahLst/>
                <a:cxnLst/>
                <a:rect l="l" t="t" r="r" b="b"/>
                <a:pathLst>
                  <a:path w="80010" h="140969">
                    <a:moveTo>
                      <a:pt x="79921" y="0"/>
                    </a:moveTo>
                    <a:lnTo>
                      <a:pt x="0" y="0"/>
                    </a:lnTo>
                    <a:lnTo>
                      <a:pt x="0" y="140830"/>
                    </a:lnTo>
                    <a:lnTo>
                      <a:pt x="79921" y="140830"/>
                    </a:lnTo>
                    <a:lnTo>
                      <a:pt x="79921" y="0"/>
                    </a:lnTo>
                    <a:close/>
                  </a:path>
                </a:pathLst>
              </a:custGeom>
              <a:solidFill>
                <a:srgbClr val="009333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sp>
            <p:nvSpPr>
              <p:cNvPr id="71" name="object 71"/>
              <p:cNvSpPr/>
              <p:nvPr/>
            </p:nvSpPr>
            <p:spPr>
              <a:xfrm>
                <a:off x="3289604" y="1879497"/>
                <a:ext cx="382665" cy="308898"/>
              </a:xfrm>
              <a:custGeom>
                <a:avLst/>
                <a:gdLst/>
                <a:ahLst/>
                <a:cxnLst/>
                <a:rect l="l" t="t" r="r" b="b"/>
                <a:pathLst>
                  <a:path w="421639" h="340360">
                    <a:moveTo>
                      <a:pt x="250482" y="0"/>
                    </a:moveTo>
                    <a:lnTo>
                      <a:pt x="170561" y="0"/>
                    </a:lnTo>
                    <a:lnTo>
                      <a:pt x="170561" y="77482"/>
                    </a:lnTo>
                    <a:lnTo>
                      <a:pt x="250482" y="77482"/>
                    </a:lnTo>
                    <a:lnTo>
                      <a:pt x="250482" y="0"/>
                    </a:lnTo>
                    <a:close/>
                  </a:path>
                  <a:path w="421639" h="340360">
                    <a:moveTo>
                      <a:pt x="421043" y="314312"/>
                    </a:moveTo>
                    <a:lnTo>
                      <a:pt x="347941" y="314312"/>
                    </a:lnTo>
                    <a:lnTo>
                      <a:pt x="347941" y="340144"/>
                    </a:lnTo>
                    <a:lnTo>
                      <a:pt x="421043" y="340144"/>
                    </a:lnTo>
                    <a:lnTo>
                      <a:pt x="421043" y="314312"/>
                    </a:lnTo>
                    <a:close/>
                  </a:path>
                  <a:path w="421639" h="340360">
                    <a:moveTo>
                      <a:pt x="421043" y="78066"/>
                    </a:moveTo>
                    <a:lnTo>
                      <a:pt x="347941" y="78066"/>
                    </a:lnTo>
                    <a:lnTo>
                      <a:pt x="347941" y="142836"/>
                    </a:lnTo>
                    <a:lnTo>
                      <a:pt x="347941" y="250786"/>
                    </a:lnTo>
                    <a:lnTo>
                      <a:pt x="250482" y="250786"/>
                    </a:lnTo>
                    <a:lnTo>
                      <a:pt x="250482" y="142836"/>
                    </a:lnTo>
                    <a:lnTo>
                      <a:pt x="347941" y="142836"/>
                    </a:lnTo>
                    <a:lnTo>
                      <a:pt x="347941" y="78066"/>
                    </a:lnTo>
                    <a:lnTo>
                      <a:pt x="170548" y="78066"/>
                    </a:lnTo>
                    <a:lnTo>
                      <a:pt x="170548" y="142836"/>
                    </a:lnTo>
                    <a:lnTo>
                      <a:pt x="170548" y="250786"/>
                    </a:lnTo>
                    <a:lnTo>
                      <a:pt x="73101" y="250786"/>
                    </a:lnTo>
                    <a:lnTo>
                      <a:pt x="73101" y="142836"/>
                    </a:lnTo>
                    <a:lnTo>
                      <a:pt x="170548" y="142836"/>
                    </a:lnTo>
                    <a:lnTo>
                      <a:pt x="170548" y="78066"/>
                    </a:lnTo>
                    <a:lnTo>
                      <a:pt x="0" y="78066"/>
                    </a:lnTo>
                    <a:lnTo>
                      <a:pt x="0" y="142836"/>
                    </a:lnTo>
                    <a:lnTo>
                      <a:pt x="0" y="250786"/>
                    </a:lnTo>
                    <a:lnTo>
                      <a:pt x="0" y="314286"/>
                    </a:lnTo>
                    <a:lnTo>
                      <a:pt x="0" y="339686"/>
                    </a:lnTo>
                    <a:lnTo>
                      <a:pt x="73101" y="339686"/>
                    </a:lnTo>
                    <a:lnTo>
                      <a:pt x="73101" y="314286"/>
                    </a:lnTo>
                    <a:lnTo>
                      <a:pt x="421043" y="314286"/>
                    </a:lnTo>
                    <a:lnTo>
                      <a:pt x="421043" y="250964"/>
                    </a:lnTo>
                    <a:lnTo>
                      <a:pt x="421043" y="250786"/>
                    </a:lnTo>
                    <a:lnTo>
                      <a:pt x="421043" y="142836"/>
                    </a:lnTo>
                    <a:lnTo>
                      <a:pt x="421043" y="78066"/>
                    </a:lnTo>
                    <a:close/>
                  </a:path>
                </a:pathLst>
              </a:custGeom>
              <a:solidFill>
                <a:srgbClr val="009333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sp>
            <p:nvSpPr>
              <p:cNvPr id="72" name="object 72"/>
              <p:cNvSpPr/>
              <p:nvPr/>
            </p:nvSpPr>
            <p:spPr>
              <a:xfrm>
                <a:off x="3730259" y="2020999"/>
                <a:ext cx="304864" cy="273744"/>
              </a:xfrm>
              <a:custGeom>
                <a:avLst/>
                <a:gdLst/>
                <a:ahLst/>
                <a:cxnLst/>
                <a:rect l="l" t="t" r="r" b="b"/>
                <a:pathLst>
                  <a:path w="335914" h="301625">
                    <a:moveTo>
                      <a:pt x="305528" y="57226"/>
                    </a:moveTo>
                    <a:lnTo>
                      <a:pt x="204266" y="57226"/>
                    </a:lnTo>
                    <a:lnTo>
                      <a:pt x="219954" y="61595"/>
                    </a:lnTo>
                    <a:lnTo>
                      <a:pt x="234057" y="68264"/>
                    </a:lnTo>
                    <a:lnTo>
                      <a:pt x="266380" y="101554"/>
                    </a:lnTo>
                    <a:lnTo>
                      <a:pt x="277787" y="148551"/>
                    </a:lnTo>
                    <a:lnTo>
                      <a:pt x="272741" y="187066"/>
                    </a:lnTo>
                    <a:lnTo>
                      <a:pt x="257603" y="216200"/>
                    </a:lnTo>
                    <a:lnTo>
                      <a:pt x="232374" y="235953"/>
                    </a:lnTo>
                    <a:lnTo>
                      <a:pt x="197053" y="246329"/>
                    </a:lnTo>
                    <a:lnTo>
                      <a:pt x="209575" y="301282"/>
                    </a:lnTo>
                    <a:lnTo>
                      <a:pt x="261581" y="287543"/>
                    </a:lnTo>
                    <a:lnTo>
                      <a:pt x="301663" y="256184"/>
                    </a:lnTo>
                    <a:lnTo>
                      <a:pt x="327237" y="209192"/>
                    </a:lnTo>
                    <a:lnTo>
                      <a:pt x="335638" y="150414"/>
                    </a:lnTo>
                    <a:lnTo>
                      <a:pt x="335748" y="148392"/>
                    </a:lnTo>
                    <a:lnTo>
                      <a:pt x="333062" y="117583"/>
                    </a:lnTo>
                    <a:lnTo>
                      <a:pt x="324961" y="89482"/>
                    </a:lnTo>
                    <a:lnTo>
                      <a:pt x="311459" y="64246"/>
                    </a:lnTo>
                    <a:lnTo>
                      <a:pt x="305528" y="57226"/>
                    </a:lnTo>
                    <a:close/>
                  </a:path>
                  <a:path w="335914" h="301625">
                    <a:moveTo>
                      <a:pt x="183045" y="0"/>
                    </a:moveTo>
                    <a:lnTo>
                      <a:pt x="143908" y="2924"/>
                    </a:lnTo>
                    <a:lnTo>
                      <a:pt x="77585" y="26322"/>
                    </a:lnTo>
                    <a:lnTo>
                      <a:pt x="28342" y="71948"/>
                    </a:lnTo>
                    <a:lnTo>
                      <a:pt x="3148" y="132676"/>
                    </a:lnTo>
                    <a:lnTo>
                      <a:pt x="0" y="168262"/>
                    </a:lnTo>
                    <a:lnTo>
                      <a:pt x="1693" y="193420"/>
                    </a:lnTo>
                    <a:lnTo>
                      <a:pt x="15237" y="237760"/>
                    </a:lnTo>
                    <a:lnTo>
                      <a:pt x="40954" y="272863"/>
                    </a:lnTo>
                    <a:lnTo>
                      <a:pt x="86398" y="293319"/>
                    </a:lnTo>
                    <a:lnTo>
                      <a:pt x="96511" y="292704"/>
                    </a:lnTo>
                    <a:lnTo>
                      <a:pt x="138936" y="269787"/>
                    </a:lnTo>
                    <a:lnTo>
                      <a:pt x="161626" y="234962"/>
                    </a:lnTo>
                    <a:lnTo>
                      <a:pt x="86398" y="234962"/>
                    </a:lnTo>
                    <a:lnTo>
                      <a:pt x="82121" y="233671"/>
                    </a:lnTo>
                    <a:lnTo>
                      <a:pt x="60488" y="192466"/>
                    </a:lnTo>
                    <a:lnTo>
                      <a:pt x="57975" y="168262"/>
                    </a:lnTo>
                    <a:lnTo>
                      <a:pt x="59385" y="148392"/>
                    </a:lnTo>
                    <a:lnTo>
                      <a:pt x="80530" y="98145"/>
                    </a:lnTo>
                    <a:lnTo>
                      <a:pt x="124262" y="65614"/>
                    </a:lnTo>
                    <a:lnTo>
                      <a:pt x="143243" y="59499"/>
                    </a:lnTo>
                    <a:lnTo>
                      <a:pt x="203926" y="59499"/>
                    </a:lnTo>
                    <a:lnTo>
                      <a:pt x="204266" y="57226"/>
                    </a:lnTo>
                    <a:lnTo>
                      <a:pt x="305528" y="57226"/>
                    </a:lnTo>
                    <a:lnTo>
                      <a:pt x="292557" y="41871"/>
                    </a:lnTo>
                    <a:lnTo>
                      <a:pt x="269509" y="23552"/>
                    </a:lnTo>
                    <a:lnTo>
                      <a:pt x="243573" y="10467"/>
                    </a:lnTo>
                    <a:lnTo>
                      <a:pt x="214751" y="2616"/>
                    </a:lnTo>
                    <a:lnTo>
                      <a:pt x="183045" y="0"/>
                    </a:lnTo>
                    <a:close/>
                  </a:path>
                  <a:path w="335914" h="301625">
                    <a:moveTo>
                      <a:pt x="203926" y="59499"/>
                    </a:moveTo>
                    <a:lnTo>
                      <a:pt x="143243" y="59499"/>
                    </a:lnTo>
                    <a:lnTo>
                      <a:pt x="140355" y="78340"/>
                    </a:lnTo>
                    <a:lnTo>
                      <a:pt x="137369" y="96210"/>
                    </a:lnTo>
                    <a:lnTo>
                      <a:pt x="127930" y="143763"/>
                    </a:lnTo>
                    <a:lnTo>
                      <a:pt x="115848" y="188513"/>
                    </a:lnTo>
                    <a:lnTo>
                      <a:pt x="99085" y="226123"/>
                    </a:lnTo>
                    <a:lnTo>
                      <a:pt x="89179" y="234962"/>
                    </a:lnTo>
                    <a:lnTo>
                      <a:pt x="161626" y="234962"/>
                    </a:lnTo>
                    <a:lnTo>
                      <a:pt x="175743" y="198039"/>
                    </a:lnTo>
                    <a:lnTo>
                      <a:pt x="188093" y="150414"/>
                    </a:lnTo>
                    <a:lnTo>
                      <a:pt x="199180" y="91202"/>
                    </a:lnTo>
                    <a:lnTo>
                      <a:pt x="203926" y="59499"/>
                    </a:lnTo>
                    <a:close/>
                  </a:path>
                </a:pathLst>
              </a:custGeom>
              <a:solidFill>
                <a:srgbClr val="221815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</p:grpSp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A058975E-320D-87D3-1285-B52541A8B6C5}"/>
                </a:ext>
              </a:extLst>
            </p:cNvPr>
            <p:cNvGrpSpPr/>
            <p:nvPr/>
          </p:nvGrpSpPr>
          <p:grpSpPr>
            <a:xfrm>
              <a:off x="466002" y="1557646"/>
              <a:ext cx="4045480" cy="606279"/>
              <a:chOff x="1906192" y="2388919"/>
              <a:chExt cx="4045480" cy="606279"/>
            </a:xfrm>
          </p:grpSpPr>
          <p:sp>
            <p:nvSpPr>
              <p:cNvPr id="73" name="object 73"/>
              <p:cNvSpPr/>
              <p:nvPr/>
            </p:nvSpPr>
            <p:spPr>
              <a:xfrm>
                <a:off x="1917608" y="2392031"/>
                <a:ext cx="502536" cy="486976"/>
              </a:xfrm>
              <a:custGeom>
                <a:avLst/>
                <a:gdLst/>
                <a:ahLst/>
                <a:cxnLst/>
                <a:rect l="l" t="t" r="r" b="b"/>
                <a:pathLst>
                  <a:path w="553719" h="536575">
                    <a:moveTo>
                      <a:pt x="89701" y="399021"/>
                    </a:moveTo>
                    <a:lnTo>
                      <a:pt x="77622" y="399021"/>
                    </a:lnTo>
                    <a:lnTo>
                      <a:pt x="61637" y="423245"/>
                    </a:lnTo>
                    <a:lnTo>
                      <a:pt x="44510" y="447398"/>
                    </a:lnTo>
                    <a:lnTo>
                      <a:pt x="26244" y="471480"/>
                    </a:lnTo>
                    <a:lnTo>
                      <a:pt x="6845" y="495490"/>
                    </a:lnTo>
                    <a:lnTo>
                      <a:pt x="77622" y="536028"/>
                    </a:lnTo>
                    <a:lnTo>
                      <a:pt x="98284" y="509125"/>
                    </a:lnTo>
                    <a:lnTo>
                      <a:pt x="117446" y="482079"/>
                    </a:lnTo>
                    <a:lnTo>
                      <a:pt x="135108" y="454890"/>
                    </a:lnTo>
                    <a:lnTo>
                      <a:pt x="151269" y="427558"/>
                    </a:lnTo>
                    <a:lnTo>
                      <a:pt x="89701" y="399021"/>
                    </a:lnTo>
                    <a:close/>
                  </a:path>
                  <a:path w="553719" h="536575">
                    <a:moveTo>
                      <a:pt x="247154" y="409867"/>
                    </a:moveTo>
                    <a:lnTo>
                      <a:pt x="165544" y="417855"/>
                    </a:lnTo>
                    <a:lnTo>
                      <a:pt x="170921" y="448007"/>
                    </a:lnTo>
                    <a:lnTo>
                      <a:pt x="175660" y="477370"/>
                    </a:lnTo>
                    <a:lnTo>
                      <a:pt x="179760" y="505948"/>
                    </a:lnTo>
                    <a:lnTo>
                      <a:pt x="183222" y="533742"/>
                    </a:lnTo>
                    <a:lnTo>
                      <a:pt x="267716" y="525754"/>
                    </a:lnTo>
                    <a:lnTo>
                      <a:pt x="264288" y="498388"/>
                    </a:lnTo>
                    <a:lnTo>
                      <a:pt x="259721" y="469953"/>
                    </a:lnTo>
                    <a:lnTo>
                      <a:pt x="254010" y="440447"/>
                    </a:lnTo>
                    <a:lnTo>
                      <a:pt x="247154" y="409867"/>
                    </a:lnTo>
                    <a:close/>
                  </a:path>
                  <a:path w="553719" h="536575">
                    <a:moveTo>
                      <a:pt x="361340" y="404723"/>
                    </a:moveTo>
                    <a:lnTo>
                      <a:pt x="281990" y="422998"/>
                    </a:lnTo>
                    <a:lnTo>
                      <a:pt x="292903" y="451543"/>
                    </a:lnTo>
                    <a:lnTo>
                      <a:pt x="302820" y="479513"/>
                    </a:lnTo>
                    <a:lnTo>
                      <a:pt x="311739" y="506912"/>
                    </a:lnTo>
                    <a:lnTo>
                      <a:pt x="319659" y="533742"/>
                    </a:lnTo>
                    <a:lnTo>
                      <a:pt x="401294" y="518325"/>
                    </a:lnTo>
                    <a:lnTo>
                      <a:pt x="392588" y="490246"/>
                    </a:lnTo>
                    <a:lnTo>
                      <a:pt x="383027" y="461957"/>
                    </a:lnTo>
                    <a:lnTo>
                      <a:pt x="372610" y="433451"/>
                    </a:lnTo>
                    <a:lnTo>
                      <a:pt x="361340" y="404723"/>
                    </a:lnTo>
                    <a:close/>
                  </a:path>
                  <a:path w="553719" h="536575">
                    <a:moveTo>
                      <a:pt x="465226" y="389318"/>
                    </a:moveTo>
                    <a:lnTo>
                      <a:pt x="394449" y="427558"/>
                    </a:lnTo>
                    <a:lnTo>
                      <a:pt x="412323" y="451323"/>
                    </a:lnTo>
                    <a:lnTo>
                      <a:pt x="430552" y="476940"/>
                    </a:lnTo>
                    <a:lnTo>
                      <a:pt x="449138" y="504412"/>
                    </a:lnTo>
                    <a:lnTo>
                      <a:pt x="468083" y="533742"/>
                    </a:lnTo>
                    <a:lnTo>
                      <a:pt x="538861" y="496062"/>
                    </a:lnTo>
                    <a:lnTo>
                      <a:pt x="520777" y="468196"/>
                    </a:lnTo>
                    <a:lnTo>
                      <a:pt x="502477" y="441118"/>
                    </a:lnTo>
                    <a:lnTo>
                      <a:pt x="483959" y="414826"/>
                    </a:lnTo>
                    <a:lnTo>
                      <a:pt x="465226" y="389318"/>
                    </a:lnTo>
                    <a:close/>
                  </a:path>
                  <a:path w="553719" h="536575">
                    <a:moveTo>
                      <a:pt x="336252" y="358495"/>
                    </a:moveTo>
                    <a:lnTo>
                      <a:pt x="257441" y="358495"/>
                    </a:lnTo>
                    <a:lnTo>
                      <a:pt x="298538" y="407009"/>
                    </a:lnTo>
                    <a:lnTo>
                      <a:pt x="316516" y="387069"/>
                    </a:lnTo>
                    <a:lnTo>
                      <a:pt x="332216" y="365483"/>
                    </a:lnTo>
                    <a:lnTo>
                      <a:pt x="336252" y="358495"/>
                    </a:lnTo>
                    <a:close/>
                  </a:path>
                  <a:path w="553719" h="536575">
                    <a:moveTo>
                      <a:pt x="188379" y="305409"/>
                    </a:moveTo>
                    <a:lnTo>
                      <a:pt x="100457" y="305409"/>
                    </a:lnTo>
                    <a:lnTo>
                      <a:pt x="100457" y="328231"/>
                    </a:lnTo>
                    <a:lnTo>
                      <a:pt x="83897" y="329445"/>
                    </a:lnTo>
                    <a:lnTo>
                      <a:pt x="10261" y="333946"/>
                    </a:lnTo>
                    <a:lnTo>
                      <a:pt x="17678" y="404152"/>
                    </a:lnTo>
                    <a:lnTo>
                      <a:pt x="62959" y="400414"/>
                    </a:lnTo>
                    <a:lnTo>
                      <a:pt x="77622" y="399021"/>
                    </a:lnTo>
                    <a:lnTo>
                      <a:pt x="89701" y="399021"/>
                    </a:lnTo>
                    <a:lnTo>
                      <a:pt x="88468" y="398449"/>
                    </a:lnTo>
                    <a:lnTo>
                      <a:pt x="137455" y="393813"/>
                    </a:lnTo>
                    <a:lnTo>
                      <a:pt x="182232" y="389032"/>
                    </a:lnTo>
                    <a:lnTo>
                      <a:pt x="222799" y="384108"/>
                    </a:lnTo>
                    <a:lnTo>
                      <a:pt x="259156" y="379044"/>
                    </a:lnTo>
                    <a:lnTo>
                      <a:pt x="257441" y="358495"/>
                    </a:lnTo>
                    <a:lnTo>
                      <a:pt x="336252" y="358495"/>
                    </a:lnTo>
                    <a:lnTo>
                      <a:pt x="345634" y="342255"/>
                    </a:lnTo>
                    <a:lnTo>
                      <a:pt x="351144" y="329946"/>
                    </a:lnTo>
                    <a:lnTo>
                      <a:pt x="255155" y="329946"/>
                    </a:lnTo>
                    <a:lnTo>
                      <a:pt x="254509" y="320814"/>
                    </a:lnTo>
                    <a:lnTo>
                      <a:pt x="188379" y="320814"/>
                    </a:lnTo>
                    <a:lnTo>
                      <a:pt x="188379" y="305409"/>
                    </a:lnTo>
                    <a:close/>
                  </a:path>
                  <a:path w="553719" h="536575">
                    <a:moveTo>
                      <a:pt x="545696" y="321957"/>
                    </a:moveTo>
                    <a:lnTo>
                      <a:pt x="428129" y="321957"/>
                    </a:lnTo>
                    <a:lnTo>
                      <a:pt x="433049" y="340655"/>
                    </a:lnTo>
                    <a:lnTo>
                      <a:pt x="452094" y="377901"/>
                    </a:lnTo>
                    <a:lnTo>
                      <a:pt x="489203" y="393306"/>
                    </a:lnTo>
                    <a:lnTo>
                      <a:pt x="502045" y="391131"/>
                    </a:lnTo>
                    <a:lnTo>
                      <a:pt x="533730" y="358495"/>
                    </a:lnTo>
                    <a:lnTo>
                      <a:pt x="545696" y="321957"/>
                    </a:lnTo>
                    <a:close/>
                  </a:path>
                  <a:path w="553719" h="536575">
                    <a:moveTo>
                      <a:pt x="546808" y="317385"/>
                    </a:moveTo>
                    <a:lnTo>
                      <a:pt x="356768" y="317385"/>
                    </a:lnTo>
                    <a:lnTo>
                      <a:pt x="364831" y="327132"/>
                    </a:lnTo>
                    <a:lnTo>
                      <a:pt x="374236" y="338728"/>
                    </a:lnTo>
                    <a:lnTo>
                      <a:pt x="384814" y="351965"/>
                    </a:lnTo>
                    <a:lnTo>
                      <a:pt x="396735" y="367055"/>
                    </a:lnTo>
                    <a:lnTo>
                      <a:pt x="428129" y="321957"/>
                    </a:lnTo>
                    <a:lnTo>
                      <a:pt x="545696" y="321957"/>
                    </a:lnTo>
                    <a:lnTo>
                      <a:pt x="546808" y="317385"/>
                    </a:lnTo>
                    <a:close/>
                  </a:path>
                  <a:path w="553719" h="536575">
                    <a:moveTo>
                      <a:pt x="381224" y="234048"/>
                    </a:moveTo>
                    <a:lnTo>
                      <a:pt x="270573" y="234048"/>
                    </a:lnTo>
                    <a:lnTo>
                      <a:pt x="275564" y="237898"/>
                    </a:lnTo>
                    <a:lnTo>
                      <a:pt x="281414" y="242608"/>
                    </a:lnTo>
                    <a:lnTo>
                      <a:pt x="288123" y="248175"/>
                    </a:lnTo>
                    <a:lnTo>
                      <a:pt x="295694" y="254596"/>
                    </a:lnTo>
                    <a:lnTo>
                      <a:pt x="288875" y="276001"/>
                    </a:lnTo>
                    <a:lnTo>
                      <a:pt x="279849" y="295695"/>
                    </a:lnTo>
                    <a:lnTo>
                      <a:pt x="268610" y="313677"/>
                    </a:lnTo>
                    <a:lnTo>
                      <a:pt x="255155" y="329946"/>
                    </a:lnTo>
                    <a:lnTo>
                      <a:pt x="351144" y="329946"/>
                    </a:lnTo>
                    <a:lnTo>
                      <a:pt x="356768" y="317385"/>
                    </a:lnTo>
                    <a:lnTo>
                      <a:pt x="546808" y="317385"/>
                    </a:lnTo>
                    <a:lnTo>
                      <a:pt x="547571" y="314251"/>
                    </a:lnTo>
                    <a:lnTo>
                      <a:pt x="550448" y="293420"/>
                    </a:lnTo>
                    <a:lnTo>
                      <a:pt x="502907" y="293420"/>
                    </a:lnTo>
                    <a:lnTo>
                      <a:pt x="498588" y="283738"/>
                    </a:lnTo>
                    <a:lnTo>
                      <a:pt x="497792" y="276860"/>
                    </a:lnTo>
                    <a:lnTo>
                      <a:pt x="420141" y="276860"/>
                    </a:lnTo>
                    <a:lnTo>
                      <a:pt x="410501" y="265691"/>
                    </a:lnTo>
                    <a:lnTo>
                      <a:pt x="400438" y="254454"/>
                    </a:lnTo>
                    <a:lnTo>
                      <a:pt x="389950" y="243145"/>
                    </a:lnTo>
                    <a:lnTo>
                      <a:pt x="381224" y="234048"/>
                    </a:lnTo>
                    <a:close/>
                  </a:path>
                  <a:path w="553719" h="536575">
                    <a:moveTo>
                      <a:pt x="254025" y="313969"/>
                    </a:moveTo>
                    <a:lnTo>
                      <a:pt x="240071" y="315681"/>
                    </a:lnTo>
                    <a:lnTo>
                      <a:pt x="224478" y="317392"/>
                    </a:lnTo>
                    <a:lnTo>
                      <a:pt x="188379" y="320814"/>
                    </a:lnTo>
                    <a:lnTo>
                      <a:pt x="254509" y="320814"/>
                    </a:lnTo>
                    <a:lnTo>
                      <a:pt x="254025" y="313969"/>
                    </a:lnTo>
                    <a:close/>
                  </a:path>
                  <a:path w="553719" h="536575">
                    <a:moveTo>
                      <a:pt x="264287" y="269430"/>
                    </a:moveTo>
                    <a:lnTo>
                      <a:pt x="39370" y="269430"/>
                    </a:lnTo>
                    <a:lnTo>
                      <a:pt x="39370" y="305409"/>
                    </a:lnTo>
                    <a:lnTo>
                      <a:pt x="264287" y="305409"/>
                    </a:lnTo>
                    <a:lnTo>
                      <a:pt x="264287" y="269430"/>
                    </a:lnTo>
                    <a:close/>
                  </a:path>
                  <a:path w="553719" h="536575">
                    <a:moveTo>
                      <a:pt x="509752" y="226618"/>
                    </a:moveTo>
                    <a:lnTo>
                      <a:pt x="507825" y="255841"/>
                    </a:lnTo>
                    <a:lnTo>
                      <a:pt x="506025" y="276860"/>
                    </a:lnTo>
                    <a:lnTo>
                      <a:pt x="504405" y="289244"/>
                    </a:lnTo>
                    <a:lnTo>
                      <a:pt x="502907" y="293420"/>
                    </a:lnTo>
                    <a:lnTo>
                      <a:pt x="550448" y="293420"/>
                    </a:lnTo>
                    <a:lnTo>
                      <a:pt x="551602" y="285064"/>
                    </a:lnTo>
                    <a:lnTo>
                      <a:pt x="553707" y="251167"/>
                    </a:lnTo>
                    <a:lnTo>
                      <a:pt x="509752" y="226618"/>
                    </a:lnTo>
                    <a:close/>
                  </a:path>
                  <a:path w="553719" h="536575">
                    <a:moveTo>
                      <a:pt x="134137" y="173532"/>
                    </a:moveTo>
                    <a:lnTo>
                      <a:pt x="62788" y="173532"/>
                    </a:lnTo>
                    <a:lnTo>
                      <a:pt x="51365" y="184667"/>
                    </a:lnTo>
                    <a:lnTo>
                      <a:pt x="37095" y="194659"/>
                    </a:lnTo>
                    <a:lnTo>
                      <a:pt x="19974" y="203507"/>
                    </a:lnTo>
                    <a:lnTo>
                      <a:pt x="0" y="211213"/>
                    </a:lnTo>
                    <a:lnTo>
                      <a:pt x="20548" y="276860"/>
                    </a:lnTo>
                    <a:lnTo>
                      <a:pt x="30429" y="273431"/>
                    </a:lnTo>
                    <a:lnTo>
                      <a:pt x="36703" y="270967"/>
                    </a:lnTo>
                    <a:lnTo>
                      <a:pt x="39370" y="269430"/>
                    </a:lnTo>
                    <a:lnTo>
                      <a:pt x="264287" y="269430"/>
                    </a:lnTo>
                    <a:lnTo>
                      <a:pt x="264287" y="246037"/>
                    </a:lnTo>
                    <a:lnTo>
                      <a:pt x="79908" y="246037"/>
                    </a:lnTo>
                    <a:lnTo>
                      <a:pt x="90680" y="237402"/>
                    </a:lnTo>
                    <a:lnTo>
                      <a:pt x="100172" y="228625"/>
                    </a:lnTo>
                    <a:lnTo>
                      <a:pt x="108381" y="219705"/>
                    </a:lnTo>
                    <a:lnTo>
                      <a:pt x="115303" y="210642"/>
                    </a:lnTo>
                    <a:lnTo>
                      <a:pt x="381862" y="210642"/>
                    </a:lnTo>
                    <a:lnTo>
                      <a:pt x="382101" y="208859"/>
                    </a:lnTo>
                    <a:lnTo>
                      <a:pt x="383261" y="196367"/>
                    </a:lnTo>
                    <a:lnTo>
                      <a:pt x="124434" y="196367"/>
                    </a:lnTo>
                    <a:lnTo>
                      <a:pt x="129006" y="187998"/>
                    </a:lnTo>
                    <a:lnTo>
                      <a:pt x="132232" y="180390"/>
                    </a:lnTo>
                    <a:lnTo>
                      <a:pt x="134137" y="173532"/>
                    </a:lnTo>
                    <a:close/>
                  </a:path>
                  <a:path w="553719" h="536575">
                    <a:moveTo>
                      <a:pt x="491326" y="125577"/>
                    </a:moveTo>
                    <a:lnTo>
                      <a:pt x="412711" y="125577"/>
                    </a:lnTo>
                    <a:lnTo>
                      <a:pt x="413604" y="171428"/>
                    </a:lnTo>
                    <a:lnTo>
                      <a:pt x="415140" y="211924"/>
                    </a:lnTo>
                    <a:lnTo>
                      <a:pt x="417319" y="247067"/>
                    </a:lnTo>
                    <a:lnTo>
                      <a:pt x="420141" y="276860"/>
                    </a:lnTo>
                    <a:lnTo>
                      <a:pt x="497792" y="276860"/>
                    </a:lnTo>
                    <a:lnTo>
                      <a:pt x="495230" y="254692"/>
                    </a:lnTo>
                    <a:lnTo>
                      <a:pt x="492834" y="206283"/>
                    </a:lnTo>
                    <a:lnTo>
                      <a:pt x="491495" y="143136"/>
                    </a:lnTo>
                    <a:lnTo>
                      <a:pt x="491371" y="133820"/>
                    </a:lnTo>
                    <a:lnTo>
                      <a:pt x="491326" y="125577"/>
                    </a:lnTo>
                    <a:close/>
                  </a:path>
                  <a:path w="553719" h="536575">
                    <a:moveTo>
                      <a:pt x="381862" y="210642"/>
                    </a:moveTo>
                    <a:lnTo>
                      <a:pt x="115303" y="210642"/>
                    </a:lnTo>
                    <a:lnTo>
                      <a:pt x="115303" y="246037"/>
                    </a:lnTo>
                    <a:lnTo>
                      <a:pt x="188379" y="246037"/>
                    </a:lnTo>
                    <a:lnTo>
                      <a:pt x="188379" y="232905"/>
                    </a:lnTo>
                    <a:lnTo>
                      <a:pt x="380127" y="232905"/>
                    </a:lnTo>
                    <a:lnTo>
                      <a:pt x="379031" y="231762"/>
                    </a:lnTo>
                    <a:lnTo>
                      <a:pt x="381862" y="210642"/>
                    </a:lnTo>
                    <a:close/>
                  </a:path>
                  <a:path w="553719" h="536575">
                    <a:moveTo>
                      <a:pt x="380127" y="232905"/>
                    </a:moveTo>
                    <a:lnTo>
                      <a:pt x="188379" y="232905"/>
                    </a:lnTo>
                    <a:lnTo>
                      <a:pt x="197861" y="233655"/>
                    </a:lnTo>
                    <a:lnTo>
                      <a:pt x="209202" y="234191"/>
                    </a:lnTo>
                    <a:lnTo>
                      <a:pt x="222402" y="234512"/>
                    </a:lnTo>
                    <a:lnTo>
                      <a:pt x="237464" y="234619"/>
                    </a:lnTo>
                    <a:lnTo>
                      <a:pt x="257729" y="234476"/>
                    </a:lnTo>
                    <a:lnTo>
                      <a:pt x="265076" y="234298"/>
                    </a:lnTo>
                    <a:lnTo>
                      <a:pt x="270573" y="234048"/>
                    </a:lnTo>
                    <a:lnTo>
                      <a:pt x="381224" y="234048"/>
                    </a:lnTo>
                    <a:lnTo>
                      <a:pt x="380127" y="232905"/>
                    </a:lnTo>
                    <a:close/>
                  </a:path>
                  <a:path w="553719" h="536575">
                    <a:moveTo>
                      <a:pt x="228333" y="173532"/>
                    </a:moveTo>
                    <a:lnTo>
                      <a:pt x="156972" y="173532"/>
                    </a:lnTo>
                    <a:lnTo>
                      <a:pt x="156972" y="196367"/>
                    </a:lnTo>
                    <a:lnTo>
                      <a:pt x="383261" y="196367"/>
                    </a:lnTo>
                    <a:lnTo>
                      <a:pt x="383897" y="189522"/>
                    </a:lnTo>
                    <a:lnTo>
                      <a:pt x="234035" y="189522"/>
                    </a:lnTo>
                    <a:lnTo>
                      <a:pt x="230708" y="189039"/>
                    </a:lnTo>
                    <a:lnTo>
                      <a:pt x="228803" y="187147"/>
                    </a:lnTo>
                    <a:lnTo>
                      <a:pt x="228407" y="184667"/>
                    </a:lnTo>
                    <a:lnTo>
                      <a:pt x="228333" y="173532"/>
                    </a:lnTo>
                    <a:close/>
                  </a:path>
                  <a:path w="553719" h="536575">
                    <a:moveTo>
                      <a:pt x="262572" y="34251"/>
                    </a:moveTo>
                    <a:lnTo>
                      <a:pt x="28536" y="34251"/>
                    </a:lnTo>
                    <a:lnTo>
                      <a:pt x="28536" y="94183"/>
                    </a:lnTo>
                    <a:lnTo>
                      <a:pt x="259727" y="94183"/>
                    </a:lnTo>
                    <a:lnTo>
                      <a:pt x="259727" y="109029"/>
                    </a:lnTo>
                    <a:lnTo>
                      <a:pt x="11976" y="109029"/>
                    </a:lnTo>
                    <a:lnTo>
                      <a:pt x="11976" y="173532"/>
                    </a:lnTo>
                    <a:lnTo>
                      <a:pt x="253453" y="173532"/>
                    </a:lnTo>
                    <a:lnTo>
                      <a:pt x="253060" y="181152"/>
                    </a:lnTo>
                    <a:lnTo>
                      <a:pt x="252107" y="185724"/>
                    </a:lnTo>
                    <a:lnTo>
                      <a:pt x="249072" y="188760"/>
                    </a:lnTo>
                    <a:lnTo>
                      <a:pt x="245452" y="189522"/>
                    </a:lnTo>
                    <a:lnTo>
                      <a:pt x="383897" y="189522"/>
                    </a:lnTo>
                    <a:lnTo>
                      <a:pt x="384454" y="183527"/>
                    </a:lnTo>
                    <a:lnTo>
                      <a:pt x="385549" y="164973"/>
                    </a:lnTo>
                    <a:lnTo>
                      <a:pt x="308241" y="164973"/>
                    </a:lnTo>
                    <a:lnTo>
                      <a:pt x="269430" y="160413"/>
                    </a:lnTo>
                    <a:lnTo>
                      <a:pt x="269430" y="125577"/>
                    </a:lnTo>
                    <a:lnTo>
                      <a:pt x="491326" y="125577"/>
                    </a:lnTo>
                    <a:lnTo>
                      <a:pt x="490918" y="51371"/>
                    </a:lnTo>
                    <a:lnTo>
                      <a:pt x="262572" y="51371"/>
                    </a:lnTo>
                    <a:lnTo>
                      <a:pt x="262572" y="34251"/>
                    </a:lnTo>
                    <a:close/>
                  </a:path>
                  <a:path w="553719" h="536575">
                    <a:moveTo>
                      <a:pt x="387019" y="125577"/>
                    </a:moveTo>
                    <a:lnTo>
                      <a:pt x="309384" y="125577"/>
                    </a:lnTo>
                    <a:lnTo>
                      <a:pt x="309315" y="133820"/>
                    </a:lnTo>
                    <a:lnTo>
                      <a:pt x="309103" y="143136"/>
                    </a:lnTo>
                    <a:lnTo>
                      <a:pt x="308747" y="153522"/>
                    </a:lnTo>
                    <a:lnTo>
                      <a:pt x="308241" y="164973"/>
                    </a:lnTo>
                    <a:lnTo>
                      <a:pt x="385549" y="164973"/>
                    </a:lnTo>
                    <a:lnTo>
                      <a:pt x="386093" y="155767"/>
                    </a:lnTo>
                    <a:lnTo>
                      <a:pt x="387019" y="125577"/>
                    </a:lnTo>
                    <a:close/>
                  </a:path>
                  <a:path w="553719" h="536575">
                    <a:moveTo>
                      <a:pt x="188379" y="94183"/>
                    </a:moveTo>
                    <a:lnTo>
                      <a:pt x="100457" y="94183"/>
                    </a:lnTo>
                    <a:lnTo>
                      <a:pt x="100457" y="109029"/>
                    </a:lnTo>
                    <a:lnTo>
                      <a:pt x="188379" y="109029"/>
                    </a:lnTo>
                    <a:lnTo>
                      <a:pt x="188379" y="94183"/>
                    </a:lnTo>
                    <a:close/>
                  </a:path>
                  <a:path w="553719" h="536575">
                    <a:moveTo>
                      <a:pt x="387019" y="0"/>
                    </a:moveTo>
                    <a:lnTo>
                      <a:pt x="309384" y="0"/>
                    </a:lnTo>
                    <a:lnTo>
                      <a:pt x="309384" y="51371"/>
                    </a:lnTo>
                    <a:lnTo>
                      <a:pt x="387019" y="51371"/>
                    </a:lnTo>
                    <a:lnTo>
                      <a:pt x="387019" y="0"/>
                    </a:lnTo>
                    <a:close/>
                  </a:path>
                  <a:path w="553719" h="536575">
                    <a:moveTo>
                      <a:pt x="188379" y="0"/>
                    </a:moveTo>
                    <a:lnTo>
                      <a:pt x="100457" y="0"/>
                    </a:lnTo>
                    <a:lnTo>
                      <a:pt x="100457" y="34251"/>
                    </a:lnTo>
                    <a:lnTo>
                      <a:pt x="188379" y="34251"/>
                    </a:lnTo>
                    <a:lnTo>
                      <a:pt x="188379" y="0"/>
                    </a:lnTo>
                    <a:close/>
                  </a:path>
                </a:pathLst>
              </a:custGeom>
              <a:solidFill>
                <a:srgbClr val="D6007F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sp>
            <p:nvSpPr>
              <p:cNvPr id="74" name="object 74"/>
              <p:cNvSpPr/>
              <p:nvPr/>
            </p:nvSpPr>
            <p:spPr>
              <a:xfrm>
                <a:off x="2640825" y="2728783"/>
                <a:ext cx="85293" cy="149839"/>
              </a:xfrm>
              <a:custGeom>
                <a:avLst/>
                <a:gdLst/>
                <a:ahLst/>
                <a:cxnLst/>
                <a:rect l="l" t="t" r="r" b="b"/>
                <a:pathLst>
                  <a:path w="93980" h="165100">
                    <a:moveTo>
                      <a:pt x="93624" y="0"/>
                    </a:moveTo>
                    <a:lnTo>
                      <a:pt x="0" y="0"/>
                    </a:lnTo>
                    <a:lnTo>
                      <a:pt x="0" y="164973"/>
                    </a:lnTo>
                    <a:lnTo>
                      <a:pt x="93624" y="164973"/>
                    </a:lnTo>
                    <a:lnTo>
                      <a:pt x="93624" y="0"/>
                    </a:lnTo>
                    <a:close/>
                  </a:path>
                </a:pathLst>
              </a:custGeom>
              <a:solidFill>
                <a:srgbClr val="D6007F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grpSp>
            <p:nvGrpSpPr>
              <p:cNvPr id="75" name="object 75"/>
              <p:cNvGrpSpPr/>
              <p:nvPr/>
            </p:nvGrpSpPr>
            <p:grpSpPr>
              <a:xfrm>
                <a:off x="2459508" y="2388919"/>
                <a:ext cx="2770863" cy="496773"/>
                <a:chOff x="2710014" y="2521463"/>
                <a:chExt cx="3053080" cy="547370"/>
              </a:xfrm>
            </p:grpSpPr>
            <p:sp>
              <p:nvSpPr>
                <p:cNvPr id="76" name="object 76"/>
                <p:cNvSpPr/>
                <p:nvPr/>
              </p:nvSpPr>
              <p:spPr>
                <a:xfrm>
                  <a:off x="2710014" y="2521470"/>
                  <a:ext cx="2234565" cy="537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4565" h="537210">
                      <a:moveTo>
                        <a:pt x="293408" y="6273"/>
                      </a:moveTo>
                      <a:lnTo>
                        <a:pt x="199783" y="6273"/>
                      </a:lnTo>
                      <a:lnTo>
                        <a:pt x="199783" y="97040"/>
                      </a:lnTo>
                      <a:lnTo>
                        <a:pt x="293408" y="97040"/>
                      </a:lnTo>
                      <a:lnTo>
                        <a:pt x="293408" y="6273"/>
                      </a:lnTo>
                      <a:close/>
                    </a:path>
                    <a:path w="2234565" h="537210">
                      <a:moveTo>
                        <a:pt x="493217" y="374472"/>
                      </a:moveTo>
                      <a:lnTo>
                        <a:pt x="407581" y="374472"/>
                      </a:lnTo>
                      <a:lnTo>
                        <a:pt x="407581" y="404723"/>
                      </a:lnTo>
                      <a:lnTo>
                        <a:pt x="493217" y="404723"/>
                      </a:lnTo>
                      <a:lnTo>
                        <a:pt x="493217" y="374472"/>
                      </a:lnTo>
                      <a:close/>
                    </a:path>
                    <a:path w="2234565" h="537210">
                      <a:moveTo>
                        <a:pt x="493217" y="173532"/>
                      </a:moveTo>
                      <a:lnTo>
                        <a:pt x="407581" y="173532"/>
                      </a:lnTo>
                      <a:lnTo>
                        <a:pt x="407581" y="300278"/>
                      </a:lnTo>
                      <a:lnTo>
                        <a:pt x="493217" y="300278"/>
                      </a:lnTo>
                      <a:lnTo>
                        <a:pt x="493217" y="173532"/>
                      </a:lnTo>
                      <a:close/>
                    </a:path>
                    <a:path w="2234565" h="537210">
                      <a:moveTo>
                        <a:pt x="493217" y="97142"/>
                      </a:moveTo>
                      <a:lnTo>
                        <a:pt x="199783" y="97142"/>
                      </a:lnTo>
                      <a:lnTo>
                        <a:pt x="199783" y="173342"/>
                      </a:lnTo>
                      <a:lnTo>
                        <a:pt x="199783" y="300342"/>
                      </a:lnTo>
                      <a:lnTo>
                        <a:pt x="85623" y="300342"/>
                      </a:lnTo>
                      <a:lnTo>
                        <a:pt x="85623" y="173342"/>
                      </a:lnTo>
                      <a:lnTo>
                        <a:pt x="199783" y="173342"/>
                      </a:lnTo>
                      <a:lnTo>
                        <a:pt x="199783" y="97142"/>
                      </a:lnTo>
                      <a:lnTo>
                        <a:pt x="0" y="97142"/>
                      </a:lnTo>
                      <a:lnTo>
                        <a:pt x="0" y="173342"/>
                      </a:lnTo>
                      <a:lnTo>
                        <a:pt x="0" y="300342"/>
                      </a:lnTo>
                      <a:lnTo>
                        <a:pt x="0" y="374002"/>
                      </a:lnTo>
                      <a:lnTo>
                        <a:pt x="0" y="404482"/>
                      </a:lnTo>
                      <a:lnTo>
                        <a:pt x="85623" y="404482"/>
                      </a:lnTo>
                      <a:lnTo>
                        <a:pt x="85623" y="374002"/>
                      </a:lnTo>
                      <a:lnTo>
                        <a:pt x="493217" y="374002"/>
                      </a:lnTo>
                      <a:lnTo>
                        <a:pt x="493217" y="300342"/>
                      </a:lnTo>
                      <a:lnTo>
                        <a:pt x="293420" y="300342"/>
                      </a:lnTo>
                      <a:lnTo>
                        <a:pt x="293420" y="173342"/>
                      </a:lnTo>
                      <a:lnTo>
                        <a:pt x="493217" y="173342"/>
                      </a:lnTo>
                      <a:lnTo>
                        <a:pt x="493217" y="97142"/>
                      </a:lnTo>
                      <a:close/>
                    </a:path>
                    <a:path w="2234565" h="537210">
                      <a:moveTo>
                        <a:pt x="1085748" y="37680"/>
                      </a:moveTo>
                      <a:lnTo>
                        <a:pt x="903643" y="37680"/>
                      </a:lnTo>
                      <a:lnTo>
                        <a:pt x="903643" y="0"/>
                      </a:lnTo>
                      <a:lnTo>
                        <a:pt x="812863" y="0"/>
                      </a:lnTo>
                      <a:lnTo>
                        <a:pt x="812863" y="37680"/>
                      </a:lnTo>
                      <a:lnTo>
                        <a:pt x="618782" y="37680"/>
                      </a:lnTo>
                      <a:lnTo>
                        <a:pt x="618782" y="125590"/>
                      </a:lnTo>
                      <a:lnTo>
                        <a:pt x="617639" y="123685"/>
                      </a:lnTo>
                      <a:lnTo>
                        <a:pt x="604710" y="102755"/>
                      </a:lnTo>
                      <a:lnTo>
                        <a:pt x="600697" y="96469"/>
                      </a:lnTo>
                      <a:lnTo>
                        <a:pt x="597662" y="91909"/>
                      </a:lnTo>
                      <a:lnTo>
                        <a:pt x="536587" y="131864"/>
                      </a:lnTo>
                      <a:lnTo>
                        <a:pt x="553097" y="157200"/>
                      </a:lnTo>
                      <a:lnTo>
                        <a:pt x="568972" y="182968"/>
                      </a:lnTo>
                      <a:lnTo>
                        <a:pt x="584200" y="209156"/>
                      </a:lnTo>
                      <a:lnTo>
                        <a:pt x="598805" y="235762"/>
                      </a:lnTo>
                      <a:lnTo>
                        <a:pt x="618782" y="222631"/>
                      </a:lnTo>
                      <a:lnTo>
                        <a:pt x="618134" y="269506"/>
                      </a:lnTo>
                      <a:lnTo>
                        <a:pt x="579259" y="306260"/>
                      </a:lnTo>
                      <a:lnTo>
                        <a:pt x="536016" y="323100"/>
                      </a:lnTo>
                      <a:lnTo>
                        <a:pt x="558850" y="400164"/>
                      </a:lnTo>
                      <a:lnTo>
                        <a:pt x="568579" y="396201"/>
                      </a:lnTo>
                      <a:lnTo>
                        <a:pt x="580110" y="391172"/>
                      </a:lnTo>
                      <a:lnTo>
                        <a:pt x="593420" y="385064"/>
                      </a:lnTo>
                      <a:lnTo>
                        <a:pt x="608520" y="377901"/>
                      </a:lnTo>
                      <a:lnTo>
                        <a:pt x="605053" y="390931"/>
                      </a:lnTo>
                      <a:lnTo>
                        <a:pt x="584466" y="435914"/>
                      </a:lnTo>
                      <a:lnTo>
                        <a:pt x="557707" y="472084"/>
                      </a:lnTo>
                      <a:lnTo>
                        <a:pt x="623925" y="533742"/>
                      </a:lnTo>
                      <a:lnTo>
                        <a:pt x="660387" y="480720"/>
                      </a:lnTo>
                      <a:lnTo>
                        <a:pt x="684149" y="424421"/>
                      </a:lnTo>
                      <a:lnTo>
                        <a:pt x="693940" y="377901"/>
                      </a:lnTo>
                      <a:lnTo>
                        <a:pt x="700468" y="312953"/>
                      </a:lnTo>
                      <a:lnTo>
                        <a:pt x="701459" y="269506"/>
                      </a:lnTo>
                      <a:lnTo>
                        <a:pt x="701560" y="222631"/>
                      </a:lnTo>
                      <a:lnTo>
                        <a:pt x="701560" y="125590"/>
                      </a:lnTo>
                      <a:lnTo>
                        <a:pt x="701560" y="111887"/>
                      </a:lnTo>
                      <a:lnTo>
                        <a:pt x="1085748" y="111887"/>
                      </a:lnTo>
                      <a:lnTo>
                        <a:pt x="1085748" y="37680"/>
                      </a:lnTo>
                      <a:close/>
                    </a:path>
                    <a:path w="2234565" h="537210">
                      <a:moveTo>
                        <a:pt x="1088593" y="445833"/>
                      </a:moveTo>
                      <a:lnTo>
                        <a:pt x="961301" y="445833"/>
                      </a:lnTo>
                      <a:lnTo>
                        <a:pt x="961301" y="356209"/>
                      </a:lnTo>
                      <a:lnTo>
                        <a:pt x="1062329" y="356209"/>
                      </a:lnTo>
                      <a:lnTo>
                        <a:pt x="1062329" y="282003"/>
                      </a:lnTo>
                      <a:lnTo>
                        <a:pt x="961301" y="282003"/>
                      </a:lnTo>
                      <a:lnTo>
                        <a:pt x="961301" y="216928"/>
                      </a:lnTo>
                      <a:lnTo>
                        <a:pt x="1080033" y="216928"/>
                      </a:lnTo>
                      <a:lnTo>
                        <a:pt x="1080033" y="142709"/>
                      </a:lnTo>
                      <a:lnTo>
                        <a:pt x="724966" y="142709"/>
                      </a:lnTo>
                      <a:lnTo>
                        <a:pt x="724966" y="216928"/>
                      </a:lnTo>
                      <a:lnTo>
                        <a:pt x="869962" y="216928"/>
                      </a:lnTo>
                      <a:lnTo>
                        <a:pt x="869962" y="445833"/>
                      </a:lnTo>
                      <a:lnTo>
                        <a:pt x="824293" y="445833"/>
                      </a:lnTo>
                      <a:lnTo>
                        <a:pt x="824293" y="255168"/>
                      </a:lnTo>
                      <a:lnTo>
                        <a:pt x="739813" y="255168"/>
                      </a:lnTo>
                      <a:lnTo>
                        <a:pt x="739813" y="445833"/>
                      </a:lnTo>
                      <a:lnTo>
                        <a:pt x="691286" y="445833"/>
                      </a:lnTo>
                      <a:lnTo>
                        <a:pt x="691286" y="520039"/>
                      </a:lnTo>
                      <a:lnTo>
                        <a:pt x="1088593" y="520039"/>
                      </a:lnTo>
                      <a:lnTo>
                        <a:pt x="1088593" y="445833"/>
                      </a:lnTo>
                      <a:close/>
                    </a:path>
                    <a:path w="2234565" h="537210">
                      <a:moveTo>
                        <a:pt x="1503591" y="371055"/>
                      </a:moveTo>
                      <a:lnTo>
                        <a:pt x="1487716" y="327317"/>
                      </a:lnTo>
                      <a:lnTo>
                        <a:pt x="1470901" y="284568"/>
                      </a:lnTo>
                      <a:lnTo>
                        <a:pt x="1453172" y="242824"/>
                      </a:lnTo>
                      <a:lnTo>
                        <a:pt x="1434515" y="202069"/>
                      </a:lnTo>
                      <a:lnTo>
                        <a:pt x="1358023" y="234619"/>
                      </a:lnTo>
                      <a:lnTo>
                        <a:pt x="1377111" y="274002"/>
                      </a:lnTo>
                      <a:lnTo>
                        <a:pt x="1394993" y="314540"/>
                      </a:lnTo>
                      <a:lnTo>
                        <a:pt x="1411655" y="356209"/>
                      </a:lnTo>
                      <a:lnTo>
                        <a:pt x="1427099" y="399021"/>
                      </a:lnTo>
                      <a:lnTo>
                        <a:pt x="1503591" y="371055"/>
                      </a:lnTo>
                      <a:close/>
                    </a:path>
                    <a:path w="2234565" h="537210">
                      <a:moveTo>
                        <a:pt x="1654289" y="103898"/>
                      </a:moveTo>
                      <a:lnTo>
                        <a:pt x="1612049" y="103898"/>
                      </a:lnTo>
                      <a:lnTo>
                        <a:pt x="1612049" y="11988"/>
                      </a:lnTo>
                      <a:lnTo>
                        <a:pt x="1521282" y="11988"/>
                      </a:lnTo>
                      <a:lnTo>
                        <a:pt x="1521282" y="103898"/>
                      </a:lnTo>
                      <a:lnTo>
                        <a:pt x="1384287" y="103898"/>
                      </a:lnTo>
                      <a:lnTo>
                        <a:pt x="1384287" y="85051"/>
                      </a:lnTo>
                      <a:lnTo>
                        <a:pt x="1296936" y="85051"/>
                      </a:lnTo>
                      <a:lnTo>
                        <a:pt x="1296936" y="9131"/>
                      </a:lnTo>
                      <a:lnTo>
                        <a:pt x="1206182" y="9131"/>
                      </a:lnTo>
                      <a:lnTo>
                        <a:pt x="1206182" y="85051"/>
                      </a:lnTo>
                      <a:lnTo>
                        <a:pt x="1122832" y="85051"/>
                      </a:lnTo>
                      <a:lnTo>
                        <a:pt x="1122832" y="161556"/>
                      </a:lnTo>
                      <a:lnTo>
                        <a:pt x="1258125" y="161556"/>
                      </a:lnTo>
                      <a:lnTo>
                        <a:pt x="1256944" y="189814"/>
                      </a:lnTo>
                      <a:lnTo>
                        <a:pt x="1255128" y="215214"/>
                      </a:lnTo>
                      <a:lnTo>
                        <a:pt x="1252664" y="237756"/>
                      </a:lnTo>
                      <a:lnTo>
                        <a:pt x="1249565" y="257454"/>
                      </a:lnTo>
                      <a:lnTo>
                        <a:pt x="1231480" y="237363"/>
                      </a:lnTo>
                      <a:lnTo>
                        <a:pt x="1213739" y="218211"/>
                      </a:lnTo>
                      <a:lnTo>
                        <a:pt x="1196378" y="199974"/>
                      </a:lnTo>
                      <a:lnTo>
                        <a:pt x="1179360" y="182676"/>
                      </a:lnTo>
                      <a:lnTo>
                        <a:pt x="1119416" y="243179"/>
                      </a:lnTo>
                      <a:lnTo>
                        <a:pt x="1146314" y="270611"/>
                      </a:lnTo>
                      <a:lnTo>
                        <a:pt x="1171638" y="297548"/>
                      </a:lnTo>
                      <a:lnTo>
                        <a:pt x="1195400" y="323989"/>
                      </a:lnTo>
                      <a:lnTo>
                        <a:pt x="1217599" y="349935"/>
                      </a:lnTo>
                      <a:lnTo>
                        <a:pt x="1200188" y="375653"/>
                      </a:lnTo>
                      <a:lnTo>
                        <a:pt x="1177632" y="401447"/>
                      </a:lnTo>
                      <a:lnTo>
                        <a:pt x="1149946" y="427316"/>
                      </a:lnTo>
                      <a:lnTo>
                        <a:pt x="1117130" y="453250"/>
                      </a:lnTo>
                      <a:lnTo>
                        <a:pt x="1164513" y="530313"/>
                      </a:lnTo>
                      <a:lnTo>
                        <a:pt x="1197978" y="505053"/>
                      </a:lnTo>
                      <a:lnTo>
                        <a:pt x="1227582" y="478942"/>
                      </a:lnTo>
                      <a:lnTo>
                        <a:pt x="1253350" y="451967"/>
                      </a:lnTo>
                      <a:lnTo>
                        <a:pt x="1275245" y="424141"/>
                      </a:lnTo>
                      <a:lnTo>
                        <a:pt x="1289989" y="443979"/>
                      </a:lnTo>
                      <a:lnTo>
                        <a:pt x="1303362" y="462381"/>
                      </a:lnTo>
                      <a:lnTo>
                        <a:pt x="1315389" y="479374"/>
                      </a:lnTo>
                      <a:lnTo>
                        <a:pt x="1326057" y="494931"/>
                      </a:lnTo>
                      <a:lnTo>
                        <a:pt x="1392275" y="441261"/>
                      </a:lnTo>
                      <a:lnTo>
                        <a:pt x="1358163" y="392887"/>
                      </a:lnTo>
                      <a:lnTo>
                        <a:pt x="1318628" y="340220"/>
                      </a:lnTo>
                      <a:lnTo>
                        <a:pt x="1330223" y="301015"/>
                      </a:lnTo>
                      <a:lnTo>
                        <a:pt x="1338757" y="258165"/>
                      </a:lnTo>
                      <a:lnTo>
                        <a:pt x="1338846" y="257454"/>
                      </a:lnTo>
                      <a:lnTo>
                        <a:pt x="1344231" y="211683"/>
                      </a:lnTo>
                      <a:lnTo>
                        <a:pt x="1346619" y="161556"/>
                      </a:lnTo>
                      <a:lnTo>
                        <a:pt x="1374584" y="161556"/>
                      </a:lnTo>
                      <a:lnTo>
                        <a:pt x="1374584" y="180378"/>
                      </a:lnTo>
                      <a:lnTo>
                        <a:pt x="1521282" y="180378"/>
                      </a:lnTo>
                      <a:lnTo>
                        <a:pt x="1521193" y="443979"/>
                      </a:lnTo>
                      <a:lnTo>
                        <a:pt x="1489329" y="455536"/>
                      </a:lnTo>
                      <a:lnTo>
                        <a:pt x="1477264" y="455358"/>
                      </a:lnTo>
                      <a:lnTo>
                        <a:pt x="1439011" y="453923"/>
                      </a:lnTo>
                      <a:lnTo>
                        <a:pt x="1412824" y="452678"/>
                      </a:lnTo>
                      <a:lnTo>
                        <a:pt x="1417967" y="529170"/>
                      </a:lnTo>
                      <a:lnTo>
                        <a:pt x="1492783" y="531850"/>
                      </a:lnTo>
                      <a:lnTo>
                        <a:pt x="1506448" y="532028"/>
                      </a:lnTo>
                      <a:lnTo>
                        <a:pt x="1530350" y="531812"/>
                      </a:lnTo>
                      <a:lnTo>
                        <a:pt x="1570126" y="527964"/>
                      </a:lnTo>
                      <a:lnTo>
                        <a:pt x="1603209" y="506425"/>
                      </a:lnTo>
                      <a:lnTo>
                        <a:pt x="1611566" y="461098"/>
                      </a:lnTo>
                      <a:lnTo>
                        <a:pt x="1611718" y="455536"/>
                      </a:lnTo>
                      <a:lnTo>
                        <a:pt x="1611833" y="451535"/>
                      </a:lnTo>
                      <a:lnTo>
                        <a:pt x="1611947" y="443547"/>
                      </a:lnTo>
                      <a:lnTo>
                        <a:pt x="1612049" y="180378"/>
                      </a:lnTo>
                      <a:lnTo>
                        <a:pt x="1654289" y="180378"/>
                      </a:lnTo>
                      <a:lnTo>
                        <a:pt x="1654289" y="103898"/>
                      </a:lnTo>
                      <a:close/>
                    </a:path>
                    <a:path w="2234565" h="537210">
                      <a:moveTo>
                        <a:pt x="2234273" y="458952"/>
                      </a:moveTo>
                      <a:lnTo>
                        <a:pt x="2197798" y="449224"/>
                      </a:lnTo>
                      <a:lnTo>
                        <a:pt x="2173592" y="441833"/>
                      </a:lnTo>
                      <a:lnTo>
                        <a:pt x="2163762" y="438835"/>
                      </a:lnTo>
                      <a:lnTo>
                        <a:pt x="2132165" y="427812"/>
                      </a:lnTo>
                      <a:lnTo>
                        <a:pt x="2102993" y="416140"/>
                      </a:lnTo>
                      <a:lnTo>
                        <a:pt x="2104123" y="416140"/>
                      </a:lnTo>
                      <a:lnTo>
                        <a:pt x="2105736" y="416242"/>
                      </a:lnTo>
                      <a:lnTo>
                        <a:pt x="2109927" y="416623"/>
                      </a:lnTo>
                      <a:lnTo>
                        <a:pt x="2111349" y="416712"/>
                      </a:lnTo>
                      <a:lnTo>
                        <a:pt x="2149792" y="414426"/>
                      </a:lnTo>
                      <a:lnTo>
                        <a:pt x="2175065" y="391033"/>
                      </a:lnTo>
                      <a:lnTo>
                        <a:pt x="2176678" y="387108"/>
                      </a:lnTo>
                      <a:lnTo>
                        <a:pt x="2178774" y="379209"/>
                      </a:lnTo>
                      <a:lnTo>
                        <a:pt x="2180044" y="370484"/>
                      </a:lnTo>
                      <a:lnTo>
                        <a:pt x="2180793" y="360108"/>
                      </a:lnTo>
                      <a:lnTo>
                        <a:pt x="2180996" y="355066"/>
                      </a:lnTo>
                      <a:lnTo>
                        <a:pt x="2181326" y="347218"/>
                      </a:lnTo>
                      <a:lnTo>
                        <a:pt x="2181644" y="331838"/>
                      </a:lnTo>
                      <a:lnTo>
                        <a:pt x="2181682" y="325374"/>
                      </a:lnTo>
                      <a:lnTo>
                        <a:pt x="2181758" y="260299"/>
                      </a:lnTo>
                      <a:lnTo>
                        <a:pt x="2095563" y="260299"/>
                      </a:lnTo>
                      <a:lnTo>
                        <a:pt x="2095563" y="325374"/>
                      </a:lnTo>
                      <a:lnTo>
                        <a:pt x="2095474" y="347218"/>
                      </a:lnTo>
                      <a:lnTo>
                        <a:pt x="2095080" y="351256"/>
                      </a:lnTo>
                      <a:lnTo>
                        <a:pt x="2093175" y="354304"/>
                      </a:lnTo>
                      <a:lnTo>
                        <a:pt x="2090039" y="355066"/>
                      </a:lnTo>
                      <a:lnTo>
                        <a:pt x="2084717" y="355066"/>
                      </a:lnTo>
                      <a:lnTo>
                        <a:pt x="2077935" y="354888"/>
                      </a:lnTo>
                      <a:lnTo>
                        <a:pt x="2069020" y="354355"/>
                      </a:lnTo>
                      <a:lnTo>
                        <a:pt x="2057958" y="353466"/>
                      </a:lnTo>
                      <a:lnTo>
                        <a:pt x="2044763" y="352209"/>
                      </a:lnTo>
                      <a:lnTo>
                        <a:pt x="2049322" y="391033"/>
                      </a:lnTo>
                      <a:lnTo>
                        <a:pt x="2037829" y="384403"/>
                      </a:lnTo>
                      <a:lnTo>
                        <a:pt x="2026767" y="377621"/>
                      </a:lnTo>
                      <a:lnTo>
                        <a:pt x="2016137" y="370700"/>
                      </a:lnTo>
                      <a:lnTo>
                        <a:pt x="2005939" y="363626"/>
                      </a:lnTo>
                      <a:lnTo>
                        <a:pt x="2005939" y="325374"/>
                      </a:lnTo>
                      <a:lnTo>
                        <a:pt x="2095563" y="325374"/>
                      </a:lnTo>
                      <a:lnTo>
                        <a:pt x="2095563" y="260299"/>
                      </a:lnTo>
                      <a:lnTo>
                        <a:pt x="2005939" y="260299"/>
                      </a:lnTo>
                      <a:lnTo>
                        <a:pt x="2005939" y="239750"/>
                      </a:lnTo>
                      <a:lnTo>
                        <a:pt x="2219998" y="239750"/>
                      </a:lnTo>
                      <a:lnTo>
                        <a:pt x="2219998" y="171818"/>
                      </a:lnTo>
                      <a:lnTo>
                        <a:pt x="2094992" y="171818"/>
                      </a:lnTo>
                      <a:lnTo>
                        <a:pt x="2157780" y="154127"/>
                      </a:lnTo>
                      <a:lnTo>
                        <a:pt x="2146935" y="125298"/>
                      </a:lnTo>
                      <a:lnTo>
                        <a:pt x="2143645" y="116674"/>
                      </a:lnTo>
                      <a:lnTo>
                        <a:pt x="2141791" y="111887"/>
                      </a:lnTo>
                      <a:lnTo>
                        <a:pt x="2219998" y="111887"/>
                      </a:lnTo>
                      <a:lnTo>
                        <a:pt x="2219998" y="74206"/>
                      </a:lnTo>
                      <a:lnTo>
                        <a:pt x="2219998" y="41668"/>
                      </a:lnTo>
                      <a:lnTo>
                        <a:pt x="2089277" y="41668"/>
                      </a:lnTo>
                      <a:lnTo>
                        <a:pt x="2090801" y="38633"/>
                      </a:lnTo>
                      <a:lnTo>
                        <a:pt x="2093849" y="31026"/>
                      </a:lnTo>
                      <a:lnTo>
                        <a:pt x="2098408" y="18834"/>
                      </a:lnTo>
                      <a:lnTo>
                        <a:pt x="2078431" y="15417"/>
                      </a:lnTo>
                      <a:lnTo>
                        <a:pt x="2078431" y="171818"/>
                      </a:lnTo>
                      <a:lnTo>
                        <a:pt x="2005939" y="171818"/>
                      </a:lnTo>
                      <a:lnTo>
                        <a:pt x="2005939" y="155270"/>
                      </a:lnTo>
                      <a:lnTo>
                        <a:pt x="2005939" y="148412"/>
                      </a:lnTo>
                      <a:lnTo>
                        <a:pt x="2014080" y="140995"/>
                      </a:lnTo>
                      <a:lnTo>
                        <a:pt x="2015502" y="139712"/>
                      </a:lnTo>
                      <a:lnTo>
                        <a:pt x="2024875" y="130619"/>
                      </a:lnTo>
                      <a:lnTo>
                        <a:pt x="2033765" y="121450"/>
                      </a:lnTo>
                      <a:lnTo>
                        <a:pt x="2042477" y="111887"/>
                      </a:lnTo>
                      <a:lnTo>
                        <a:pt x="2055025" y="111887"/>
                      </a:lnTo>
                      <a:lnTo>
                        <a:pt x="2063978" y="134467"/>
                      </a:lnTo>
                      <a:lnTo>
                        <a:pt x="2070862" y="151993"/>
                      </a:lnTo>
                      <a:lnTo>
                        <a:pt x="2075675" y="164439"/>
                      </a:lnTo>
                      <a:lnTo>
                        <a:pt x="2078431" y="171818"/>
                      </a:lnTo>
                      <a:lnTo>
                        <a:pt x="2078431" y="15417"/>
                      </a:lnTo>
                      <a:lnTo>
                        <a:pt x="2018499" y="5130"/>
                      </a:lnTo>
                      <a:lnTo>
                        <a:pt x="2009457" y="22517"/>
                      </a:lnTo>
                      <a:lnTo>
                        <a:pt x="1998370" y="39814"/>
                      </a:lnTo>
                      <a:lnTo>
                        <a:pt x="1985200" y="57048"/>
                      </a:lnTo>
                      <a:lnTo>
                        <a:pt x="1970544" y="73571"/>
                      </a:lnTo>
                      <a:lnTo>
                        <a:pt x="1970544" y="140995"/>
                      </a:lnTo>
                      <a:lnTo>
                        <a:pt x="1914042" y="140995"/>
                      </a:lnTo>
                      <a:lnTo>
                        <a:pt x="1912315" y="136309"/>
                      </a:lnTo>
                      <a:lnTo>
                        <a:pt x="1912315" y="155270"/>
                      </a:lnTo>
                      <a:lnTo>
                        <a:pt x="1912315" y="171818"/>
                      </a:lnTo>
                      <a:lnTo>
                        <a:pt x="1855812" y="171818"/>
                      </a:lnTo>
                      <a:lnTo>
                        <a:pt x="1912315" y="155270"/>
                      </a:lnTo>
                      <a:lnTo>
                        <a:pt x="1912315" y="136309"/>
                      </a:lnTo>
                      <a:lnTo>
                        <a:pt x="1912035" y="135547"/>
                      </a:lnTo>
                      <a:lnTo>
                        <a:pt x="1909457" y="128866"/>
                      </a:lnTo>
                      <a:lnTo>
                        <a:pt x="1906320" y="120992"/>
                      </a:lnTo>
                      <a:lnTo>
                        <a:pt x="1902612" y="111887"/>
                      </a:lnTo>
                      <a:lnTo>
                        <a:pt x="1943722" y="111887"/>
                      </a:lnTo>
                      <a:lnTo>
                        <a:pt x="1970544" y="140995"/>
                      </a:lnTo>
                      <a:lnTo>
                        <a:pt x="1970544" y="73571"/>
                      </a:lnTo>
                      <a:lnTo>
                        <a:pt x="1969973" y="74206"/>
                      </a:lnTo>
                      <a:lnTo>
                        <a:pt x="1969973" y="41668"/>
                      </a:lnTo>
                      <a:lnTo>
                        <a:pt x="1842109" y="41668"/>
                      </a:lnTo>
                      <a:lnTo>
                        <a:pt x="1845144" y="35204"/>
                      </a:lnTo>
                      <a:lnTo>
                        <a:pt x="1847989" y="27597"/>
                      </a:lnTo>
                      <a:lnTo>
                        <a:pt x="1850656" y="18834"/>
                      </a:lnTo>
                      <a:lnTo>
                        <a:pt x="1838680" y="16789"/>
                      </a:lnTo>
                      <a:lnTo>
                        <a:pt x="1838680" y="171818"/>
                      </a:lnTo>
                      <a:lnTo>
                        <a:pt x="1747354" y="171818"/>
                      </a:lnTo>
                      <a:lnTo>
                        <a:pt x="1762328" y="157797"/>
                      </a:lnTo>
                      <a:lnTo>
                        <a:pt x="1776450" y="143141"/>
                      </a:lnTo>
                      <a:lnTo>
                        <a:pt x="1789722" y="127838"/>
                      </a:lnTo>
                      <a:lnTo>
                        <a:pt x="1802142" y="111887"/>
                      </a:lnTo>
                      <a:lnTo>
                        <a:pt x="1815846" y="111887"/>
                      </a:lnTo>
                      <a:lnTo>
                        <a:pt x="1823300" y="130721"/>
                      </a:lnTo>
                      <a:lnTo>
                        <a:pt x="1829549" y="146850"/>
                      </a:lnTo>
                      <a:lnTo>
                        <a:pt x="1834680" y="160591"/>
                      </a:lnTo>
                      <a:lnTo>
                        <a:pt x="1838680" y="171818"/>
                      </a:lnTo>
                      <a:lnTo>
                        <a:pt x="1838680" y="16789"/>
                      </a:lnTo>
                      <a:lnTo>
                        <a:pt x="1770748" y="5130"/>
                      </a:lnTo>
                      <a:lnTo>
                        <a:pt x="1755800" y="36207"/>
                      </a:lnTo>
                      <a:lnTo>
                        <a:pt x="1736636" y="66078"/>
                      </a:lnTo>
                      <a:lnTo>
                        <a:pt x="1713268" y="94729"/>
                      </a:lnTo>
                      <a:lnTo>
                        <a:pt x="1685696" y="122161"/>
                      </a:lnTo>
                      <a:lnTo>
                        <a:pt x="1736496" y="171818"/>
                      </a:lnTo>
                      <a:lnTo>
                        <a:pt x="1698244" y="171818"/>
                      </a:lnTo>
                      <a:lnTo>
                        <a:pt x="1698244" y="239750"/>
                      </a:lnTo>
                      <a:lnTo>
                        <a:pt x="1912315" y="239750"/>
                      </a:lnTo>
                      <a:lnTo>
                        <a:pt x="1912315" y="260299"/>
                      </a:lnTo>
                      <a:lnTo>
                        <a:pt x="1736496" y="260299"/>
                      </a:lnTo>
                      <a:lnTo>
                        <a:pt x="1736496" y="412724"/>
                      </a:lnTo>
                      <a:lnTo>
                        <a:pt x="1822691" y="412724"/>
                      </a:lnTo>
                      <a:lnTo>
                        <a:pt x="1822691" y="325374"/>
                      </a:lnTo>
                      <a:lnTo>
                        <a:pt x="1912315" y="325374"/>
                      </a:lnTo>
                      <a:lnTo>
                        <a:pt x="1912315" y="363626"/>
                      </a:lnTo>
                      <a:lnTo>
                        <a:pt x="1879066" y="385533"/>
                      </a:lnTo>
                      <a:lnTo>
                        <a:pt x="1839607" y="406006"/>
                      </a:lnTo>
                      <a:lnTo>
                        <a:pt x="1793938" y="425081"/>
                      </a:lnTo>
                      <a:lnTo>
                        <a:pt x="1742059" y="442722"/>
                      </a:lnTo>
                      <a:lnTo>
                        <a:pt x="1683969" y="458952"/>
                      </a:lnTo>
                      <a:lnTo>
                        <a:pt x="1718233" y="532599"/>
                      </a:lnTo>
                      <a:lnTo>
                        <a:pt x="1774456" y="511733"/>
                      </a:lnTo>
                      <a:lnTo>
                        <a:pt x="1825548" y="489648"/>
                      </a:lnTo>
                      <a:lnTo>
                        <a:pt x="1871497" y="466344"/>
                      </a:lnTo>
                      <a:lnTo>
                        <a:pt x="1912315" y="441833"/>
                      </a:lnTo>
                      <a:lnTo>
                        <a:pt x="1912315" y="536600"/>
                      </a:lnTo>
                      <a:lnTo>
                        <a:pt x="2005939" y="536600"/>
                      </a:lnTo>
                      <a:lnTo>
                        <a:pt x="2005939" y="441833"/>
                      </a:lnTo>
                      <a:lnTo>
                        <a:pt x="2046744" y="466344"/>
                      </a:lnTo>
                      <a:lnTo>
                        <a:pt x="2092693" y="489648"/>
                      </a:lnTo>
                      <a:lnTo>
                        <a:pt x="2143785" y="511733"/>
                      </a:lnTo>
                      <a:lnTo>
                        <a:pt x="2200021" y="532599"/>
                      </a:lnTo>
                      <a:lnTo>
                        <a:pt x="2234273" y="458952"/>
                      </a:lnTo>
                      <a:close/>
                    </a:path>
                  </a:pathLst>
                </a:custGeom>
                <a:solidFill>
                  <a:srgbClr val="D6007F"/>
                </a:solidFill>
              </p:spPr>
              <p:txBody>
                <a:bodyPr wrap="square" lIns="0" tIns="0" rIns="0" bIns="0" rtlCol="0"/>
                <a:lstStyle/>
                <a:p>
                  <a:endParaRPr sz="1634"/>
                </a:p>
              </p:txBody>
            </p:sp>
            <p:sp>
              <p:nvSpPr>
                <p:cNvPr id="77" name="object 77"/>
                <p:cNvSpPr/>
                <p:nvPr/>
              </p:nvSpPr>
              <p:spPr>
                <a:xfrm>
                  <a:off x="4986236" y="2652763"/>
                  <a:ext cx="776605" cy="41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6604" h="415925">
                      <a:moveTo>
                        <a:pt x="423964" y="174459"/>
                      </a:moveTo>
                      <a:lnTo>
                        <a:pt x="268998" y="174459"/>
                      </a:lnTo>
                      <a:lnTo>
                        <a:pt x="268998" y="98933"/>
                      </a:lnTo>
                      <a:lnTo>
                        <a:pt x="298932" y="93573"/>
                      </a:lnTo>
                      <a:lnTo>
                        <a:pt x="328320" y="86741"/>
                      </a:lnTo>
                      <a:lnTo>
                        <a:pt x="357162" y="78460"/>
                      </a:lnTo>
                      <a:lnTo>
                        <a:pt x="385470" y="68707"/>
                      </a:lnTo>
                      <a:lnTo>
                        <a:pt x="363042" y="0"/>
                      </a:lnTo>
                      <a:lnTo>
                        <a:pt x="332130" y="10160"/>
                      </a:lnTo>
                      <a:lnTo>
                        <a:pt x="300304" y="18707"/>
                      </a:lnTo>
                      <a:lnTo>
                        <a:pt x="233908" y="30949"/>
                      </a:lnTo>
                      <a:lnTo>
                        <a:pt x="154470" y="37706"/>
                      </a:lnTo>
                      <a:lnTo>
                        <a:pt x="106349" y="39395"/>
                      </a:lnTo>
                      <a:lnTo>
                        <a:pt x="52628" y="39966"/>
                      </a:lnTo>
                      <a:lnTo>
                        <a:pt x="52628" y="110629"/>
                      </a:lnTo>
                      <a:lnTo>
                        <a:pt x="91973" y="110413"/>
                      </a:lnTo>
                      <a:lnTo>
                        <a:pt x="127673" y="109766"/>
                      </a:lnTo>
                      <a:lnTo>
                        <a:pt x="159715" y="108699"/>
                      </a:lnTo>
                      <a:lnTo>
                        <a:pt x="188112" y="107213"/>
                      </a:lnTo>
                      <a:lnTo>
                        <a:pt x="188112" y="174459"/>
                      </a:lnTo>
                      <a:lnTo>
                        <a:pt x="0" y="174459"/>
                      </a:lnTo>
                      <a:lnTo>
                        <a:pt x="0" y="245122"/>
                      </a:lnTo>
                      <a:lnTo>
                        <a:pt x="184200" y="245122"/>
                      </a:lnTo>
                      <a:lnTo>
                        <a:pt x="179374" y="267373"/>
                      </a:lnTo>
                      <a:lnTo>
                        <a:pt x="162687" y="302094"/>
                      </a:lnTo>
                      <a:lnTo>
                        <a:pt x="116776" y="333629"/>
                      </a:lnTo>
                      <a:lnTo>
                        <a:pt x="66763" y="347459"/>
                      </a:lnTo>
                      <a:lnTo>
                        <a:pt x="89674" y="415683"/>
                      </a:lnTo>
                      <a:lnTo>
                        <a:pt x="128905" y="406857"/>
                      </a:lnTo>
                      <a:lnTo>
                        <a:pt x="191401" y="380174"/>
                      </a:lnTo>
                      <a:lnTo>
                        <a:pt x="233273" y="340461"/>
                      </a:lnTo>
                      <a:lnTo>
                        <a:pt x="258737" y="281863"/>
                      </a:lnTo>
                      <a:lnTo>
                        <a:pt x="265582" y="245122"/>
                      </a:lnTo>
                      <a:lnTo>
                        <a:pt x="423964" y="245122"/>
                      </a:lnTo>
                      <a:lnTo>
                        <a:pt x="423964" y="174459"/>
                      </a:lnTo>
                      <a:close/>
                    </a:path>
                    <a:path w="776604" h="415925">
                      <a:moveTo>
                        <a:pt x="776287" y="328968"/>
                      </a:moveTo>
                      <a:lnTo>
                        <a:pt x="657377" y="328968"/>
                      </a:lnTo>
                      <a:lnTo>
                        <a:pt x="657377" y="168948"/>
                      </a:lnTo>
                      <a:lnTo>
                        <a:pt x="764590" y="168948"/>
                      </a:lnTo>
                      <a:lnTo>
                        <a:pt x="764590" y="106718"/>
                      </a:lnTo>
                      <a:lnTo>
                        <a:pt x="478053" y="106718"/>
                      </a:lnTo>
                      <a:lnTo>
                        <a:pt x="478053" y="168948"/>
                      </a:lnTo>
                      <a:lnTo>
                        <a:pt x="585254" y="168948"/>
                      </a:lnTo>
                      <a:lnTo>
                        <a:pt x="585254" y="328968"/>
                      </a:lnTo>
                      <a:lnTo>
                        <a:pt x="466356" y="328968"/>
                      </a:lnTo>
                      <a:lnTo>
                        <a:pt x="466356" y="389928"/>
                      </a:lnTo>
                      <a:lnTo>
                        <a:pt x="776287" y="389928"/>
                      </a:lnTo>
                      <a:lnTo>
                        <a:pt x="776287" y="328968"/>
                      </a:lnTo>
                      <a:close/>
                    </a:path>
                  </a:pathLst>
                </a:custGeom>
                <a:solidFill>
                  <a:srgbClr val="221815"/>
                </a:solidFill>
              </p:spPr>
              <p:txBody>
                <a:bodyPr wrap="square" lIns="0" tIns="0" rIns="0" bIns="0" rtlCol="0"/>
                <a:lstStyle/>
                <a:p>
                  <a:endParaRPr sz="1634"/>
                </a:p>
              </p:txBody>
            </p:sp>
          </p:grpSp>
          <p:sp>
            <p:nvSpPr>
              <p:cNvPr id="78" name="object 78"/>
              <p:cNvSpPr/>
              <p:nvPr/>
            </p:nvSpPr>
            <p:spPr>
              <a:xfrm>
                <a:off x="5274517" y="2508532"/>
                <a:ext cx="677155" cy="372291"/>
              </a:xfrm>
              <a:custGeom>
                <a:avLst/>
                <a:gdLst/>
                <a:ahLst/>
                <a:cxnLst/>
                <a:rect l="l" t="t" r="r" b="b"/>
                <a:pathLst>
                  <a:path w="746125" h="410210">
                    <a:moveTo>
                      <a:pt x="98933" y="238772"/>
                    </a:moveTo>
                    <a:lnTo>
                      <a:pt x="90830" y="207251"/>
                    </a:lnTo>
                    <a:lnTo>
                      <a:pt x="82359" y="175310"/>
                    </a:lnTo>
                    <a:lnTo>
                      <a:pt x="73342" y="142379"/>
                    </a:lnTo>
                    <a:lnTo>
                      <a:pt x="63855" y="108661"/>
                    </a:lnTo>
                    <a:lnTo>
                      <a:pt x="0" y="123761"/>
                    </a:lnTo>
                    <a:lnTo>
                      <a:pt x="8826" y="156235"/>
                    </a:lnTo>
                    <a:lnTo>
                      <a:pt x="17297" y="188823"/>
                    </a:lnTo>
                    <a:lnTo>
                      <a:pt x="25400" y="221538"/>
                    </a:lnTo>
                    <a:lnTo>
                      <a:pt x="33147" y="254368"/>
                    </a:lnTo>
                    <a:lnTo>
                      <a:pt x="98933" y="238772"/>
                    </a:lnTo>
                    <a:close/>
                  </a:path>
                  <a:path w="746125" h="410210">
                    <a:moveTo>
                      <a:pt x="204673" y="229514"/>
                    </a:moveTo>
                    <a:lnTo>
                      <a:pt x="197002" y="198729"/>
                    </a:lnTo>
                    <a:lnTo>
                      <a:pt x="188595" y="166293"/>
                    </a:lnTo>
                    <a:lnTo>
                      <a:pt x="179451" y="132207"/>
                    </a:lnTo>
                    <a:lnTo>
                      <a:pt x="169595" y="96481"/>
                    </a:lnTo>
                    <a:lnTo>
                      <a:pt x="103809" y="111582"/>
                    </a:lnTo>
                    <a:lnTo>
                      <a:pt x="111848" y="140728"/>
                    </a:lnTo>
                    <a:lnTo>
                      <a:pt x="120370" y="172618"/>
                    </a:lnTo>
                    <a:lnTo>
                      <a:pt x="129438" y="207441"/>
                    </a:lnTo>
                    <a:lnTo>
                      <a:pt x="138899" y="244627"/>
                    </a:lnTo>
                    <a:lnTo>
                      <a:pt x="204673" y="229514"/>
                    </a:lnTo>
                    <a:close/>
                  </a:path>
                  <a:path w="746125" h="410210">
                    <a:moveTo>
                      <a:pt x="327964" y="103301"/>
                    </a:moveTo>
                    <a:lnTo>
                      <a:pt x="259257" y="99885"/>
                    </a:lnTo>
                    <a:lnTo>
                      <a:pt x="257848" y="141325"/>
                    </a:lnTo>
                    <a:lnTo>
                      <a:pt x="254127" y="177914"/>
                    </a:lnTo>
                    <a:lnTo>
                      <a:pt x="239763" y="236575"/>
                    </a:lnTo>
                    <a:lnTo>
                      <a:pt x="215023" y="279285"/>
                    </a:lnTo>
                    <a:lnTo>
                      <a:pt x="178841" y="309435"/>
                    </a:lnTo>
                    <a:lnTo>
                      <a:pt x="128041" y="329653"/>
                    </a:lnTo>
                    <a:lnTo>
                      <a:pt x="59461" y="342569"/>
                    </a:lnTo>
                    <a:lnTo>
                      <a:pt x="73101" y="406400"/>
                    </a:lnTo>
                    <a:lnTo>
                      <a:pt x="117221" y="400583"/>
                    </a:lnTo>
                    <a:lnTo>
                      <a:pt x="156489" y="391909"/>
                    </a:lnTo>
                    <a:lnTo>
                      <a:pt x="220510" y="365963"/>
                    </a:lnTo>
                    <a:lnTo>
                      <a:pt x="267766" y="326428"/>
                    </a:lnTo>
                    <a:lnTo>
                      <a:pt x="300926" y="271170"/>
                    </a:lnTo>
                    <a:lnTo>
                      <a:pt x="320713" y="197650"/>
                    </a:lnTo>
                    <a:lnTo>
                      <a:pt x="325907" y="153085"/>
                    </a:lnTo>
                    <a:lnTo>
                      <a:pt x="327964" y="103301"/>
                    </a:lnTo>
                    <a:close/>
                  </a:path>
                  <a:path w="746125" h="410210">
                    <a:moveTo>
                      <a:pt x="746086" y="45808"/>
                    </a:moveTo>
                    <a:lnTo>
                      <a:pt x="534593" y="45808"/>
                    </a:lnTo>
                    <a:lnTo>
                      <a:pt x="536460" y="36271"/>
                    </a:lnTo>
                    <a:lnTo>
                      <a:pt x="538124" y="26187"/>
                    </a:lnTo>
                    <a:lnTo>
                      <a:pt x="540931" y="4381"/>
                    </a:lnTo>
                    <a:lnTo>
                      <a:pt x="464413" y="0"/>
                    </a:lnTo>
                    <a:lnTo>
                      <a:pt x="459727" y="27508"/>
                    </a:lnTo>
                    <a:lnTo>
                      <a:pt x="452475" y="54991"/>
                    </a:lnTo>
                    <a:lnTo>
                      <a:pt x="430314" y="109880"/>
                    </a:lnTo>
                    <a:lnTo>
                      <a:pt x="399478" y="161353"/>
                    </a:lnTo>
                    <a:lnTo>
                      <a:pt x="361594" y="206121"/>
                    </a:lnTo>
                    <a:lnTo>
                      <a:pt x="417144" y="253885"/>
                    </a:lnTo>
                    <a:lnTo>
                      <a:pt x="447636" y="221361"/>
                    </a:lnTo>
                    <a:lnTo>
                      <a:pt x="473798" y="187604"/>
                    </a:lnTo>
                    <a:lnTo>
                      <a:pt x="495630" y="152641"/>
                    </a:lnTo>
                    <a:lnTo>
                      <a:pt x="513143" y="116459"/>
                    </a:lnTo>
                    <a:lnTo>
                      <a:pt x="660806" y="116459"/>
                    </a:lnTo>
                    <a:lnTo>
                      <a:pt x="652932" y="168338"/>
                    </a:lnTo>
                    <a:lnTo>
                      <a:pt x="639051" y="212394"/>
                    </a:lnTo>
                    <a:lnTo>
                      <a:pt x="619188" y="248615"/>
                    </a:lnTo>
                    <a:lnTo>
                      <a:pt x="593318" y="277025"/>
                    </a:lnTo>
                    <a:lnTo>
                      <a:pt x="559892" y="299275"/>
                    </a:lnTo>
                    <a:lnTo>
                      <a:pt x="517347" y="317042"/>
                    </a:lnTo>
                    <a:lnTo>
                      <a:pt x="465709" y="330339"/>
                    </a:lnTo>
                    <a:lnTo>
                      <a:pt x="404964" y="339166"/>
                    </a:lnTo>
                    <a:lnTo>
                      <a:pt x="417144" y="409816"/>
                    </a:lnTo>
                    <a:lnTo>
                      <a:pt x="472313" y="403237"/>
                    </a:lnTo>
                    <a:lnTo>
                      <a:pt x="522160" y="392925"/>
                    </a:lnTo>
                    <a:lnTo>
                      <a:pt x="566686" y="378879"/>
                    </a:lnTo>
                    <a:lnTo>
                      <a:pt x="605904" y="361086"/>
                    </a:lnTo>
                    <a:lnTo>
                      <a:pt x="639787" y="339572"/>
                    </a:lnTo>
                    <a:lnTo>
                      <a:pt x="668362" y="314312"/>
                    </a:lnTo>
                    <a:lnTo>
                      <a:pt x="711542" y="249770"/>
                    </a:lnTo>
                    <a:lnTo>
                      <a:pt x="726655" y="209778"/>
                    </a:lnTo>
                    <a:lnTo>
                      <a:pt x="737450" y="164642"/>
                    </a:lnTo>
                    <a:lnTo>
                      <a:pt x="743927" y="114363"/>
                    </a:lnTo>
                    <a:lnTo>
                      <a:pt x="746086" y="58953"/>
                    </a:lnTo>
                    <a:lnTo>
                      <a:pt x="746086" y="45808"/>
                    </a:lnTo>
                    <a:close/>
                  </a:path>
                </a:pathLst>
              </a:custGeom>
              <a:solidFill>
                <a:srgbClr val="221815"/>
              </a:solidFill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  <p:sp>
            <p:nvSpPr>
              <p:cNvPr id="87" name="object 87"/>
              <p:cNvSpPr/>
              <p:nvPr/>
            </p:nvSpPr>
            <p:spPr>
              <a:xfrm>
                <a:off x="1906192" y="2933534"/>
                <a:ext cx="2584141" cy="61664"/>
              </a:xfrm>
              <a:custGeom>
                <a:avLst/>
                <a:gdLst/>
                <a:ahLst/>
                <a:cxnLst/>
                <a:rect l="l" t="t" r="r" b="b"/>
                <a:pathLst>
                  <a:path w="2847340" h="67944">
                    <a:moveTo>
                      <a:pt x="0" y="0"/>
                    </a:moveTo>
                    <a:lnTo>
                      <a:pt x="44106" y="7057"/>
                    </a:lnTo>
                    <a:lnTo>
                      <a:pt x="75408" y="23885"/>
                    </a:lnTo>
                    <a:lnTo>
                      <a:pt x="102442" y="43970"/>
                    </a:lnTo>
                    <a:lnTo>
                      <a:pt x="133743" y="60799"/>
                    </a:lnTo>
                    <a:lnTo>
                      <a:pt x="177850" y="67856"/>
                    </a:lnTo>
                    <a:lnTo>
                      <a:pt x="221970" y="60799"/>
                    </a:lnTo>
                    <a:lnTo>
                      <a:pt x="253280" y="43970"/>
                    </a:lnTo>
                    <a:lnTo>
                      <a:pt x="280319" y="23885"/>
                    </a:lnTo>
                    <a:lnTo>
                      <a:pt x="311626" y="7057"/>
                    </a:lnTo>
                    <a:lnTo>
                      <a:pt x="355739" y="0"/>
                    </a:lnTo>
                    <a:lnTo>
                      <a:pt x="399865" y="7057"/>
                    </a:lnTo>
                    <a:lnTo>
                      <a:pt x="431180" y="23885"/>
                    </a:lnTo>
                    <a:lnTo>
                      <a:pt x="458225" y="43970"/>
                    </a:lnTo>
                    <a:lnTo>
                      <a:pt x="489540" y="60799"/>
                    </a:lnTo>
                    <a:lnTo>
                      <a:pt x="533666" y="67856"/>
                    </a:lnTo>
                    <a:lnTo>
                      <a:pt x="577786" y="60799"/>
                    </a:lnTo>
                    <a:lnTo>
                      <a:pt x="609096" y="43970"/>
                    </a:lnTo>
                    <a:lnTo>
                      <a:pt x="636138" y="23885"/>
                    </a:lnTo>
                    <a:lnTo>
                      <a:pt x="667448" y="7057"/>
                    </a:lnTo>
                    <a:lnTo>
                      <a:pt x="711568" y="0"/>
                    </a:lnTo>
                    <a:lnTo>
                      <a:pt x="755687" y="7057"/>
                    </a:lnTo>
                    <a:lnTo>
                      <a:pt x="786998" y="23885"/>
                    </a:lnTo>
                    <a:lnTo>
                      <a:pt x="814039" y="43970"/>
                    </a:lnTo>
                    <a:lnTo>
                      <a:pt x="845350" y="60799"/>
                    </a:lnTo>
                    <a:lnTo>
                      <a:pt x="889469" y="67856"/>
                    </a:lnTo>
                    <a:lnTo>
                      <a:pt x="933595" y="60799"/>
                    </a:lnTo>
                    <a:lnTo>
                      <a:pt x="964910" y="43970"/>
                    </a:lnTo>
                    <a:lnTo>
                      <a:pt x="991955" y="23885"/>
                    </a:lnTo>
                    <a:lnTo>
                      <a:pt x="1023271" y="7057"/>
                    </a:lnTo>
                    <a:lnTo>
                      <a:pt x="1067396" y="0"/>
                    </a:lnTo>
                    <a:lnTo>
                      <a:pt x="1111529" y="7057"/>
                    </a:lnTo>
                    <a:lnTo>
                      <a:pt x="1142848" y="23885"/>
                    </a:lnTo>
                    <a:lnTo>
                      <a:pt x="1169897" y="43970"/>
                    </a:lnTo>
                    <a:lnTo>
                      <a:pt x="1201217" y="60799"/>
                    </a:lnTo>
                    <a:lnTo>
                      <a:pt x="1245349" y="67856"/>
                    </a:lnTo>
                    <a:lnTo>
                      <a:pt x="1289468" y="60799"/>
                    </a:lnTo>
                    <a:lnTo>
                      <a:pt x="1320780" y="43970"/>
                    </a:lnTo>
                    <a:lnTo>
                      <a:pt x="1347823" y="23885"/>
                    </a:lnTo>
                    <a:lnTo>
                      <a:pt x="1379137" y="7057"/>
                    </a:lnTo>
                    <a:lnTo>
                      <a:pt x="1423263" y="0"/>
                    </a:lnTo>
                    <a:lnTo>
                      <a:pt x="1467395" y="7057"/>
                    </a:lnTo>
                    <a:lnTo>
                      <a:pt x="1498714" y="23885"/>
                    </a:lnTo>
                    <a:lnTo>
                      <a:pt x="1525761" y="43970"/>
                    </a:lnTo>
                    <a:lnTo>
                      <a:pt x="1557077" y="60799"/>
                    </a:lnTo>
                    <a:lnTo>
                      <a:pt x="1601203" y="67856"/>
                    </a:lnTo>
                    <a:lnTo>
                      <a:pt x="1645335" y="60799"/>
                    </a:lnTo>
                    <a:lnTo>
                      <a:pt x="1676654" y="43970"/>
                    </a:lnTo>
                    <a:lnTo>
                      <a:pt x="1703701" y="23885"/>
                    </a:lnTo>
                    <a:lnTo>
                      <a:pt x="1735017" y="7057"/>
                    </a:lnTo>
                    <a:lnTo>
                      <a:pt x="1779143" y="0"/>
                    </a:lnTo>
                    <a:lnTo>
                      <a:pt x="1823281" y="7057"/>
                    </a:lnTo>
                    <a:lnTo>
                      <a:pt x="1854604" y="23885"/>
                    </a:lnTo>
                    <a:lnTo>
                      <a:pt x="1881655" y="43970"/>
                    </a:lnTo>
                    <a:lnTo>
                      <a:pt x="1912975" y="60799"/>
                    </a:lnTo>
                    <a:lnTo>
                      <a:pt x="1957108" y="67856"/>
                    </a:lnTo>
                    <a:lnTo>
                      <a:pt x="2001233" y="60799"/>
                    </a:lnTo>
                    <a:lnTo>
                      <a:pt x="2032548" y="43970"/>
                    </a:lnTo>
                    <a:lnTo>
                      <a:pt x="2059591" y="23885"/>
                    </a:lnTo>
                    <a:lnTo>
                      <a:pt x="2090902" y="7057"/>
                    </a:lnTo>
                    <a:lnTo>
                      <a:pt x="2135022" y="0"/>
                    </a:lnTo>
                    <a:lnTo>
                      <a:pt x="2179160" y="7057"/>
                    </a:lnTo>
                    <a:lnTo>
                      <a:pt x="2210484" y="23885"/>
                    </a:lnTo>
                    <a:lnTo>
                      <a:pt x="2237537" y="43970"/>
                    </a:lnTo>
                    <a:lnTo>
                      <a:pt x="2268861" y="60799"/>
                    </a:lnTo>
                    <a:lnTo>
                      <a:pt x="2313000" y="67856"/>
                    </a:lnTo>
                    <a:lnTo>
                      <a:pt x="2357126" y="60799"/>
                    </a:lnTo>
                    <a:lnTo>
                      <a:pt x="2388441" y="43970"/>
                    </a:lnTo>
                    <a:lnTo>
                      <a:pt x="2415486" y="23885"/>
                    </a:lnTo>
                    <a:lnTo>
                      <a:pt x="2446801" y="7057"/>
                    </a:lnTo>
                    <a:lnTo>
                      <a:pt x="2490927" y="0"/>
                    </a:lnTo>
                    <a:lnTo>
                      <a:pt x="2535078" y="7057"/>
                    </a:lnTo>
                    <a:lnTo>
                      <a:pt x="2566412" y="23885"/>
                    </a:lnTo>
                    <a:lnTo>
                      <a:pt x="2593474" y="43970"/>
                    </a:lnTo>
                    <a:lnTo>
                      <a:pt x="2624811" y="60799"/>
                    </a:lnTo>
                    <a:lnTo>
                      <a:pt x="2668968" y="67856"/>
                    </a:lnTo>
                    <a:lnTo>
                      <a:pt x="2713125" y="60799"/>
                    </a:lnTo>
                    <a:lnTo>
                      <a:pt x="2744462" y="43970"/>
                    </a:lnTo>
                    <a:lnTo>
                      <a:pt x="2771524" y="23885"/>
                    </a:lnTo>
                    <a:lnTo>
                      <a:pt x="2802858" y="7057"/>
                    </a:lnTo>
                    <a:lnTo>
                      <a:pt x="2847009" y="0"/>
                    </a:lnTo>
                  </a:path>
                </a:pathLst>
              </a:custGeom>
              <a:ln w="33921">
                <a:solidFill>
                  <a:srgbClr val="D6007F"/>
                </a:solidFill>
              </a:ln>
            </p:spPr>
            <p:txBody>
              <a:bodyPr wrap="square" lIns="0" tIns="0" rIns="0" bIns="0" rtlCol="0"/>
              <a:lstStyle/>
              <a:p>
                <a:endParaRPr sz="1634"/>
              </a:p>
            </p:txBody>
          </p:sp>
        </p:grpSp>
        <p:pic>
          <p:nvPicPr>
            <p:cNvPr id="135" name="図 134" descr="黒い背景と男性の絵&#10;&#10;低い精度で自動的に生成された説明">
              <a:extLst>
                <a:ext uri="{FF2B5EF4-FFF2-40B4-BE49-F238E27FC236}">
                  <a16:creationId xmlns:a16="http://schemas.microsoft.com/office/drawing/2014/main" id="{F3155FDA-D907-A9EB-016B-A92F5E453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650" y="623827"/>
              <a:ext cx="2501407" cy="1876055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B03FED-DFCF-A5C7-DCA0-AF87C95DD2EC}"/>
              </a:ext>
            </a:extLst>
          </p:cNvPr>
          <p:cNvSpPr txBox="1"/>
          <p:nvPr/>
        </p:nvSpPr>
        <p:spPr>
          <a:xfrm>
            <a:off x="186988" y="218503"/>
            <a:ext cx="518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chemeClr val="tx1"/>
                </a:solidFill>
              </a:rPr>
              <a:t>熱中症対策</a:t>
            </a:r>
            <a:endParaRPr kumimoji="1" lang="en-US" altLang="ja-JP" sz="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C692C75-2A8C-8534-FFF8-36C6E1A11E1A}"/>
              </a:ext>
            </a:extLst>
          </p:cNvPr>
          <p:cNvSpPr/>
          <p:nvPr/>
        </p:nvSpPr>
        <p:spPr>
          <a:xfrm>
            <a:off x="247650" y="688932"/>
            <a:ext cx="6362700" cy="88951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900" dirty="0">
              <a:solidFill>
                <a:schemeClr val="tx1"/>
              </a:solidFill>
            </a:endParaRPr>
          </a:p>
          <a:p>
            <a:r>
              <a:rPr lang="ja-JP" altLang="en-US" sz="1600" dirty="0">
                <a:solidFill>
                  <a:schemeClr val="tx1"/>
                </a:solidFill>
              </a:rPr>
              <a:t> 〇暑い時間帯の作業等が避けられない場合</a:t>
            </a:r>
          </a:p>
          <a:p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33D9243-128A-D2EA-C2B9-CE7BA2F94AB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3218" y="1250191"/>
            <a:ext cx="754740" cy="942900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9430F5A-77DF-EDAA-8D99-C8C516E59514}"/>
              </a:ext>
            </a:extLst>
          </p:cNvPr>
          <p:cNvGrpSpPr>
            <a:grpSpLocks noChangeAspect="1"/>
          </p:cNvGrpSpPr>
          <p:nvPr/>
        </p:nvGrpSpPr>
        <p:grpSpPr>
          <a:xfrm>
            <a:off x="547187" y="1263868"/>
            <a:ext cx="1047365" cy="915887"/>
            <a:chOff x="3218041" y="5709977"/>
            <a:chExt cx="1888842" cy="162000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C24616B-E8AC-8BB6-3887-7347533B0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883" y="5709977"/>
              <a:ext cx="1620000" cy="16200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7554729-D59C-3420-7DC6-DF4ADC88B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18041" y="6392378"/>
              <a:ext cx="900000" cy="900000"/>
            </a:xfrm>
            <a:prstGeom prst="rect">
              <a:avLst/>
            </a:prstGeom>
          </p:spPr>
        </p:pic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A951D8B-E011-0FB7-039D-43880ADB4BE7}"/>
              </a:ext>
            </a:extLst>
          </p:cNvPr>
          <p:cNvSpPr txBox="1"/>
          <p:nvPr/>
        </p:nvSpPr>
        <p:spPr>
          <a:xfrm>
            <a:off x="409556" y="2231000"/>
            <a:ext cx="13226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▲ファン付きウェア</a:t>
            </a:r>
            <a:endParaRPr kumimoji="0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297C23B-4CF2-18DF-A3E6-2024B98C53DE}"/>
              </a:ext>
            </a:extLst>
          </p:cNvPr>
          <p:cNvSpPr txBox="1"/>
          <p:nvPr/>
        </p:nvSpPr>
        <p:spPr>
          <a:xfrm>
            <a:off x="2100992" y="2231000"/>
            <a:ext cx="10554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▲冷却ベスト</a:t>
            </a:r>
            <a:r>
              <a:rPr lang="ja-JP" altLang="en-US" sz="1200" b="1" dirty="0"/>
              <a:t>　</a:t>
            </a:r>
            <a:endParaRPr lang="en-US" altLang="ja-JP" sz="120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44AD46B1-389F-ED0E-88D6-CCD7A557F2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5674" y="1394634"/>
            <a:ext cx="993690" cy="79845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5E45C2C-E636-F438-E503-9A56DD5132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8955"/>
          <a:stretch/>
        </p:blipFill>
        <p:spPr>
          <a:xfrm>
            <a:off x="5100923" y="1291809"/>
            <a:ext cx="1283705" cy="94290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438A3C5-11B6-170C-DB08-1EB9F4B0E5AF}"/>
              </a:ext>
            </a:extLst>
          </p:cNvPr>
          <p:cNvSpPr txBox="1"/>
          <p:nvPr/>
        </p:nvSpPr>
        <p:spPr>
          <a:xfrm>
            <a:off x="3616390" y="2215265"/>
            <a:ext cx="14117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▲ヘルメット・帽子</a:t>
            </a:r>
            <a:endParaRPr kumimoji="0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6B9FF8D-BB68-0F5A-F695-EE01D0848109}"/>
              </a:ext>
            </a:extLst>
          </p:cNvPr>
          <p:cNvSpPr txBox="1"/>
          <p:nvPr/>
        </p:nvSpPr>
        <p:spPr>
          <a:xfrm>
            <a:off x="5147491" y="2199398"/>
            <a:ext cx="12876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▲ネッククーラー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03905A-4CF2-5DF7-D857-0CB8EAC4F720}"/>
              </a:ext>
            </a:extLst>
          </p:cNvPr>
          <p:cNvSpPr txBox="1"/>
          <p:nvPr/>
        </p:nvSpPr>
        <p:spPr>
          <a:xfrm>
            <a:off x="328947" y="3683066"/>
            <a:ext cx="4910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〇</a:t>
            </a:r>
            <a:r>
              <a:rPr kumimoji="1"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１人作業</a:t>
            </a:r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のリスクを回避したい場合</a:t>
            </a: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7DB650B7-64D8-74E3-5EFE-7BF181EF0407}"/>
              </a:ext>
            </a:extLst>
          </p:cNvPr>
          <p:cNvCxnSpPr>
            <a:cxnSpLocks/>
          </p:cNvCxnSpPr>
          <p:nvPr/>
        </p:nvCxnSpPr>
        <p:spPr>
          <a:xfrm>
            <a:off x="260648" y="3594314"/>
            <a:ext cx="6336704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2C5A4C7F-61DC-BBF3-F3A8-0EB7571C271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104" y="4322120"/>
            <a:ext cx="1189888" cy="1189888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762045B-D047-13FD-8576-361FD59B464C}"/>
              </a:ext>
            </a:extLst>
          </p:cNvPr>
          <p:cNvSpPr txBox="1"/>
          <p:nvPr/>
        </p:nvSpPr>
        <p:spPr>
          <a:xfrm>
            <a:off x="741368" y="5466494"/>
            <a:ext cx="14560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▲ウェアラブル端末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6D3DC0C1-8B50-1CE0-0E75-9F5CAC7F0FA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0681" y="4422496"/>
            <a:ext cx="1350213" cy="898892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F0AE088-5F87-9D36-3E83-E05635FED062}"/>
              </a:ext>
            </a:extLst>
          </p:cNvPr>
          <p:cNvSpPr txBox="1"/>
          <p:nvPr/>
        </p:nvSpPr>
        <p:spPr>
          <a:xfrm>
            <a:off x="2922401" y="5461499"/>
            <a:ext cx="10739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▲救急セット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2B771D9-32F3-6744-3C7D-193B3D4A08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115" y="3903127"/>
            <a:ext cx="1066210" cy="1487360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877D1A2-85E5-8B5C-C2E5-EFD87A908722}"/>
              </a:ext>
            </a:extLst>
          </p:cNvPr>
          <p:cNvSpPr txBox="1"/>
          <p:nvPr/>
        </p:nvSpPr>
        <p:spPr>
          <a:xfrm>
            <a:off x="4852349" y="5461500"/>
            <a:ext cx="10739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▲冷感タオル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30DD0A8-9B1E-C684-871F-A766E4852AC6}"/>
              </a:ext>
            </a:extLst>
          </p:cNvPr>
          <p:cNvSpPr txBox="1"/>
          <p:nvPr/>
        </p:nvSpPr>
        <p:spPr>
          <a:xfrm>
            <a:off x="328538" y="6939786"/>
            <a:ext cx="4096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〇</a:t>
            </a:r>
            <a:r>
              <a:rPr kumimoji="1"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作業環境を改善</a:t>
            </a:r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したい場合</a:t>
            </a:r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02A2847B-12A0-8BAF-0535-EE9BE031A1D5}"/>
              </a:ext>
            </a:extLst>
          </p:cNvPr>
          <p:cNvCxnSpPr>
            <a:cxnSpLocks/>
          </p:cNvCxnSpPr>
          <p:nvPr/>
        </p:nvCxnSpPr>
        <p:spPr>
          <a:xfrm>
            <a:off x="249998" y="6792738"/>
            <a:ext cx="6347354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図 36">
            <a:extLst>
              <a:ext uri="{FF2B5EF4-FFF2-40B4-BE49-F238E27FC236}">
                <a16:creationId xmlns:a16="http://schemas.microsoft.com/office/drawing/2014/main" id="{B3CE3FB6-06E6-AD74-5640-1ACD7CFD9C7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225" y="7425701"/>
            <a:ext cx="732438" cy="128265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C94E820B-D54D-03A8-B858-61F3ECEA8C9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0583" y="7390336"/>
            <a:ext cx="1318015" cy="1318015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C5CEAB6-19C2-F3A3-877A-68E946BC72E8}"/>
              </a:ext>
            </a:extLst>
          </p:cNvPr>
          <p:cNvSpPr txBox="1"/>
          <p:nvPr/>
        </p:nvSpPr>
        <p:spPr>
          <a:xfrm>
            <a:off x="927512" y="8746553"/>
            <a:ext cx="11352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▲ミストファン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ADD1458-1052-86F9-7AFF-A23948B8EC83}"/>
              </a:ext>
            </a:extLst>
          </p:cNvPr>
          <p:cNvSpPr txBox="1"/>
          <p:nvPr/>
        </p:nvSpPr>
        <p:spPr>
          <a:xfrm>
            <a:off x="4952016" y="8746553"/>
            <a:ext cx="16337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▲ステンレスボトル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5A5BF1D4-4174-F974-115E-F1D6D48A73D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0681" y="7679700"/>
            <a:ext cx="1619886" cy="922215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08C8BDE-BA6A-520B-FC52-0966AF3E7F02}"/>
              </a:ext>
            </a:extLst>
          </p:cNvPr>
          <p:cNvSpPr txBox="1"/>
          <p:nvPr/>
        </p:nvSpPr>
        <p:spPr>
          <a:xfrm>
            <a:off x="2972617" y="8726793"/>
            <a:ext cx="11760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▲ミスト発生器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55FB23B2-94FB-F928-17B5-91F76F8E9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9590083"/>
            <a:ext cx="1543050" cy="315917"/>
          </a:xfrm>
        </p:spPr>
        <p:txBody>
          <a:bodyPr/>
          <a:lstStyle/>
          <a:p>
            <a:fld id="{08FA7DAE-B1A8-49FD-A74C-0F3ACDC12528}" type="slidenum">
              <a:rPr kumimoji="1" lang="ja-JP" altLang="en-US" sz="1000" smtClean="0"/>
              <a:t>4</a:t>
            </a:fld>
            <a:endParaRPr kumimoji="1" lang="ja-JP" altLang="en-US" sz="10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93832B-7D00-74C1-6E98-A73A513D968B}"/>
              </a:ext>
            </a:extLst>
          </p:cNvPr>
          <p:cNvSpPr txBox="1"/>
          <p:nvPr/>
        </p:nvSpPr>
        <p:spPr>
          <a:xfrm>
            <a:off x="221512" y="321966"/>
            <a:ext cx="4683807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kumimoji="1" lang="en-US" altLang="ja-JP" sz="300" b="1" dirty="0">
              <a:solidFill>
                <a:schemeClr val="tx1"/>
              </a:solidFill>
            </a:endParaRPr>
          </a:p>
          <a:p>
            <a:r>
              <a:rPr lang="ja-JP" altLang="en-US" sz="1600" b="1" dirty="0">
                <a:solidFill>
                  <a:schemeClr val="tx1"/>
                </a:solidFill>
              </a:rPr>
              <a:t>熱中症対策アイテムの活用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F4548E3-7F57-E3D2-5D13-8AEC1B6DBB47}"/>
              </a:ext>
            </a:extLst>
          </p:cNvPr>
          <p:cNvSpPr txBox="1"/>
          <p:nvPr/>
        </p:nvSpPr>
        <p:spPr>
          <a:xfrm>
            <a:off x="409556" y="2514907"/>
            <a:ext cx="145057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身体に風を吹き込み、</a:t>
            </a:r>
            <a:r>
              <a:rPr kumimoji="1"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気化熱で涼しい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5EA4150-D823-6BD5-C6C5-4402615363AA}"/>
              </a:ext>
            </a:extLst>
          </p:cNvPr>
          <p:cNvSpPr txBox="1"/>
          <p:nvPr/>
        </p:nvSpPr>
        <p:spPr>
          <a:xfrm>
            <a:off x="1977711" y="2516798"/>
            <a:ext cx="145057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保冷剤などで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身体を直接冷やす</a:t>
            </a:r>
            <a:endParaRPr kumimoji="1" lang="en-US" altLang="ja-JP" sz="1200" u="heavy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ファン付きウェアも組合せも◎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A80576F-8604-46F3-014C-68E460DC4F23}"/>
              </a:ext>
            </a:extLst>
          </p:cNvPr>
          <p:cNvSpPr txBox="1"/>
          <p:nvPr/>
        </p:nvSpPr>
        <p:spPr>
          <a:xfrm>
            <a:off x="3545866" y="2509499"/>
            <a:ext cx="145057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過熱素材を練り込んだものや通気性のあるもの</a:t>
            </a:r>
            <a:r>
              <a:rPr kumimoji="1"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など、素材や機能性もチェック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B98DA21-3EC2-9449-A707-8D0DD66233AA}"/>
              </a:ext>
            </a:extLst>
          </p:cNvPr>
          <p:cNvSpPr txBox="1"/>
          <p:nvPr/>
        </p:nvSpPr>
        <p:spPr>
          <a:xfrm>
            <a:off x="5087139" y="2504156"/>
            <a:ext cx="145057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首元は冷やす場所として最適</a:t>
            </a:r>
            <a:endParaRPr lang="en-US" altLang="ja-JP" sz="1200" u="heavy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水や氷を使用するもの、充電して使用するものがある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46370AC-0A4F-B3E2-63EE-7E25956F5333}"/>
              </a:ext>
            </a:extLst>
          </p:cNvPr>
          <p:cNvSpPr txBox="1"/>
          <p:nvPr/>
        </p:nvSpPr>
        <p:spPr>
          <a:xfrm>
            <a:off x="778351" y="5862203"/>
            <a:ext cx="145057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深部体温や体内の水分バランスを計測</a:t>
            </a:r>
            <a:r>
              <a:rPr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し、休憩や水分補給のタイミングをお知らせ</a:t>
            </a:r>
            <a:endParaRPr kumimoji="1" lang="ja-JP" altLang="en-US" sz="1200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D38D42D-80AD-EE53-B355-6F6997BE8D17}"/>
              </a:ext>
            </a:extLst>
          </p:cNvPr>
          <p:cNvSpPr txBox="1"/>
          <p:nvPr/>
        </p:nvSpPr>
        <p:spPr>
          <a:xfrm>
            <a:off x="2791940" y="5886134"/>
            <a:ext cx="14505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経口補水液や冷却グッズ、きれいな水</a:t>
            </a:r>
            <a:r>
              <a:rPr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など、一式を準備</a:t>
            </a:r>
            <a:endParaRPr kumimoji="1" lang="ja-JP" altLang="en-US" sz="1200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34AB7CF-54C9-E68D-16B3-B0C553CAD293}"/>
              </a:ext>
            </a:extLst>
          </p:cNvPr>
          <p:cNvSpPr txBox="1"/>
          <p:nvPr/>
        </p:nvSpPr>
        <p:spPr>
          <a:xfrm>
            <a:off x="4739364" y="5858791"/>
            <a:ext cx="14505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水で濡らして気化熱を利用</a:t>
            </a:r>
            <a:r>
              <a:rPr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して、身体を冷やす</a:t>
            </a:r>
            <a:endParaRPr kumimoji="1" lang="ja-JP" altLang="en-US" sz="1200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AD9AC58-6337-289D-F85F-F9E26C1A88D9}"/>
              </a:ext>
            </a:extLst>
          </p:cNvPr>
          <p:cNvSpPr txBox="1"/>
          <p:nvPr/>
        </p:nvSpPr>
        <p:spPr>
          <a:xfrm>
            <a:off x="809096" y="9074347"/>
            <a:ext cx="145057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バケツの水を利用</a:t>
            </a:r>
            <a:br>
              <a:rPr lang="en-US" altLang="ja-JP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して、ミストを発生</a:t>
            </a:r>
            <a:endParaRPr lang="en-US" altLang="ja-JP" sz="1200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17D7205-F55C-01C7-4CA2-443DA280D194}"/>
              </a:ext>
            </a:extLst>
          </p:cNvPr>
          <p:cNvSpPr txBox="1"/>
          <p:nvPr/>
        </p:nvSpPr>
        <p:spPr>
          <a:xfrm>
            <a:off x="2913840" y="9074347"/>
            <a:ext cx="145057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工場扇やテント等に</a:t>
            </a:r>
            <a:br>
              <a:rPr lang="en-US" altLang="ja-JP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後付け</a:t>
            </a:r>
            <a:r>
              <a:rPr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可能</a:t>
            </a:r>
            <a:endParaRPr kumimoji="1" lang="ja-JP" altLang="en-US" sz="1200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E4A81AD-3A76-D1EA-DF39-2FEF959A8E5C}"/>
              </a:ext>
            </a:extLst>
          </p:cNvPr>
          <p:cNvSpPr txBox="1"/>
          <p:nvPr/>
        </p:nvSpPr>
        <p:spPr>
          <a:xfrm>
            <a:off x="4739364" y="9073742"/>
            <a:ext cx="17154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u="heavy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ミスト噴射機能付き</a:t>
            </a:r>
            <a:r>
              <a:rPr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で、</a:t>
            </a:r>
            <a:br>
              <a:rPr lang="en-US" altLang="ja-JP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uFill>
                  <a:solidFill>
                    <a:schemeClr val="accent2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休憩時間にリフレッシュ</a:t>
            </a:r>
            <a:endParaRPr kumimoji="1" lang="ja-JP" altLang="en-US" sz="1200" dirty="0">
              <a:uFill>
                <a:solidFill>
                  <a:schemeClr val="accent2"/>
                </a:solidFill>
              </a:u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427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6F9D2BB-C047-2690-C344-A556E8634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710387" y="5014978"/>
            <a:ext cx="2664000" cy="220298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541DD43-F83A-A789-019E-79B34B594EE6}"/>
              </a:ext>
            </a:extLst>
          </p:cNvPr>
          <p:cNvSpPr/>
          <p:nvPr/>
        </p:nvSpPr>
        <p:spPr>
          <a:xfrm>
            <a:off x="247650" y="682213"/>
            <a:ext cx="6362700" cy="89310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837D03A-2FB9-F66F-E7FD-89AA790BC2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C"/>
              </a:clrFrom>
              <a:clrTo>
                <a:srgbClr val="FFF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599" y="5274895"/>
            <a:ext cx="1513778" cy="159791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C4E5CC-8E0A-21FD-3D9C-B03CECC66544}"/>
              </a:ext>
            </a:extLst>
          </p:cNvPr>
          <p:cNvSpPr txBox="1"/>
          <p:nvPr/>
        </p:nvSpPr>
        <p:spPr>
          <a:xfrm>
            <a:off x="177797" y="719366"/>
            <a:ext cx="64559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273050" indent="-180000"/>
            <a:r>
              <a:rPr kumimoji="1" lang="ja-JP" altLang="en-US" sz="1600" dirty="0"/>
              <a:t>　熱中症の代表的な症状</a:t>
            </a:r>
            <a:endParaRPr kumimoji="1" lang="en-US" altLang="ja-JP" sz="16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D9ACB0-C51B-E891-B014-42AB3AC83F10}"/>
              </a:ext>
            </a:extLst>
          </p:cNvPr>
          <p:cNvSpPr txBox="1"/>
          <p:nvPr/>
        </p:nvSpPr>
        <p:spPr>
          <a:xfrm>
            <a:off x="270834" y="4033456"/>
            <a:ext cx="268312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ja-JP" altLang="en-US" sz="1600" dirty="0"/>
              <a:t>　応急</a:t>
            </a:r>
            <a:r>
              <a:rPr kumimoji="1" lang="ja-JP" altLang="en-US" sz="1600" dirty="0"/>
              <a:t>処置</a:t>
            </a:r>
            <a:endParaRPr kumimoji="1" lang="en-US" altLang="ja-JP" sz="1600" dirty="0"/>
          </a:p>
        </p:txBody>
      </p:sp>
      <p:sp>
        <p:nvSpPr>
          <p:cNvPr id="9" name="角丸四角形吹き出し 24">
            <a:extLst>
              <a:ext uri="{FF2B5EF4-FFF2-40B4-BE49-F238E27FC236}">
                <a16:creationId xmlns:a16="http://schemas.microsoft.com/office/drawing/2014/main" id="{9E3F98B0-45ED-7A3A-3E4E-D141FF0F3344}"/>
              </a:ext>
            </a:extLst>
          </p:cNvPr>
          <p:cNvSpPr/>
          <p:nvPr/>
        </p:nvSpPr>
        <p:spPr>
          <a:xfrm flipH="1">
            <a:off x="1926377" y="5635723"/>
            <a:ext cx="1898117" cy="776293"/>
          </a:xfrm>
          <a:prstGeom prst="wedgeRoundRectCallout">
            <a:avLst>
              <a:gd name="adj1" fmla="val 68866"/>
              <a:gd name="adj2" fmla="val 3772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chemeClr val="tx1"/>
                </a:solidFill>
              </a:rPr>
              <a:t>脇の下、両側の首筋、足の付け根を冷やすと効果的です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E81CF49-EA3C-5F45-61A5-C5D1404F8ED3}"/>
              </a:ext>
            </a:extLst>
          </p:cNvPr>
          <p:cNvSpPr txBox="1"/>
          <p:nvPr/>
        </p:nvSpPr>
        <p:spPr>
          <a:xfrm>
            <a:off x="411264" y="4312026"/>
            <a:ext cx="5085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・</a:t>
            </a:r>
            <a:r>
              <a:rPr kumimoji="1" lang="ja-JP" altLang="en-US" sz="1200" dirty="0"/>
              <a:t>涼しい環境へ避難しましょう。</a:t>
            </a:r>
            <a:endParaRPr kumimoji="1" lang="en-US" altLang="ja-JP" sz="1200" dirty="0"/>
          </a:p>
          <a:p>
            <a:pPr marL="174625" indent="-174625"/>
            <a:r>
              <a:rPr lang="ja-JP" altLang="en-US" sz="1200" dirty="0"/>
              <a:t>・服をゆるめて風通しをよくしましょう。</a:t>
            </a:r>
            <a:endParaRPr lang="en-US" altLang="ja-JP" sz="1200" dirty="0"/>
          </a:p>
          <a:p>
            <a:pPr marL="174625" indent="-174625"/>
            <a:r>
              <a:rPr lang="ja-JP" altLang="en-US" sz="1200" dirty="0"/>
              <a:t>・水をかけたり、扇いだりして体を冷やしましょう。</a:t>
            </a:r>
            <a:endParaRPr lang="en-US" altLang="ja-JP" sz="1200" dirty="0"/>
          </a:p>
          <a:p>
            <a:r>
              <a:rPr lang="ja-JP" altLang="en-US" sz="1200" dirty="0"/>
              <a:t>・</a:t>
            </a:r>
            <a:r>
              <a:rPr kumimoji="1" lang="ja-JP" altLang="en-US" sz="1200" dirty="0"/>
              <a:t>水分・塩分を補給しましょう。</a:t>
            </a:r>
            <a:endParaRPr kumimoji="1" lang="en-US" altLang="ja-JP" sz="1200" dirty="0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44A6F641-C9C4-8762-850E-3A6072341379}"/>
              </a:ext>
            </a:extLst>
          </p:cNvPr>
          <p:cNvGrpSpPr/>
          <p:nvPr/>
        </p:nvGrpSpPr>
        <p:grpSpPr>
          <a:xfrm>
            <a:off x="347550" y="1886124"/>
            <a:ext cx="6153638" cy="1961565"/>
            <a:chOff x="347550" y="1885647"/>
            <a:chExt cx="6153638" cy="1961565"/>
          </a:xfrm>
        </p:grpSpPr>
        <p:sp>
          <p:nvSpPr>
            <p:cNvPr id="3" name="円/楕円 31">
              <a:extLst>
                <a:ext uri="{FF2B5EF4-FFF2-40B4-BE49-F238E27FC236}">
                  <a16:creationId xmlns:a16="http://schemas.microsoft.com/office/drawing/2014/main" id="{343BC0B6-C463-E541-B359-69D5C461A088}"/>
                </a:ext>
              </a:extLst>
            </p:cNvPr>
            <p:cNvSpPr/>
            <p:nvPr/>
          </p:nvSpPr>
          <p:spPr>
            <a:xfrm flipH="1">
              <a:off x="2526480" y="3669897"/>
              <a:ext cx="1055241" cy="1773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7F347415-7EB9-4204-3D8D-CA434180D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961" y="1885647"/>
              <a:ext cx="1004938" cy="1920396"/>
            </a:xfrm>
            <a:prstGeom prst="rect">
              <a:avLst/>
            </a:prstGeom>
          </p:spPr>
        </p:pic>
        <p:sp>
          <p:nvSpPr>
            <p:cNvPr id="14" name="角丸四角形吹き出し 29">
              <a:extLst>
                <a:ext uri="{FF2B5EF4-FFF2-40B4-BE49-F238E27FC236}">
                  <a16:creationId xmlns:a16="http://schemas.microsoft.com/office/drawing/2014/main" id="{2337366E-80A6-1B53-DD4B-8C029882508A}"/>
                </a:ext>
              </a:extLst>
            </p:cNvPr>
            <p:cNvSpPr/>
            <p:nvPr/>
          </p:nvSpPr>
          <p:spPr>
            <a:xfrm>
              <a:off x="783945" y="1905069"/>
              <a:ext cx="1650404" cy="479521"/>
            </a:xfrm>
            <a:prstGeom prst="wedgeRoundRectCallout">
              <a:avLst>
                <a:gd name="adj1" fmla="val 84610"/>
                <a:gd name="adj2" fmla="val 41481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手足がしびれる、</a:t>
              </a:r>
              <a:endParaRPr lang="en-US" altLang="ja-JP" sz="1200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冷たい</a:t>
              </a:r>
            </a:p>
          </p:txBody>
        </p:sp>
        <p:sp>
          <p:nvSpPr>
            <p:cNvPr id="15" name="角丸四角形吹き出し 30">
              <a:extLst>
                <a:ext uri="{FF2B5EF4-FFF2-40B4-BE49-F238E27FC236}">
                  <a16:creationId xmlns:a16="http://schemas.microsoft.com/office/drawing/2014/main" id="{886A23D5-0CA1-E842-5E33-D52A2D91B720}"/>
                </a:ext>
              </a:extLst>
            </p:cNvPr>
            <p:cNvSpPr/>
            <p:nvPr/>
          </p:nvSpPr>
          <p:spPr>
            <a:xfrm>
              <a:off x="347550" y="2516817"/>
              <a:ext cx="1493318" cy="553581"/>
            </a:xfrm>
            <a:prstGeom prst="wedgeRoundRectCallout">
              <a:avLst>
                <a:gd name="adj1" fmla="val 106758"/>
                <a:gd name="adj2" fmla="val -35727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めまい、</a:t>
              </a:r>
              <a:endParaRPr lang="en-US" altLang="ja-JP" sz="1200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吐き気がする</a:t>
              </a:r>
            </a:p>
          </p:txBody>
        </p:sp>
        <p:sp>
          <p:nvSpPr>
            <p:cNvPr id="16" name="角丸四角形吹き出し 32">
              <a:extLst>
                <a:ext uri="{FF2B5EF4-FFF2-40B4-BE49-F238E27FC236}">
                  <a16:creationId xmlns:a16="http://schemas.microsoft.com/office/drawing/2014/main" id="{D84A21DA-28EF-5B83-942E-DE173F314045}"/>
                </a:ext>
              </a:extLst>
            </p:cNvPr>
            <p:cNvSpPr/>
            <p:nvPr/>
          </p:nvSpPr>
          <p:spPr>
            <a:xfrm>
              <a:off x="656365" y="3254458"/>
              <a:ext cx="1493318" cy="549963"/>
            </a:xfrm>
            <a:prstGeom prst="wedgeRoundRectCallout">
              <a:avLst>
                <a:gd name="adj1" fmla="val 87216"/>
                <a:gd name="adj2" fmla="val -119754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ズキンズキンとする頭痛がある</a:t>
              </a:r>
            </a:p>
          </p:txBody>
        </p:sp>
        <p:sp>
          <p:nvSpPr>
            <p:cNvPr id="17" name="角丸四角形吹き出し 33">
              <a:extLst>
                <a:ext uri="{FF2B5EF4-FFF2-40B4-BE49-F238E27FC236}">
                  <a16:creationId xmlns:a16="http://schemas.microsoft.com/office/drawing/2014/main" id="{100F95CA-5A70-4B76-A6F1-F727FE86CA6E}"/>
                </a:ext>
              </a:extLst>
            </p:cNvPr>
            <p:cNvSpPr/>
            <p:nvPr/>
          </p:nvSpPr>
          <p:spPr>
            <a:xfrm>
              <a:off x="4888939" y="2915703"/>
              <a:ext cx="1247696" cy="466947"/>
            </a:xfrm>
            <a:prstGeom prst="wedgeRoundRectCallout">
              <a:avLst>
                <a:gd name="adj1" fmla="val -119318"/>
                <a:gd name="adj2" fmla="val -62682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体がだるい</a:t>
              </a:r>
            </a:p>
          </p:txBody>
        </p:sp>
        <p:sp>
          <p:nvSpPr>
            <p:cNvPr id="18" name="角丸四角形吹き出し 34">
              <a:extLst>
                <a:ext uri="{FF2B5EF4-FFF2-40B4-BE49-F238E27FC236}">
                  <a16:creationId xmlns:a16="http://schemas.microsoft.com/office/drawing/2014/main" id="{F2B34B35-CD28-B0B6-78B3-137706824BFC}"/>
                </a:ext>
              </a:extLst>
            </p:cNvPr>
            <p:cNvSpPr/>
            <p:nvPr/>
          </p:nvSpPr>
          <p:spPr>
            <a:xfrm>
              <a:off x="4841171" y="2382970"/>
              <a:ext cx="1660017" cy="466947"/>
            </a:xfrm>
            <a:prstGeom prst="wedgeRoundRectCallout">
              <a:avLst>
                <a:gd name="adj1" fmla="val -98292"/>
                <a:gd name="adj2" fmla="val -435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意識の障害がある</a:t>
              </a:r>
            </a:p>
          </p:txBody>
        </p:sp>
        <p:sp>
          <p:nvSpPr>
            <p:cNvPr id="19" name="角丸四角形吹き出し 35">
              <a:extLst>
                <a:ext uri="{FF2B5EF4-FFF2-40B4-BE49-F238E27FC236}">
                  <a16:creationId xmlns:a16="http://schemas.microsoft.com/office/drawing/2014/main" id="{591FBC74-CE79-FE66-CDBF-EAA414AFB2E7}"/>
                </a:ext>
              </a:extLst>
            </p:cNvPr>
            <p:cNvSpPr/>
            <p:nvPr/>
          </p:nvSpPr>
          <p:spPr>
            <a:xfrm>
              <a:off x="4070903" y="3448435"/>
              <a:ext cx="1942968" cy="389001"/>
            </a:xfrm>
            <a:prstGeom prst="wedgeRoundRectCallout">
              <a:avLst>
                <a:gd name="adj1" fmla="val -61209"/>
                <a:gd name="adj2" fmla="val -131014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まっすぐに歩けない</a:t>
              </a:r>
            </a:p>
          </p:txBody>
        </p:sp>
        <p:sp>
          <p:nvSpPr>
            <p:cNvPr id="20" name="角丸四角形吹き出し 36">
              <a:extLst>
                <a:ext uri="{FF2B5EF4-FFF2-40B4-BE49-F238E27FC236}">
                  <a16:creationId xmlns:a16="http://schemas.microsoft.com/office/drawing/2014/main" id="{CD1F199F-B02C-85EB-9290-FFFED11DCD21}"/>
                </a:ext>
              </a:extLst>
            </p:cNvPr>
            <p:cNvSpPr/>
            <p:nvPr/>
          </p:nvSpPr>
          <p:spPr>
            <a:xfrm>
              <a:off x="4157624" y="1942937"/>
              <a:ext cx="2288973" cy="360599"/>
            </a:xfrm>
            <a:prstGeom prst="wedgeRoundRectCallout">
              <a:avLst>
                <a:gd name="adj1" fmla="val -62881"/>
                <a:gd name="adj2" fmla="val 43467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汗をかかない、体が熱い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BE063F1-AEA5-76B5-84EA-FA6C023D3595}"/>
              </a:ext>
            </a:extLst>
          </p:cNvPr>
          <p:cNvSpPr txBox="1"/>
          <p:nvPr/>
        </p:nvSpPr>
        <p:spPr>
          <a:xfrm>
            <a:off x="411264" y="7335522"/>
            <a:ext cx="6089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174625"/>
            <a:r>
              <a:rPr lang="ja-JP" altLang="en-US" sz="1200" dirty="0"/>
              <a:t>・意識がない場合、自力で水が飲めない場合、応急処置を行っても症状が改善しない場合は、すぐに医療機関で診察を受けるようにしてください。</a:t>
            </a:r>
            <a:endParaRPr lang="en-US" altLang="ja-JP" sz="1200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DE55537-DE67-D195-46C9-CC6773E7D4F3}"/>
              </a:ext>
            </a:extLst>
          </p:cNvPr>
          <p:cNvGrpSpPr/>
          <p:nvPr/>
        </p:nvGrpSpPr>
        <p:grpSpPr>
          <a:xfrm>
            <a:off x="405652" y="7825278"/>
            <a:ext cx="3404028" cy="1765702"/>
            <a:chOff x="3276175" y="7825278"/>
            <a:chExt cx="3404028" cy="1765702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38C3AEC4-F7D3-8DB9-84E4-3826F083C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175" y="8768719"/>
              <a:ext cx="1201734" cy="822261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64405E5E-C14A-2F3C-192F-40FE0CB4DA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85" t="78753" r="4861" b="11493"/>
            <a:stretch/>
          </p:blipFill>
          <p:spPr>
            <a:xfrm>
              <a:off x="4282333" y="7825278"/>
              <a:ext cx="2397870" cy="1347825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7CBA5AD-D257-E13D-7DBB-5B1815BC7B1D}"/>
              </a:ext>
            </a:extLst>
          </p:cNvPr>
          <p:cNvSpPr txBox="1"/>
          <p:nvPr/>
        </p:nvSpPr>
        <p:spPr>
          <a:xfrm>
            <a:off x="280537" y="7069638"/>
            <a:ext cx="298179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kumimoji="1" lang="ja-JP" altLang="en-US" sz="1600" dirty="0"/>
              <a:t>　病院へ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536D868-25FC-6F50-2CAE-4921237435D7}"/>
              </a:ext>
            </a:extLst>
          </p:cNvPr>
          <p:cNvGrpSpPr/>
          <p:nvPr/>
        </p:nvGrpSpPr>
        <p:grpSpPr>
          <a:xfrm>
            <a:off x="3940407" y="7622412"/>
            <a:ext cx="2329912" cy="1914205"/>
            <a:chOff x="680187" y="7650813"/>
            <a:chExt cx="2329912" cy="1914205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E75D0DD2-8934-E6F5-F2FB-AE82AD270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599" y="7650813"/>
              <a:ext cx="657225" cy="600075"/>
            </a:xfrm>
            <a:prstGeom prst="rect">
              <a:avLst/>
            </a:prstGeom>
          </p:spPr>
        </p:pic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98236D25-10B6-3517-6BBE-31C00D548390}"/>
                </a:ext>
              </a:extLst>
            </p:cNvPr>
            <p:cNvGrpSpPr/>
            <p:nvPr/>
          </p:nvGrpSpPr>
          <p:grpSpPr>
            <a:xfrm>
              <a:off x="680187" y="8450357"/>
              <a:ext cx="928960" cy="1108701"/>
              <a:chOff x="1722905" y="8577680"/>
              <a:chExt cx="928960" cy="1108701"/>
            </a:xfrm>
          </p:grpSpPr>
          <p:sp>
            <p:nvSpPr>
              <p:cNvPr id="24" name="涙形 23">
                <a:extLst>
                  <a:ext uri="{FF2B5EF4-FFF2-40B4-BE49-F238E27FC236}">
                    <a16:creationId xmlns:a16="http://schemas.microsoft.com/office/drawing/2014/main" id="{2B723186-4D1A-026E-C85C-95C2D8516F21}"/>
                  </a:ext>
                </a:extLst>
              </p:cNvPr>
              <p:cNvSpPr/>
              <p:nvPr/>
            </p:nvSpPr>
            <p:spPr>
              <a:xfrm rot="-300000" flipH="1">
                <a:off x="2448875" y="8783858"/>
                <a:ext cx="87888" cy="123824"/>
              </a:xfrm>
              <a:prstGeom prst="teardrop">
                <a:avLst>
                  <a:gd name="adj" fmla="val 198593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涙形 24">
                <a:extLst>
                  <a:ext uri="{FF2B5EF4-FFF2-40B4-BE49-F238E27FC236}">
                    <a16:creationId xmlns:a16="http://schemas.microsoft.com/office/drawing/2014/main" id="{31C140B4-6EA8-8A95-CCBB-6FD32EF7EF05}"/>
                  </a:ext>
                </a:extLst>
              </p:cNvPr>
              <p:cNvSpPr/>
              <p:nvPr/>
            </p:nvSpPr>
            <p:spPr>
              <a:xfrm rot="-2280000" flipH="1">
                <a:off x="2448875" y="8577680"/>
                <a:ext cx="87888" cy="123824"/>
              </a:xfrm>
              <a:prstGeom prst="teardrop">
                <a:avLst>
                  <a:gd name="adj" fmla="val 198593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8C6E9F2A-B930-1B10-7BDA-054C01B65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722905" y="8583805"/>
                <a:ext cx="928960" cy="1102576"/>
              </a:xfrm>
              <a:prstGeom prst="rect">
                <a:avLst/>
              </a:prstGeom>
            </p:spPr>
          </p:pic>
        </p:grp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F84861B5-D993-954A-DD13-9AE960C69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920" y="9001520"/>
              <a:ext cx="1184179" cy="56349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7F8E8C-275D-5897-61CC-3E65B7AE8625}"/>
              </a:ext>
            </a:extLst>
          </p:cNvPr>
          <p:cNvSpPr txBox="1"/>
          <p:nvPr/>
        </p:nvSpPr>
        <p:spPr>
          <a:xfrm>
            <a:off x="411263" y="1000872"/>
            <a:ext cx="6222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174625"/>
            <a:r>
              <a:rPr lang="ja-JP" altLang="en-US" sz="1200" dirty="0"/>
              <a:t>・熱中症には特徴的な症状がなく、「暑い環境での体調不良」は全て熱中症の可能性があります。</a:t>
            </a:r>
            <a:endParaRPr lang="en-US" altLang="ja-JP" sz="1200" dirty="0"/>
          </a:p>
          <a:p>
            <a:pPr marL="174625" indent="-174625"/>
            <a:r>
              <a:rPr lang="ja-JP" altLang="en-US" sz="1200" dirty="0"/>
              <a:t>・</a:t>
            </a:r>
            <a:r>
              <a:rPr lang="ja-JP" altLang="en-US" sz="1200" b="1" u="sng" dirty="0"/>
              <a:t>体調不良の症状があれば</a:t>
            </a:r>
            <a:r>
              <a:rPr lang="ja-JP" altLang="en-US" sz="1200" dirty="0"/>
              <a:t>、すぐに作業を中断しましょう。</a:t>
            </a:r>
            <a:endParaRPr kumimoji="1" lang="ja-JP" altLang="en-US" sz="1200" dirty="0"/>
          </a:p>
        </p:txBody>
      </p:sp>
      <p:sp>
        <p:nvSpPr>
          <p:cNvPr id="32" name="スライド番号プレースホルダー 31">
            <a:extLst>
              <a:ext uri="{FF2B5EF4-FFF2-40B4-BE49-F238E27FC236}">
                <a16:creationId xmlns:a16="http://schemas.microsoft.com/office/drawing/2014/main" id="{071B7DE5-1316-FF16-3F6C-772DA3114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84073" y="9628151"/>
            <a:ext cx="1543050" cy="271970"/>
          </a:xfrm>
        </p:spPr>
        <p:txBody>
          <a:bodyPr/>
          <a:lstStyle/>
          <a:p>
            <a:fld id="{08FA7DAE-B1A8-49FD-A74C-0F3ACDC12528}" type="slidenum">
              <a:rPr kumimoji="1" lang="ja-JP" altLang="en-US" sz="1000" smtClean="0"/>
              <a:t>5</a:t>
            </a:fld>
            <a:endParaRPr kumimoji="1" lang="ja-JP" altLang="en-US" sz="1000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F3C5B76-CE5E-074E-17E7-ACDCCB4EE477}"/>
              </a:ext>
            </a:extLst>
          </p:cNvPr>
          <p:cNvSpPr txBox="1"/>
          <p:nvPr/>
        </p:nvSpPr>
        <p:spPr>
          <a:xfrm>
            <a:off x="247650" y="296415"/>
            <a:ext cx="518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chemeClr val="tx1"/>
                </a:solidFill>
              </a:rPr>
              <a:t>熱中症の症状と応急処置</a:t>
            </a:r>
            <a:endParaRPr kumimoji="1" lang="en-US" altLang="ja-JP" sz="3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448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4CC3368-EFA5-6F50-0CC4-0436CDB4C81A}"/>
              </a:ext>
            </a:extLst>
          </p:cNvPr>
          <p:cNvSpPr/>
          <p:nvPr/>
        </p:nvSpPr>
        <p:spPr>
          <a:xfrm>
            <a:off x="285467" y="730094"/>
            <a:ext cx="6362700" cy="89465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33A91B34-DC1C-CC4D-04CA-4897EC6198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687043"/>
              </p:ext>
            </p:extLst>
          </p:nvPr>
        </p:nvGraphicFramePr>
        <p:xfrm>
          <a:off x="349737" y="2238939"/>
          <a:ext cx="6251304" cy="51241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1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9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2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身体作業強度／</a:t>
                      </a:r>
                      <a:r>
                        <a:rPr kumimoji="1" lang="en-US" altLang="ja-JP" sz="1200" b="1" dirty="0">
                          <a:solidFill>
                            <a:schemeClr val="bg1"/>
                          </a:solidFill>
                        </a:rPr>
                        <a:t>WBGT</a:t>
                      </a:r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基準値</a:t>
                      </a:r>
                      <a:endParaRPr kumimoji="1" lang="en-US" altLang="ja-JP" sz="1600" b="1" baseline="30000" dirty="0">
                        <a:solidFill>
                          <a:schemeClr val="bg1"/>
                        </a:solidFill>
                      </a:endParaRPr>
                    </a:p>
                    <a:p>
                      <a:pPr algn="r"/>
                      <a:endParaRPr kumimoji="1" lang="en-US" altLang="ja-JP" sz="1600" b="1" baseline="30000" dirty="0">
                        <a:solidFill>
                          <a:schemeClr val="bg1"/>
                        </a:solidFill>
                      </a:endParaRPr>
                    </a:p>
                    <a:p>
                      <a:pPr algn="r"/>
                      <a:r>
                        <a:rPr kumimoji="1" lang="ja-JP" altLang="en-US" sz="1600" b="1" baseline="30000" dirty="0">
                          <a:solidFill>
                            <a:schemeClr val="bg1"/>
                          </a:solidFill>
                        </a:rPr>
                        <a:t>（  ）内は暑さに慣れていない人</a:t>
                      </a:r>
                    </a:p>
                  </a:txBody>
                  <a:tcPr marL="54000" marR="54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作業の例</a:t>
                      </a:r>
                    </a:p>
                  </a:txBody>
                  <a:tcPr marL="54000" marR="54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9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安静／３３（３２）</a:t>
                      </a:r>
                    </a:p>
                  </a:txBody>
                  <a:tcPr marL="54000" marR="54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・安静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54000" marR="54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0466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軽作業／３０（２９）</a:t>
                      </a:r>
                    </a:p>
                    <a:p>
                      <a:pPr algn="ctr"/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・楽な座位、立位、軽い手作業（書く、簿記など）</a:t>
                      </a:r>
                      <a:endParaRPr lang="en-US" altLang="ja-JP" sz="12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・手及び腕の作業（点検、組み立てや軽い材料の区分け）</a:t>
                      </a:r>
                      <a:endParaRPr lang="en-US" altLang="ja-JP" sz="12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・腕と足の作業（普通の状態での乗り物の運転、足のスイッチやペダルの操作）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54000" marR="54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0629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中程度の作業／２８（２６）</a:t>
                      </a:r>
                    </a:p>
                    <a:p>
                      <a:pPr algn="ctr"/>
                      <a:endParaRPr kumimoji="1" lang="en-US" altLang="ja-JP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・トラクターや重機の操作、草むしり、果物や野菜を摘む</a:t>
                      </a:r>
                      <a:endParaRPr lang="en-US" altLang="ja-JP" sz="12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・軽量な荷車や手押し車を押したり引いたりする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54000" marR="54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9837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激しい作業／２６（２３）</a:t>
                      </a:r>
                    </a:p>
                    <a:p>
                      <a:pPr algn="ctr"/>
                      <a:endParaRPr kumimoji="1" lang="ja-JP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・シャベルを使う、草刈り、掘る、のこぎりをひく</a:t>
                      </a:r>
                      <a:endParaRPr lang="en-US" altLang="ja-JP" sz="12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・重い荷物の荷車や手押し車を押したり引いたりする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54000" marR="54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881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極めて激しい作業／２５（２０）</a:t>
                      </a:r>
                      <a:endParaRPr kumimoji="1" lang="en-US" altLang="ja-JP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3800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fontAlgn="ctr">
                        <a:buFont typeface="Arial" panose="020B0604020202020204" pitchFamily="34" charset="0"/>
                        <a:buNone/>
                      </a:pP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・激しくシャベルを使ったり掘ったりする、斧をふるう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54000" marR="54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3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テキスト ボックス 17">
            <a:extLst>
              <a:ext uri="{FF2B5EF4-FFF2-40B4-BE49-F238E27FC236}">
                <a16:creationId xmlns:a16="http://schemas.microsoft.com/office/drawing/2014/main" id="{D0441357-19BB-CB7E-0D39-330AD8C60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349" y="7346566"/>
            <a:ext cx="63000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日本工業規格Ｚ８５０４（熱環境の人間工学</a:t>
            </a:r>
            <a:r>
              <a:rPr lang="en-US" altLang="ja-JP" sz="1000" dirty="0"/>
              <a:t>―</a:t>
            </a:r>
            <a:r>
              <a:rPr lang="ja-JP" altLang="en-US" sz="1000" dirty="0"/>
              <a:t>ＷＢＧＴ（湿球黒球温度）指数に基づく作業者の熱ストレスの評価</a:t>
            </a:r>
            <a:r>
              <a:rPr lang="en-US" altLang="ja-JP" sz="1000" dirty="0"/>
              <a:t>―</a:t>
            </a:r>
            <a:r>
              <a:rPr lang="ja-JP" altLang="en-US" sz="1000" dirty="0"/>
              <a:t>暑熱環境） 附属書Ａ「ＷＢＧＴ熱ストレス指数の基準値表」を基に作成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8C69110-FB5F-F6EA-4508-93C0D70A12AD}"/>
              </a:ext>
            </a:extLst>
          </p:cNvPr>
          <p:cNvSpPr txBox="1"/>
          <p:nvPr/>
        </p:nvSpPr>
        <p:spPr>
          <a:xfrm>
            <a:off x="291442" y="7776570"/>
            <a:ext cx="3096000" cy="18728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 wrap="square" tIns="0" rtlCol="0">
            <a:spAutoFit/>
          </a:bodyPr>
          <a:lstStyle/>
          <a:p>
            <a:r>
              <a:rPr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お住まいの地域の暑さ指数はこちらから</a:t>
            </a:r>
            <a:endParaRPr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確認できます！</a:t>
            </a:r>
            <a:endParaRPr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5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962A67A-2B8F-011A-F3EF-75E205116279}"/>
              </a:ext>
            </a:extLst>
          </p:cNvPr>
          <p:cNvSpPr txBox="1"/>
          <p:nvPr/>
        </p:nvSpPr>
        <p:spPr>
          <a:xfrm>
            <a:off x="3459079" y="7776564"/>
            <a:ext cx="3096000" cy="187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 wrap="square" tIns="0" rtlCol="0">
            <a:spAutoFit/>
          </a:bodyPr>
          <a:lstStyle/>
          <a:p>
            <a:r>
              <a:rPr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お住まいの地域の暑さ指数を毎朝メールでお届けすることもできます！</a:t>
            </a:r>
            <a:endParaRPr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5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94EC2B7-3B20-0841-D3FA-D9F2E17B59EC}"/>
              </a:ext>
            </a:extLst>
          </p:cNvPr>
          <p:cNvSpPr txBox="1"/>
          <p:nvPr/>
        </p:nvSpPr>
        <p:spPr>
          <a:xfrm>
            <a:off x="338238" y="9286334"/>
            <a:ext cx="3030253" cy="276999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Segoe UI" panose="020B0502040204020203" pitchFamily="34" charset="0"/>
                <a:cs typeface="Segoe UI" panose="020B0502040204020203" pitchFamily="34" charset="0"/>
              </a:rPr>
              <a:t>http://www.wbgt.env.go.jp/wbgt_data.php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1D55D81-97F6-DDFC-6010-54C1A90520CD}"/>
              </a:ext>
            </a:extLst>
          </p:cNvPr>
          <p:cNvSpPr txBox="1"/>
          <p:nvPr/>
        </p:nvSpPr>
        <p:spPr>
          <a:xfrm>
            <a:off x="3474555" y="9286335"/>
            <a:ext cx="3135795" cy="276999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Segoe UI" panose="020B0502040204020203" pitchFamily="34" charset="0"/>
                <a:cs typeface="Segoe UI" panose="020B0502040204020203" pitchFamily="34" charset="0"/>
              </a:rPr>
              <a:t>http://www.wbgt.env.go.jp/mail_service.php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83D471E-7EE2-4683-A0CA-48FD09578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406" y="8320600"/>
            <a:ext cx="900000" cy="900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DF39826-7F4F-C542-5D59-0FD395308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594" y="8320600"/>
            <a:ext cx="900000" cy="900000"/>
          </a:xfrm>
          <a:prstGeom prst="rect">
            <a:avLst/>
          </a:prstGeom>
        </p:spPr>
      </p:pic>
      <p:sp>
        <p:nvSpPr>
          <p:cNvPr id="19" name="スライド番号プレースホルダー 18">
            <a:extLst>
              <a:ext uri="{FF2B5EF4-FFF2-40B4-BE49-F238E27FC236}">
                <a16:creationId xmlns:a16="http://schemas.microsoft.com/office/drawing/2014/main" id="{1C150D36-769B-9C67-D077-AB3F9091A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9642716"/>
            <a:ext cx="1543050" cy="246595"/>
          </a:xfrm>
        </p:spPr>
        <p:txBody>
          <a:bodyPr/>
          <a:lstStyle/>
          <a:p>
            <a:fld id="{08FA7DAE-B1A8-49FD-A74C-0F3ACDC12528}" type="slidenum">
              <a:rPr kumimoji="1" lang="ja-JP" altLang="en-US" sz="1000" smtClean="0"/>
              <a:t>6</a:t>
            </a:fld>
            <a:endParaRPr kumimoji="1" lang="ja-JP" altLang="en-US" sz="10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A875D8D-FDEE-F73E-5318-B8E3DB98F9C8}"/>
              </a:ext>
            </a:extLst>
          </p:cNvPr>
          <p:cNvSpPr txBox="1"/>
          <p:nvPr/>
        </p:nvSpPr>
        <p:spPr>
          <a:xfrm>
            <a:off x="209199" y="360762"/>
            <a:ext cx="518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chemeClr val="tx1"/>
                </a:solidFill>
              </a:rPr>
              <a:t>暑さ指数に応じた作業の目安</a:t>
            </a:r>
            <a:endParaRPr kumimoji="1" lang="en-US" altLang="ja-JP" sz="300" b="1" dirty="0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67FE43C-CCF4-F04D-B1F9-20C5F7A99A16}"/>
              </a:ext>
            </a:extLst>
          </p:cNvPr>
          <p:cNvSpPr txBox="1"/>
          <p:nvPr/>
        </p:nvSpPr>
        <p:spPr>
          <a:xfrm>
            <a:off x="2210141" y="8881521"/>
            <a:ext cx="12566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環境省「熱中症予防情報サイト」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D23CF16-1040-A7CA-911E-60C7AADD096E}"/>
              </a:ext>
            </a:extLst>
          </p:cNvPr>
          <p:cNvSpPr txBox="1"/>
          <p:nvPr/>
        </p:nvSpPr>
        <p:spPr>
          <a:xfrm>
            <a:off x="5421570" y="8813751"/>
            <a:ext cx="12566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環境省「熱中症予防情報サイト」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C89D214-0474-50DE-B117-D510BB478AB9}"/>
              </a:ext>
            </a:extLst>
          </p:cNvPr>
          <p:cNvSpPr txBox="1"/>
          <p:nvPr/>
        </p:nvSpPr>
        <p:spPr>
          <a:xfrm>
            <a:off x="430530" y="1750446"/>
            <a:ext cx="5996940" cy="3958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252000" indent="-457200"/>
            <a:r>
              <a:rPr lang="ja-JP" altLang="en-US" sz="1050" b="1" dirty="0">
                <a:solidFill>
                  <a:schemeClr val="tx1"/>
                </a:solidFill>
              </a:rPr>
              <a:t>注）暑さ指数（</a:t>
            </a:r>
            <a:r>
              <a:rPr lang="en-US" altLang="ja-JP" sz="1050" b="1" dirty="0">
                <a:solidFill>
                  <a:schemeClr val="tx1"/>
                </a:solidFill>
              </a:rPr>
              <a:t>WBGT</a:t>
            </a:r>
            <a:r>
              <a:rPr lang="ja-JP" altLang="en-US" sz="1050" b="1" dirty="0">
                <a:solidFill>
                  <a:schemeClr val="tx1"/>
                </a:solidFill>
              </a:rPr>
              <a:t>）</a:t>
            </a:r>
            <a:r>
              <a:rPr lang="ja-JP" altLang="en-US" sz="1050" dirty="0">
                <a:solidFill>
                  <a:schemeClr val="tx1"/>
                </a:solidFill>
              </a:rPr>
              <a:t>とは、</a:t>
            </a:r>
            <a:r>
              <a:rPr lang="ja-JP" altLang="en-US" sz="1050" b="1" u="sng" dirty="0">
                <a:solidFill>
                  <a:schemeClr val="tx1"/>
                </a:solidFill>
              </a:rPr>
              <a:t>暑さの厳しさを示す指標</a:t>
            </a:r>
            <a:r>
              <a:rPr lang="ja-JP" altLang="en-US" sz="1050" dirty="0">
                <a:solidFill>
                  <a:schemeClr val="tx1"/>
                </a:solidFill>
              </a:rPr>
              <a:t>です。暑さ指数が高ければ高いほど、熱中症になりやすくなります。</a:t>
            </a:r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D5B5EC8-E4E3-FD20-73E8-2BDE076A9D57}"/>
              </a:ext>
            </a:extLst>
          </p:cNvPr>
          <p:cNvSpPr txBox="1"/>
          <p:nvPr/>
        </p:nvSpPr>
        <p:spPr>
          <a:xfrm>
            <a:off x="296637" y="793135"/>
            <a:ext cx="6324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暑さ指数（</a:t>
            </a:r>
            <a:r>
              <a:rPr lang="en-US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WBGT</a:t>
            </a:r>
            <a:r>
              <a:rPr lang="ja-JP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）に応じた農作業を行いましょう。</a:t>
            </a:r>
          </a:p>
          <a:p>
            <a:pPr algn="just"/>
            <a:r>
              <a:rPr lang="ja-JP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お住まいの地域の暑さ指数（</a:t>
            </a:r>
            <a:r>
              <a:rPr lang="en-US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WBGT</a:t>
            </a:r>
            <a:r>
              <a:rPr lang="ja-JP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）に照らして、当日に予定している作業の強度が高い場合は、</a:t>
            </a:r>
            <a:r>
              <a:rPr lang="ja-JP" altLang="ja-JP" sz="12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より軽い作業への変更</a:t>
            </a:r>
            <a:r>
              <a:rPr lang="ja-JP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を検討してください。変更が難しい場合は、</a:t>
            </a:r>
            <a:r>
              <a:rPr lang="ja-JP" altLang="ja-JP" sz="12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作業する時間を朝夕の時間帯にずらしたり、休憩や給水の回数を増やす</a:t>
            </a:r>
            <a:r>
              <a:rPr lang="ja-JP" altLang="ja-JP" sz="12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などの対策を行ってください。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C335056-EDAD-B37F-75FC-DD1CF8C39464}"/>
              </a:ext>
            </a:extLst>
          </p:cNvPr>
          <p:cNvGrpSpPr/>
          <p:nvPr/>
        </p:nvGrpSpPr>
        <p:grpSpPr>
          <a:xfrm>
            <a:off x="776129" y="3556208"/>
            <a:ext cx="2025684" cy="3209241"/>
            <a:chOff x="8345809" y="3348353"/>
            <a:chExt cx="2025684" cy="3209241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C446BBA1-EE04-D53A-FF7F-6FFBFB3AA5DC}"/>
                </a:ext>
              </a:extLst>
            </p:cNvPr>
            <p:cNvGrpSpPr/>
            <p:nvPr/>
          </p:nvGrpSpPr>
          <p:grpSpPr>
            <a:xfrm>
              <a:off x="8345809" y="5762379"/>
              <a:ext cx="1998666" cy="795215"/>
              <a:chOff x="5444716" y="5875195"/>
              <a:chExt cx="1998666" cy="795215"/>
            </a:xfrm>
          </p:grpSpPr>
          <p:pic>
            <p:nvPicPr>
              <p:cNvPr id="30" name="Picture 2" descr="D:\保護解除フォルダ\20150617105726\large\17-S-013-K.jpg">
                <a:extLst>
                  <a:ext uri="{FF2B5EF4-FFF2-40B4-BE49-F238E27FC236}">
                    <a16:creationId xmlns:a16="http://schemas.microsoft.com/office/drawing/2014/main" id="{DDE17589-4A0F-2091-DB04-B74A76D00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48167" y="5875195"/>
                <a:ext cx="795215" cy="795215"/>
              </a:xfrm>
              <a:prstGeom prst="ellipse">
                <a:avLst/>
              </a:prstGeom>
              <a:ln w="63500" cap="rnd">
                <a:solidFill>
                  <a:srgbClr val="EA380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6" descr="D:\保護解除フォルダ\20150617105726\large\99-S-274.jpg">
                <a:extLst>
                  <a:ext uri="{FF2B5EF4-FFF2-40B4-BE49-F238E27FC236}">
                    <a16:creationId xmlns:a16="http://schemas.microsoft.com/office/drawing/2014/main" id="{EB58E15F-D211-05EE-6B55-BEC048A72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4716" y="5875195"/>
                <a:ext cx="795215" cy="795215"/>
              </a:xfrm>
              <a:prstGeom prst="ellipse">
                <a:avLst/>
              </a:prstGeom>
              <a:ln w="63500" cap="rnd">
                <a:solidFill>
                  <a:srgbClr val="EA380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8B5D287F-CED4-927B-831C-08ABE71AB4D4}"/>
                </a:ext>
              </a:extLst>
            </p:cNvPr>
            <p:cNvGrpSpPr/>
            <p:nvPr/>
          </p:nvGrpSpPr>
          <p:grpSpPr>
            <a:xfrm>
              <a:off x="8372827" y="4555366"/>
              <a:ext cx="1998666" cy="795267"/>
              <a:chOff x="5444717" y="4666843"/>
              <a:chExt cx="1998666" cy="795267"/>
            </a:xfrm>
          </p:grpSpPr>
          <p:pic>
            <p:nvPicPr>
              <p:cNvPr id="34" name="Picture 8" descr="D:\保護解除フォルダ\20150617105726\large\17-S-016-K.jpg">
                <a:extLst>
                  <a:ext uri="{FF2B5EF4-FFF2-40B4-BE49-F238E27FC236}">
                    <a16:creationId xmlns:a16="http://schemas.microsoft.com/office/drawing/2014/main" id="{F3751E84-415C-A0D8-00D4-E9B08F75D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4717" y="4666895"/>
                <a:ext cx="795215" cy="795215"/>
              </a:xfrm>
              <a:prstGeom prst="ellipse">
                <a:avLst/>
              </a:prstGeom>
              <a:ln w="63500" cap="rnd">
                <a:solidFill>
                  <a:srgbClr val="FFC00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9" descr="D:\保護解除フォルダ\20150617105726\large\99-S-241.jpg">
                <a:extLst>
                  <a:ext uri="{FF2B5EF4-FFF2-40B4-BE49-F238E27FC236}">
                    <a16:creationId xmlns:a16="http://schemas.microsoft.com/office/drawing/2014/main" id="{D2AB4909-93FC-16D8-87D0-89DDFAC94B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48168" y="4666843"/>
                <a:ext cx="795215" cy="795215"/>
              </a:xfrm>
              <a:prstGeom prst="ellipse">
                <a:avLst/>
              </a:prstGeom>
              <a:ln w="76200" cap="rnd">
                <a:solidFill>
                  <a:srgbClr val="FFC00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7C193FD-58B2-808D-BAFF-9046448A9064}"/>
                </a:ext>
              </a:extLst>
            </p:cNvPr>
            <p:cNvGrpSpPr/>
            <p:nvPr/>
          </p:nvGrpSpPr>
          <p:grpSpPr>
            <a:xfrm>
              <a:off x="8369637" y="3348353"/>
              <a:ext cx="2001856" cy="795215"/>
              <a:chOff x="5444718" y="3456015"/>
              <a:chExt cx="2001856" cy="795215"/>
            </a:xfrm>
          </p:grpSpPr>
          <p:pic>
            <p:nvPicPr>
              <p:cNvPr id="37" name="Picture 5" descr="D:\保護解除フォルダ\20150617105726\large\99-P-187.jpg">
                <a:extLst>
                  <a:ext uri="{FF2B5EF4-FFF2-40B4-BE49-F238E27FC236}">
                    <a16:creationId xmlns:a16="http://schemas.microsoft.com/office/drawing/2014/main" id="{FD9B97AD-9044-FA88-280F-60B8E236CC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4718" y="3456015"/>
                <a:ext cx="795215" cy="795215"/>
              </a:xfrm>
              <a:prstGeom prst="ellipse">
                <a:avLst/>
              </a:prstGeom>
              <a:ln w="63500" cap="rnd">
                <a:solidFill>
                  <a:srgbClr val="00B05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15" descr="D:\保護解除フォルダ\20150617105726\large\15-P-003-K.jpg">
                <a:extLst>
                  <a:ext uri="{FF2B5EF4-FFF2-40B4-BE49-F238E27FC236}">
                    <a16:creationId xmlns:a16="http://schemas.microsoft.com/office/drawing/2014/main" id="{64058880-38C6-A8D9-785F-652B007A5C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48168" y="3456015"/>
                <a:ext cx="798406" cy="795215"/>
              </a:xfrm>
              <a:prstGeom prst="ellipse">
                <a:avLst/>
              </a:prstGeom>
              <a:ln w="63500" cap="rnd">
                <a:solidFill>
                  <a:srgbClr val="00B05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43707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E7198D-3A5B-E677-221E-7746408C9396}"/>
              </a:ext>
            </a:extLst>
          </p:cNvPr>
          <p:cNvSpPr txBox="1"/>
          <p:nvPr/>
        </p:nvSpPr>
        <p:spPr>
          <a:xfrm>
            <a:off x="314326" y="882900"/>
            <a:ext cx="6240334" cy="874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/>
              <a:t>・熱中症対策を含む農作業安全対策全般について</a:t>
            </a:r>
          </a:p>
          <a:p>
            <a:pPr>
              <a:lnSpc>
                <a:spcPct val="200000"/>
              </a:lnSpc>
            </a:pPr>
            <a:r>
              <a:rPr lang="ja-JP" altLang="en-US" sz="1200" dirty="0"/>
              <a:t>　</a:t>
            </a:r>
            <a:r>
              <a:rPr kumimoji="1" lang="ja-JP" altLang="en-US" sz="1200" dirty="0"/>
              <a:t>農林水産省ホームページ　「農作業安全対策」</a:t>
            </a:r>
          </a:p>
          <a:p>
            <a:pPr>
              <a:lnSpc>
                <a:spcPct val="200000"/>
              </a:lnSpc>
            </a:pPr>
            <a:r>
              <a:rPr kumimoji="1" lang="ja-JP" altLang="en-US" sz="1200" dirty="0"/>
              <a:t>　</a:t>
            </a:r>
            <a:r>
              <a:rPr kumimoji="1" lang="en-US" altLang="ja-JP" sz="1200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https://www.maff.go.jp/j/seisan/sien/sizai/s_kikaika/anzen/index.html#necchuushou</a:t>
            </a:r>
            <a:endParaRPr kumimoji="1" lang="en-US" altLang="ja-JP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sz="1600" dirty="0"/>
              <a:t>・熱中症予防アイテムについて</a:t>
            </a:r>
          </a:p>
          <a:p>
            <a:pPr>
              <a:lnSpc>
                <a:spcPct val="200000"/>
              </a:lnSpc>
            </a:pPr>
            <a:r>
              <a:rPr kumimoji="1" lang="ja-JP" altLang="en-US" sz="1200" dirty="0"/>
              <a:t>　農林水産省ホームページ　「作業安全対策に関するカタログ」</a:t>
            </a:r>
          </a:p>
          <a:p>
            <a:pPr>
              <a:lnSpc>
                <a:spcPct val="200000"/>
              </a:lnSpc>
            </a:pPr>
            <a:r>
              <a:rPr lang="ja-JP" altLang="en-US" sz="1200" dirty="0"/>
              <a:t>　</a:t>
            </a:r>
            <a:r>
              <a:rPr kumimoji="1" lang="en-US" altLang="ja-JP" sz="1200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https://www.maff.go.jp/j/kanbo/sagyou_anzen/catalog.html</a:t>
            </a:r>
            <a:endParaRPr kumimoji="1" lang="en-US" altLang="ja-JP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kumimoji="1" lang="ja-JP" altLang="en-US" dirty="0"/>
              <a:t>　</a:t>
            </a:r>
            <a:endParaRPr kumimoji="1" lang="en-US" altLang="ja-JP" dirty="0"/>
          </a:p>
          <a:p>
            <a:endParaRPr kumimoji="1" lang="ja-JP" altLang="en-US" dirty="0"/>
          </a:p>
          <a:p>
            <a:pPr>
              <a:lnSpc>
                <a:spcPct val="150000"/>
              </a:lnSpc>
            </a:pPr>
            <a:r>
              <a:rPr kumimoji="1" lang="ja-JP" altLang="en-US" sz="1600" dirty="0"/>
              <a:t>・熱中症全般について</a:t>
            </a:r>
          </a:p>
          <a:p>
            <a:pPr>
              <a:lnSpc>
                <a:spcPct val="200000"/>
              </a:lnSpc>
            </a:pPr>
            <a:r>
              <a:rPr kumimoji="1" lang="ja-JP" altLang="en-US" sz="1200" dirty="0"/>
              <a:t>　環境省ホームページ　「熱中症予防情報サイト」</a:t>
            </a:r>
          </a:p>
          <a:p>
            <a:pPr>
              <a:lnSpc>
                <a:spcPct val="200000"/>
              </a:lnSpc>
            </a:pPr>
            <a:r>
              <a:rPr kumimoji="1" lang="ja-JP" altLang="en-US" sz="1200" dirty="0"/>
              <a:t>　</a:t>
            </a:r>
            <a:r>
              <a:rPr kumimoji="1" lang="en-US" altLang="ja-JP" sz="12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https://www.wbgt.env.go.jp/</a:t>
            </a:r>
            <a:endParaRPr kumimoji="1" lang="en-US" altLang="ja-JP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sz="1600" dirty="0"/>
              <a:t>・地域の高齢者等に対する熱中症対策の事例や職場における</a:t>
            </a:r>
            <a:br>
              <a:rPr kumimoji="1" lang="en-US" altLang="ja-JP" sz="1600" dirty="0"/>
            </a:br>
            <a:r>
              <a:rPr kumimoji="1" lang="ja-JP" altLang="en-US" sz="1600" dirty="0"/>
              <a:t>　熱中症予防対策等について</a:t>
            </a:r>
          </a:p>
          <a:p>
            <a:pPr>
              <a:lnSpc>
                <a:spcPct val="200000"/>
              </a:lnSpc>
            </a:pPr>
            <a:r>
              <a:rPr lang="ja-JP" altLang="en-US" sz="1200" dirty="0"/>
              <a:t>　</a:t>
            </a:r>
            <a:r>
              <a:rPr kumimoji="1" lang="ja-JP" altLang="en-US" sz="1200" dirty="0"/>
              <a:t>厚生労働省ホームページ　「熱中症関連情報」</a:t>
            </a:r>
          </a:p>
          <a:p>
            <a:pPr>
              <a:lnSpc>
                <a:spcPct val="200000"/>
              </a:lnSpc>
            </a:pPr>
            <a:r>
              <a:rPr kumimoji="1" lang="ja-JP" altLang="en-US" sz="1200" dirty="0"/>
              <a:t>　</a:t>
            </a:r>
            <a:r>
              <a:rPr kumimoji="1" lang="en-US" altLang="ja-JP" sz="1200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https://www.mhlw.go.jp/stf/seisakunitsuite/bunya/kenkou_iryou/kenkou/nettyuu/</a:t>
            </a:r>
            <a:endParaRPr kumimoji="1" lang="en-US" altLang="ja-JP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altLang="ja-JP" dirty="0"/>
          </a:p>
          <a:p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sz="1600" dirty="0"/>
              <a:t>・熱中症警戒アラートや気温に関する予測情報などについて</a:t>
            </a:r>
          </a:p>
          <a:p>
            <a:pPr>
              <a:lnSpc>
                <a:spcPct val="200000"/>
              </a:lnSpc>
            </a:pPr>
            <a:r>
              <a:rPr kumimoji="1" lang="ja-JP" altLang="en-US" sz="1200" dirty="0"/>
              <a:t>　気象庁ホームページ　「熱中症から身を守るために」</a:t>
            </a:r>
          </a:p>
          <a:p>
            <a:pPr>
              <a:lnSpc>
                <a:spcPct val="200000"/>
              </a:lnSpc>
            </a:pPr>
            <a:r>
              <a:rPr kumimoji="1" lang="ja-JP" altLang="en-US" sz="1200" dirty="0"/>
              <a:t>　</a:t>
            </a:r>
            <a:r>
              <a:rPr lang="en-US" altLang="ja-JP" sz="1200" dirty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https://www.jma.go.jp/jma/kishou/know/kurashi/netsu.html</a:t>
            </a:r>
            <a:endParaRPr kumimoji="1" lang="en-US" altLang="ja-JP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altLang="ja-JP" sz="1200" dirty="0"/>
          </a:p>
          <a:p>
            <a:pPr>
              <a:lnSpc>
                <a:spcPct val="150000"/>
              </a:lnSpc>
            </a:pPr>
            <a:endParaRPr kumimoji="1" lang="en-US" altLang="ja-JP" sz="1200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541DD43-F83A-A789-019E-79B34B594EE6}"/>
              </a:ext>
            </a:extLst>
          </p:cNvPr>
          <p:cNvSpPr/>
          <p:nvPr/>
        </p:nvSpPr>
        <p:spPr>
          <a:xfrm>
            <a:off x="247650" y="764087"/>
            <a:ext cx="6362700" cy="85540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4" name="図 3" descr="QR コード&#10;&#10;自動的に生成された説明">
            <a:extLst>
              <a:ext uri="{FF2B5EF4-FFF2-40B4-BE49-F238E27FC236}">
                <a16:creationId xmlns:a16="http://schemas.microsoft.com/office/drawing/2014/main" id="{1A260D57-1693-329C-0B90-0FAA925F44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51" y="959820"/>
            <a:ext cx="805352" cy="805352"/>
          </a:xfrm>
          <a:prstGeom prst="rect">
            <a:avLst/>
          </a:prstGeom>
        </p:spPr>
      </p:pic>
      <p:pic>
        <p:nvPicPr>
          <p:cNvPr id="7" name="図 6" descr="QR コード&#10;&#10;自動的に生成された説明">
            <a:extLst>
              <a:ext uri="{FF2B5EF4-FFF2-40B4-BE49-F238E27FC236}">
                <a16:creationId xmlns:a16="http://schemas.microsoft.com/office/drawing/2014/main" id="{7A5A5666-CDCB-6666-2CCE-161EBADF51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51" y="2900927"/>
            <a:ext cx="805352" cy="805352"/>
          </a:xfrm>
          <a:prstGeom prst="rect">
            <a:avLst/>
          </a:prstGeom>
        </p:spPr>
      </p:pic>
      <p:pic>
        <p:nvPicPr>
          <p:cNvPr id="9" name="図 8" descr="QR コード&#10;&#10;自動的に生成された説明">
            <a:extLst>
              <a:ext uri="{FF2B5EF4-FFF2-40B4-BE49-F238E27FC236}">
                <a16:creationId xmlns:a16="http://schemas.microsoft.com/office/drawing/2014/main" id="{6B5D6EA2-AF26-30CB-28A9-26B3EBD413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62" y="4505734"/>
            <a:ext cx="805352" cy="805352"/>
          </a:xfrm>
          <a:prstGeom prst="rect">
            <a:avLst/>
          </a:prstGeom>
        </p:spPr>
      </p:pic>
      <p:pic>
        <p:nvPicPr>
          <p:cNvPr id="11" name="図 10" descr="QR コード&#10;&#10;自動的に生成された説明">
            <a:extLst>
              <a:ext uri="{FF2B5EF4-FFF2-40B4-BE49-F238E27FC236}">
                <a16:creationId xmlns:a16="http://schemas.microsoft.com/office/drawing/2014/main" id="{231B79B4-9229-DC64-AB33-6E7299FBFD0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51" y="6210265"/>
            <a:ext cx="805352" cy="805352"/>
          </a:xfrm>
          <a:prstGeom prst="rect">
            <a:avLst/>
          </a:prstGeom>
        </p:spPr>
      </p:pic>
      <p:pic>
        <p:nvPicPr>
          <p:cNvPr id="13" name="図 12" descr="QR コード&#10;&#10;自動的に生成された説明">
            <a:extLst>
              <a:ext uri="{FF2B5EF4-FFF2-40B4-BE49-F238E27FC236}">
                <a16:creationId xmlns:a16="http://schemas.microsoft.com/office/drawing/2014/main" id="{6DBD9EE8-D061-2A7A-AA12-FF7EC3E7F29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51" y="8217748"/>
            <a:ext cx="805352" cy="805352"/>
          </a:xfrm>
          <a:prstGeom prst="rect">
            <a:avLst/>
          </a:prstGeom>
        </p:spPr>
      </p:pic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475A53EA-9400-2473-7755-87B4E846D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9641290"/>
            <a:ext cx="1543050" cy="244758"/>
          </a:xfrm>
        </p:spPr>
        <p:txBody>
          <a:bodyPr/>
          <a:lstStyle/>
          <a:p>
            <a:fld id="{08FA7DAE-B1A8-49FD-A74C-0F3ACDC12528}" type="slidenum">
              <a:rPr kumimoji="1" lang="ja-JP" altLang="en-US" sz="1000" smtClean="0"/>
              <a:t>7</a:t>
            </a:fld>
            <a:endParaRPr kumimoji="1" lang="ja-JP" altLang="en-US" sz="1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171863-5629-1B38-1129-8EF1A86A4A45}"/>
              </a:ext>
            </a:extLst>
          </p:cNvPr>
          <p:cNvSpPr txBox="1"/>
          <p:nvPr/>
        </p:nvSpPr>
        <p:spPr>
          <a:xfrm>
            <a:off x="129722" y="375114"/>
            <a:ext cx="518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（参考）熱中症関係情報</a:t>
            </a:r>
            <a:endParaRPr kumimoji="1" lang="en-US" altLang="ja-JP" sz="3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03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A8DA1A6AC4724439C747DD7F2E026BA" ma:contentTypeVersion="13" ma:contentTypeDescription="新しいドキュメントを作成します。" ma:contentTypeScope="" ma:versionID="38dc3c275d4e9c44c6c3d7da6857ef17">
  <xsd:schema xmlns:xsd="http://www.w3.org/2001/XMLSchema" xmlns:xs="http://www.w3.org/2001/XMLSchema" xmlns:p="http://schemas.microsoft.com/office/2006/metadata/properties" xmlns:ns2="10d70788-054b-4a3b-8760-f7a400fdf15f" xmlns:ns3="403cc861-c27b-4537-ba2c-118416d6004f" targetNamespace="http://schemas.microsoft.com/office/2006/metadata/properties" ma:root="true" ma:fieldsID="e12523ed6717aac5e30d38334d300364" ns2:_="" ns3:_="">
    <xsd:import namespace="10d70788-054b-4a3b-8760-f7a400fdf15f"/>
    <xsd:import namespace="403cc861-c27b-4537-ba2c-118416d600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d70788-054b-4a3b-8760-f7a400fdf1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cc861-c27b-4537-ba2c-118416d6004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a2b44a-c260-4e52-ade5-8ed9863f56ae}" ma:internalName="TaxCatchAll" ma:showField="CatchAllData" ma:web="403cc861-c27b-4537-ba2c-118416d600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d70788-054b-4a3b-8760-f7a400fdf15f">
      <Terms xmlns="http://schemas.microsoft.com/office/infopath/2007/PartnerControls"/>
    </lcf76f155ced4ddcb4097134ff3c332f>
    <TaxCatchAll xmlns="403cc861-c27b-4537-ba2c-118416d6004f" xsi:nil="true"/>
  </documentManagement>
</p:properties>
</file>

<file path=customXml/itemProps1.xml><?xml version="1.0" encoding="utf-8"?>
<ds:datastoreItem xmlns:ds="http://schemas.openxmlformats.org/officeDocument/2006/customXml" ds:itemID="{295ACCC7-3806-47CA-9F55-147659558718}"/>
</file>

<file path=customXml/itemProps2.xml><?xml version="1.0" encoding="utf-8"?>
<ds:datastoreItem xmlns:ds="http://schemas.openxmlformats.org/officeDocument/2006/customXml" ds:itemID="{38A28679-8ECB-4F1F-B7EF-A56E045A73D5}"/>
</file>

<file path=customXml/itemProps3.xml><?xml version="1.0" encoding="utf-8"?>
<ds:datastoreItem xmlns:ds="http://schemas.openxmlformats.org/officeDocument/2006/customXml" ds:itemID="{33569985-4DBE-484B-8845-90733C764B1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1577</Words>
  <Application>Microsoft Office PowerPoint</Application>
  <PresentationFormat>A4 210 x 297 mm</PresentationFormat>
  <Paragraphs>204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7" baseType="lpstr">
      <vt:lpstr>HGP創英角ﾎﾟｯﾌﾟ体</vt:lpstr>
      <vt:lpstr>Meiryo UI</vt:lpstr>
      <vt:lpstr>ＭＳ Ｐゴシック</vt:lpstr>
      <vt:lpstr>メイリオ</vt:lpstr>
      <vt:lpstr>游ゴシック</vt:lpstr>
      <vt:lpstr>游ゴシック Light</vt:lpstr>
      <vt:lpstr>Arial</vt:lpstr>
      <vt:lpstr>Segoe UI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2025-07-11T00:52:21Z</dcterms:created>
  <dcterms:modified xsi:type="dcterms:W3CDTF">2025-07-11T00:52:25Z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0x0101002A8DA1A6AC4724439C747DD7F2E026BA</vt:lpwstr>
  </property>
</Properties>
</file>